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9" r:id="rId2"/>
  </p:sldMasterIdLst>
  <p:notesMasterIdLst>
    <p:notesMasterId r:id="rId27"/>
  </p:notesMasterIdLst>
  <p:sldIdLst>
    <p:sldId id="259" r:id="rId3"/>
    <p:sldId id="258" r:id="rId4"/>
    <p:sldId id="268" r:id="rId5"/>
    <p:sldId id="449" r:id="rId6"/>
    <p:sldId id="408" r:id="rId7"/>
    <p:sldId id="461" r:id="rId8"/>
    <p:sldId id="271" r:id="rId9"/>
    <p:sldId id="272" r:id="rId10"/>
    <p:sldId id="273" r:id="rId11"/>
    <p:sldId id="274" r:id="rId12"/>
    <p:sldId id="465" r:id="rId13"/>
    <p:sldId id="446" r:id="rId14"/>
    <p:sldId id="466" r:id="rId15"/>
    <p:sldId id="467" r:id="rId16"/>
    <p:sldId id="468" r:id="rId17"/>
    <p:sldId id="378" r:id="rId18"/>
    <p:sldId id="462" r:id="rId19"/>
    <p:sldId id="454" r:id="rId20"/>
    <p:sldId id="288" r:id="rId21"/>
    <p:sldId id="291" r:id="rId22"/>
    <p:sldId id="460" r:id="rId23"/>
    <p:sldId id="463" r:id="rId24"/>
    <p:sldId id="464" r:id="rId25"/>
    <p:sldId id="469" r:id="rId26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0" userDrawn="1">
          <p15:clr>
            <a:srgbClr val="A4A3A4"/>
          </p15:clr>
        </p15:guide>
        <p15:guide id="2" pos="40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8000"/>
    <a:srgbClr val="006600"/>
    <a:srgbClr val="CC3300"/>
    <a:srgbClr val="0099CC"/>
    <a:srgbClr val="B4D668"/>
    <a:srgbClr val="009900"/>
    <a:srgbClr val="84B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56" y="114"/>
      </p:cViewPr>
      <p:guideLst>
        <p:guide orient="horz" pos="2200"/>
        <p:guide pos="40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#3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#3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7CCFA3-1D07-44E2-86AC-EF4B8DCE362C}" type="doc">
      <dgm:prSet loTypeId="urn:microsoft.com/office/officeart/2008/layout/AscendingPictureAccentProcess" loCatId="picture" qsTypeId="urn:microsoft.com/office/officeart/2005/8/quickstyle/simple2#7" qsCatId="simple" csTypeId="urn:microsoft.com/office/officeart/2005/8/colors/colorful2#3" csCatId="colorful" phldr="1"/>
      <dgm:spPr/>
      <dgm:t>
        <a:bodyPr/>
        <a:lstStyle/>
        <a:p>
          <a:endParaRPr lang="zh-CN" altLang="en-US"/>
        </a:p>
      </dgm:t>
    </dgm:pt>
    <dgm:pt modelId="{9518C633-77F0-4B2B-8CF1-94DF48A119C3}">
      <dgm:prSet custT="1"/>
      <dgm:spPr>
        <a:xfrm>
          <a:off x="1512085" y="644230"/>
          <a:ext cx="2345279" cy="500660"/>
        </a:xfr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algn="l" rtl="0"/>
          <a:r>
            <a:rPr lang="zh-CN" altLang="en-US" sz="2800" b="1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描红临写</a:t>
          </a:r>
          <a:endParaRPr lang="zh-CN" altLang="en-US" sz="2800" b="1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gm:t>
    </dgm:pt>
    <dgm:pt modelId="{1418B992-1539-4E50-9AE0-E0CCF7D66FF4}" type="parTrans" cxnId="{FF6CC694-E3CC-441F-8E0E-82B0EBDB1DD4}">
      <dgm:prSet/>
      <dgm:spPr/>
      <dgm:t>
        <a:bodyPr/>
        <a:lstStyle/>
        <a:p>
          <a:endParaRPr lang="zh-CN" altLang="en-US" sz="2800"/>
        </a:p>
      </dgm:t>
    </dgm:pt>
    <dgm:pt modelId="{0183B90C-FC5E-49C4-AD8F-4E90D9011171}" type="sibTrans" cxnId="{FF6CC694-E3CC-441F-8E0E-82B0EBDB1DD4}">
      <dgm:prSet/>
      <dgm:spPr>
        <a:xfrm>
          <a:off x="960710" y="153502"/>
          <a:ext cx="865508" cy="865638"/>
        </a:xfr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2800"/>
        </a:p>
      </dgm:t>
    </dgm:pt>
    <dgm:pt modelId="{AB1F9E63-FF39-4269-9A05-406C801485AE}" type="pres">
      <dgm:prSet presAssocID="{667CCFA3-1D07-44E2-86AC-EF4B8DCE36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0304A14-40E3-4BB5-87F0-98DEE653EC8D}" type="pres">
      <dgm:prSet presAssocID="{9518C633-77F0-4B2B-8CF1-94DF48A119C3}" presName="parTx1" presStyleLbl="node1" presStyleIdx="0" presStyleCnt="1" custScaleX="125629" custLinFactNeighborX="14620"/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560DBF24-D0A8-4213-84D7-8153DC7F6986}" type="pres">
      <dgm:prSet presAssocID="{0183B90C-FC5E-49C4-AD8F-4E90D9011171}" presName="picture1" presStyleCnt="0"/>
      <dgm:spPr/>
    </dgm:pt>
    <dgm:pt modelId="{5CBE361D-320F-41E9-B4CE-216C76C3FB59}" type="pres">
      <dgm:prSet presAssocID="{0183B90C-FC5E-49C4-AD8F-4E90D9011171}" presName="imageRepeatNode" presStyleLbl="fgImgPlace1" presStyleIdx="0" presStyleCnt="1"/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706D6C79-1F83-4D77-916B-0F760E9D1457}" type="presOf" srcId="{667CCFA3-1D07-44E2-86AC-EF4B8DCE362C}" destId="{AB1F9E63-FF39-4269-9A05-406C801485AE}" srcOrd="0" destOrd="0" presId="urn:microsoft.com/office/officeart/2008/layout/AscendingPictureAccentProcess"/>
    <dgm:cxn modelId="{EAF24E9B-DEA0-4923-BCA5-F203B784DE92}" type="presOf" srcId="{9518C633-77F0-4B2B-8CF1-94DF48A119C3}" destId="{70304A14-40E3-4BB5-87F0-98DEE653EC8D}" srcOrd="0" destOrd="0" presId="urn:microsoft.com/office/officeart/2008/layout/AscendingPictureAccentProcess"/>
    <dgm:cxn modelId="{FF6CC694-E3CC-441F-8E0E-82B0EBDB1DD4}" srcId="{667CCFA3-1D07-44E2-86AC-EF4B8DCE362C}" destId="{9518C633-77F0-4B2B-8CF1-94DF48A119C3}" srcOrd="0" destOrd="0" parTransId="{1418B992-1539-4E50-9AE0-E0CCF7D66FF4}" sibTransId="{0183B90C-FC5E-49C4-AD8F-4E90D9011171}"/>
    <dgm:cxn modelId="{DB0D4262-6F4D-46A8-9668-98684062762B}" type="presOf" srcId="{0183B90C-FC5E-49C4-AD8F-4E90D9011171}" destId="{5CBE361D-320F-41E9-B4CE-216C76C3FB59}" srcOrd="0" destOrd="0" presId="urn:microsoft.com/office/officeart/2008/layout/AscendingPictureAccentProcess"/>
    <dgm:cxn modelId="{903500B9-F698-49AB-99C5-C42E2D037A34}" type="presParOf" srcId="{AB1F9E63-FF39-4269-9A05-406C801485AE}" destId="{70304A14-40E3-4BB5-87F0-98DEE653EC8D}" srcOrd="0" destOrd="0" presId="urn:microsoft.com/office/officeart/2008/layout/AscendingPictureAccentProcess"/>
    <dgm:cxn modelId="{578B16D9-2EE0-4342-BF74-02ABE15EB23D}" type="presParOf" srcId="{AB1F9E63-FF39-4269-9A05-406C801485AE}" destId="{560DBF24-D0A8-4213-84D7-8153DC7F6986}" srcOrd="1" destOrd="0" presId="urn:microsoft.com/office/officeart/2008/layout/AscendingPictureAccentProcess"/>
    <dgm:cxn modelId="{F3A03419-E738-4142-9984-4CC9B0EC053A}" type="presParOf" srcId="{560DBF24-D0A8-4213-84D7-8153DC7F6986}" destId="{5CBE361D-320F-41E9-B4CE-216C76C3FB5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7CCFA3-1D07-44E2-86AC-EF4B8DCE362C}" type="doc">
      <dgm:prSet loTypeId="urn:microsoft.com/office/officeart/2008/layout/AscendingPictureAccentProcess" loCatId="picture" qsTypeId="urn:microsoft.com/office/officeart/2005/8/quickstyle/simple2#8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9518C633-77F0-4B2B-8CF1-94DF48A119C3}">
      <dgm:prSet custT="1"/>
      <dgm:spPr>
        <a:xfrm>
          <a:off x="1512085" y="644230"/>
          <a:ext cx="2345279" cy="500660"/>
        </a:xfr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algn="l" rtl="0"/>
          <a:r>
            <a:rPr lang="zh-CN" altLang="en-US" sz="2800" b="1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积累运用</a:t>
          </a:r>
          <a:endParaRPr lang="zh-CN" altLang="en-US" sz="2800" b="1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gm:t>
    </dgm:pt>
    <dgm:pt modelId="{1418B992-1539-4E50-9AE0-E0CCF7D66FF4}" type="parTrans" cxnId="{FF6CC694-E3CC-441F-8E0E-82B0EBDB1DD4}">
      <dgm:prSet/>
      <dgm:spPr/>
      <dgm:t>
        <a:bodyPr/>
        <a:lstStyle/>
        <a:p>
          <a:endParaRPr lang="zh-CN" altLang="en-US" sz="2800"/>
        </a:p>
      </dgm:t>
    </dgm:pt>
    <dgm:pt modelId="{0183B90C-FC5E-49C4-AD8F-4E90D9011171}" type="sibTrans" cxnId="{FF6CC694-E3CC-441F-8E0E-82B0EBDB1DD4}">
      <dgm:prSet/>
      <dgm:spPr>
        <a:xfrm>
          <a:off x="960710" y="153502"/>
          <a:ext cx="865508" cy="865638"/>
        </a:xfr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2800"/>
        </a:p>
      </dgm:t>
    </dgm:pt>
    <dgm:pt modelId="{AB1F9E63-FF39-4269-9A05-406C801485AE}" type="pres">
      <dgm:prSet presAssocID="{667CCFA3-1D07-44E2-86AC-EF4B8DCE36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0304A14-40E3-4BB5-87F0-98DEE653EC8D}" type="pres">
      <dgm:prSet presAssocID="{9518C633-77F0-4B2B-8CF1-94DF48A119C3}" presName="parTx1" presStyleLbl="node1" presStyleIdx="0" presStyleCnt="1" custScaleX="125629" custLinFactNeighborX="14620"/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560DBF24-D0A8-4213-84D7-8153DC7F6986}" type="pres">
      <dgm:prSet presAssocID="{0183B90C-FC5E-49C4-AD8F-4E90D9011171}" presName="picture1" presStyleCnt="0"/>
      <dgm:spPr/>
    </dgm:pt>
    <dgm:pt modelId="{5CBE361D-320F-41E9-B4CE-216C76C3FB59}" type="pres">
      <dgm:prSet presAssocID="{0183B90C-FC5E-49C4-AD8F-4E90D9011171}" presName="imageRepeatNode" presStyleLbl="fgImgPlace1" presStyleIdx="0" presStyleCnt="1"/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9B699019-196D-4637-8770-0EF49AC3A47C}" type="presOf" srcId="{0183B90C-FC5E-49C4-AD8F-4E90D9011171}" destId="{5CBE361D-320F-41E9-B4CE-216C76C3FB59}" srcOrd="0" destOrd="0" presId="urn:microsoft.com/office/officeart/2008/layout/AscendingPictureAccentProcess"/>
    <dgm:cxn modelId="{418E2AF7-5F2D-411A-B722-7FCB486304F9}" type="presOf" srcId="{9518C633-77F0-4B2B-8CF1-94DF48A119C3}" destId="{70304A14-40E3-4BB5-87F0-98DEE653EC8D}" srcOrd="0" destOrd="0" presId="urn:microsoft.com/office/officeart/2008/layout/AscendingPictureAccentProcess"/>
    <dgm:cxn modelId="{FF6CC694-E3CC-441F-8E0E-82B0EBDB1DD4}" srcId="{667CCFA3-1D07-44E2-86AC-EF4B8DCE362C}" destId="{9518C633-77F0-4B2B-8CF1-94DF48A119C3}" srcOrd="0" destOrd="0" parTransId="{1418B992-1539-4E50-9AE0-E0CCF7D66FF4}" sibTransId="{0183B90C-FC5E-49C4-AD8F-4E90D9011171}"/>
    <dgm:cxn modelId="{E9FE61E4-67C1-4C47-B180-78F543C0C13C}" type="presOf" srcId="{667CCFA3-1D07-44E2-86AC-EF4B8DCE362C}" destId="{AB1F9E63-FF39-4269-9A05-406C801485AE}" srcOrd="0" destOrd="0" presId="urn:microsoft.com/office/officeart/2008/layout/AscendingPictureAccentProcess"/>
    <dgm:cxn modelId="{CDD63B55-903D-429C-837C-0D12265B11D7}" type="presParOf" srcId="{AB1F9E63-FF39-4269-9A05-406C801485AE}" destId="{70304A14-40E3-4BB5-87F0-98DEE653EC8D}" srcOrd="0" destOrd="0" presId="urn:microsoft.com/office/officeart/2008/layout/AscendingPictureAccentProcess"/>
    <dgm:cxn modelId="{EF96C55D-EC2E-4D4C-ABE6-39DEEFD1CF5F}" type="presParOf" srcId="{AB1F9E63-FF39-4269-9A05-406C801485AE}" destId="{560DBF24-D0A8-4213-84D7-8153DC7F6986}" srcOrd="1" destOrd="0" presId="urn:microsoft.com/office/officeart/2008/layout/AscendingPictureAccentProcess"/>
    <dgm:cxn modelId="{D48D12EC-E391-43B2-B896-EF440D6E3E5F}" type="presParOf" srcId="{560DBF24-D0A8-4213-84D7-8153DC7F6986}" destId="{5CBE361D-320F-41E9-B4CE-216C76C3FB5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7CCFA3-1D07-44E2-86AC-EF4B8DCE362C}" type="doc">
      <dgm:prSet loTypeId="urn:microsoft.com/office/officeart/2008/layout/AscendingPictureAccentProcess" loCatId="picture" qsTypeId="urn:microsoft.com/office/officeart/2005/8/quickstyle/simple2#9" qsCatId="simple" csTypeId="urn:microsoft.com/office/officeart/2005/8/colors/colorful4#3" csCatId="colorful" phldr="1"/>
      <dgm:spPr/>
      <dgm:t>
        <a:bodyPr/>
        <a:lstStyle/>
        <a:p>
          <a:endParaRPr lang="zh-CN" altLang="en-US"/>
        </a:p>
      </dgm:t>
    </dgm:pt>
    <dgm:pt modelId="{9518C633-77F0-4B2B-8CF1-94DF48A119C3}">
      <dgm:prSet custT="1"/>
      <dgm:spPr>
        <a:xfrm>
          <a:off x="1512085" y="644230"/>
          <a:ext cx="2345279" cy="500660"/>
        </a:xfr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algn="l" rtl="0"/>
          <a:r>
            <a:rPr lang="zh-CN" altLang="en-US" sz="2800" b="1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朗读理解</a:t>
          </a:r>
          <a:endParaRPr lang="zh-CN" altLang="en-US" sz="2800" b="1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gm:t>
    </dgm:pt>
    <dgm:pt modelId="{1418B992-1539-4E50-9AE0-E0CCF7D66FF4}" type="parTrans" cxnId="{FF6CC694-E3CC-441F-8E0E-82B0EBDB1DD4}">
      <dgm:prSet/>
      <dgm:spPr/>
      <dgm:t>
        <a:bodyPr/>
        <a:lstStyle/>
        <a:p>
          <a:endParaRPr lang="zh-CN" altLang="en-US" sz="2800"/>
        </a:p>
      </dgm:t>
    </dgm:pt>
    <dgm:pt modelId="{0183B90C-FC5E-49C4-AD8F-4E90D9011171}" type="sibTrans" cxnId="{FF6CC694-E3CC-441F-8E0E-82B0EBDB1DD4}">
      <dgm:prSet/>
      <dgm:spPr>
        <a:xfrm>
          <a:off x="960710" y="153502"/>
          <a:ext cx="865508" cy="865638"/>
        </a:xfr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2800"/>
        </a:p>
      </dgm:t>
    </dgm:pt>
    <dgm:pt modelId="{AB1F9E63-FF39-4269-9A05-406C801485AE}" type="pres">
      <dgm:prSet presAssocID="{667CCFA3-1D07-44E2-86AC-EF4B8DCE36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0304A14-40E3-4BB5-87F0-98DEE653EC8D}" type="pres">
      <dgm:prSet presAssocID="{9518C633-77F0-4B2B-8CF1-94DF48A119C3}" presName="parTx1" presStyleLbl="node1" presStyleIdx="0" presStyleCnt="1" custScaleX="125629" custLinFactNeighborX="14620"/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  <dgm:pt modelId="{560DBF24-D0A8-4213-84D7-8153DC7F6986}" type="pres">
      <dgm:prSet presAssocID="{0183B90C-FC5E-49C4-AD8F-4E90D9011171}" presName="picture1" presStyleCnt="0"/>
      <dgm:spPr/>
    </dgm:pt>
    <dgm:pt modelId="{5CBE361D-320F-41E9-B4CE-216C76C3FB59}" type="pres">
      <dgm:prSet presAssocID="{0183B90C-FC5E-49C4-AD8F-4E90D9011171}" presName="imageRepeatNode" presStyleLbl="fgImgPlace1" presStyleIdx="0" presStyleCnt="1"/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5A5C59EE-9491-4035-BDFF-89AAB88D505C}" type="presOf" srcId="{9518C633-77F0-4B2B-8CF1-94DF48A119C3}" destId="{70304A14-40E3-4BB5-87F0-98DEE653EC8D}" srcOrd="0" destOrd="0" presId="urn:microsoft.com/office/officeart/2008/layout/AscendingPictureAccentProcess"/>
    <dgm:cxn modelId="{CBA81DC8-37F0-43E2-B04D-5CB918CF51C1}" type="presOf" srcId="{667CCFA3-1D07-44E2-86AC-EF4B8DCE362C}" destId="{AB1F9E63-FF39-4269-9A05-406C801485AE}" srcOrd="0" destOrd="0" presId="urn:microsoft.com/office/officeart/2008/layout/AscendingPictureAccentProcess"/>
    <dgm:cxn modelId="{FF6CC694-E3CC-441F-8E0E-82B0EBDB1DD4}" srcId="{667CCFA3-1D07-44E2-86AC-EF4B8DCE362C}" destId="{9518C633-77F0-4B2B-8CF1-94DF48A119C3}" srcOrd="0" destOrd="0" parTransId="{1418B992-1539-4E50-9AE0-E0CCF7D66FF4}" sibTransId="{0183B90C-FC5E-49C4-AD8F-4E90D9011171}"/>
    <dgm:cxn modelId="{AD515A5E-CA11-4B01-8335-7A457A98E64C}" type="presOf" srcId="{0183B90C-FC5E-49C4-AD8F-4E90D9011171}" destId="{5CBE361D-320F-41E9-B4CE-216C76C3FB59}" srcOrd="0" destOrd="0" presId="urn:microsoft.com/office/officeart/2008/layout/AscendingPictureAccentProcess"/>
    <dgm:cxn modelId="{5B21E636-1224-4672-85BD-38FAD1811905}" type="presParOf" srcId="{AB1F9E63-FF39-4269-9A05-406C801485AE}" destId="{70304A14-40E3-4BB5-87F0-98DEE653EC8D}" srcOrd="0" destOrd="0" presId="urn:microsoft.com/office/officeart/2008/layout/AscendingPictureAccentProcess"/>
    <dgm:cxn modelId="{1258A15A-AB10-46A6-9E3E-2BF6D3565592}" type="presParOf" srcId="{AB1F9E63-FF39-4269-9A05-406C801485AE}" destId="{560DBF24-D0A8-4213-84D7-8153DC7F6986}" srcOrd="1" destOrd="0" presId="urn:microsoft.com/office/officeart/2008/layout/AscendingPictureAccentProcess"/>
    <dgm:cxn modelId="{DBE0298E-7190-4476-9E8D-7A4423FFD342}" type="presParOf" srcId="{560DBF24-D0A8-4213-84D7-8153DC7F6986}" destId="{5CBE361D-320F-41E9-B4CE-216C76C3FB5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04A14-40E3-4BB5-87F0-98DEE653EC8D}">
      <dsp:nvSpPr>
        <dsp:cNvPr id="0" name=""/>
        <dsp:cNvSpPr/>
      </dsp:nvSpPr>
      <dsp:spPr>
        <a:xfrm>
          <a:off x="1512085" y="644230"/>
          <a:ext cx="2345279" cy="500660"/>
        </a:xfrm>
        <a:prstGeom prst="roundRect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5146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描红临写</a:t>
          </a:r>
          <a:endParaRPr lang="zh-CN" altLang="en-US" sz="2800" b="1" kern="1200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sp:txBody>
      <dsp:txXfrm>
        <a:off x="1536525" y="668670"/>
        <a:ext cx="2296399" cy="451780"/>
      </dsp:txXfrm>
    </dsp:sp>
    <dsp:sp modelId="{5CBE361D-320F-41E9-B4CE-216C76C3FB59}">
      <dsp:nvSpPr>
        <dsp:cNvPr id="0" name=""/>
        <dsp:cNvSpPr/>
      </dsp:nvSpPr>
      <dsp:spPr>
        <a:xfrm>
          <a:off x="960710" y="153502"/>
          <a:ext cx="865508" cy="865638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04A14-40E3-4BB5-87F0-98DEE653EC8D}">
      <dsp:nvSpPr>
        <dsp:cNvPr id="0" name=""/>
        <dsp:cNvSpPr/>
      </dsp:nvSpPr>
      <dsp:spPr>
        <a:xfrm>
          <a:off x="1512085" y="644230"/>
          <a:ext cx="2345279" cy="500660"/>
        </a:xfrm>
        <a:prstGeom prst="round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5146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积累运用</a:t>
          </a:r>
          <a:endParaRPr lang="zh-CN" altLang="en-US" sz="2800" b="1" kern="1200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sp:txBody>
      <dsp:txXfrm>
        <a:off x="1536525" y="668670"/>
        <a:ext cx="2296399" cy="451780"/>
      </dsp:txXfrm>
    </dsp:sp>
    <dsp:sp modelId="{5CBE361D-320F-41E9-B4CE-216C76C3FB59}">
      <dsp:nvSpPr>
        <dsp:cNvPr id="0" name=""/>
        <dsp:cNvSpPr/>
      </dsp:nvSpPr>
      <dsp:spPr>
        <a:xfrm>
          <a:off x="960710" y="153502"/>
          <a:ext cx="865508" cy="865638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04A14-40E3-4BB5-87F0-98DEE653EC8D}">
      <dsp:nvSpPr>
        <dsp:cNvPr id="0" name=""/>
        <dsp:cNvSpPr/>
      </dsp:nvSpPr>
      <dsp:spPr>
        <a:xfrm>
          <a:off x="1512085" y="644230"/>
          <a:ext cx="2345280" cy="500660"/>
        </a:xfrm>
        <a:prstGeom prst="roundRect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95146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ysClr val="window" lastClr="FFFFFF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rPr>
            <a:t>朗读理解</a:t>
          </a:r>
          <a:endParaRPr lang="zh-CN" altLang="en-US" sz="2800" b="1" kern="1200" dirty="0">
            <a:solidFill>
              <a:sysClr val="window" lastClr="FFFFFF"/>
            </a:solidFill>
            <a:latin typeface="华文细黑" panose="02010600040101010101" pitchFamily="2" charset="-122"/>
            <a:ea typeface="华文细黑" panose="02010600040101010101" pitchFamily="2" charset="-122"/>
            <a:cs typeface="+mn-cs"/>
          </a:endParaRPr>
        </a:p>
      </dsp:txBody>
      <dsp:txXfrm>
        <a:off x="1536525" y="668670"/>
        <a:ext cx="2296400" cy="451780"/>
      </dsp:txXfrm>
    </dsp:sp>
    <dsp:sp modelId="{5CBE361D-320F-41E9-B4CE-216C76C3FB59}">
      <dsp:nvSpPr>
        <dsp:cNvPr id="0" name=""/>
        <dsp:cNvSpPr/>
      </dsp:nvSpPr>
      <dsp:spPr>
        <a:xfrm>
          <a:off x="960710" y="153502"/>
          <a:ext cx="865509" cy="865639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7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8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#9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204EB262-92BA-4B63-AF2D-901613BFC4E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493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7DDCA29A-15C1-4F97-92E6-99A196A9C925}" type="slidenum">
              <a:rPr lang="zh-CN" altLang="en-US"/>
              <a:pPr>
                <a:buFont typeface="Arial" pitchFamily="34" charset="0"/>
                <a:buNone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29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3ADDDD6A-EBD4-45A4-A501-3A8E3F68F901}" type="slidenum">
              <a:rPr lang="zh-CN" altLang="en-US"/>
              <a:pPr>
                <a:buFont typeface="Arial" pitchFamily="34" charset="0"/>
                <a:buNone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175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EB262-92BA-4B63-AF2D-901613BFC4E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626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026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50279"/>
            <a:ext cx="2617760" cy="546952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40" y="838199"/>
            <a:ext cx="7877120" cy="51816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5C666-7F80-49AF-B264-B2C3D1DDC8D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978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23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819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33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43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382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49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64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10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41" y="1497994"/>
            <a:ext cx="1072191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754403"/>
            <a:ext cx="99568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889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716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76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1664" y="2039112"/>
            <a:ext cx="4876800" cy="39502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039112"/>
            <a:ext cx="4876800" cy="39502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664" y="2038389"/>
            <a:ext cx="402336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54788" y="2038387"/>
            <a:ext cx="4019611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5244850" y="4281003"/>
            <a:ext cx="1717993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5234482" y="3316841"/>
            <a:ext cx="1717993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1121664" y="2743199"/>
            <a:ext cx="4023360" cy="324612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7059168" y="2743200"/>
            <a:ext cx="4023360" cy="324612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36146-5D58-426B-8695-17682C2B4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41" y="1487082"/>
            <a:ext cx="4011084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133" y="835428"/>
            <a:ext cx="6265827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5041" y="3408421"/>
            <a:ext cx="4011084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5600" y="191206"/>
            <a:ext cx="37084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40" y="4669655"/>
            <a:ext cx="1072192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840736" y="594360"/>
            <a:ext cx="6498336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5600" y="5416153"/>
            <a:ext cx="89408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40" y="436563"/>
            <a:ext cx="1072192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038388"/>
            <a:ext cx="99568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40" y="6148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4887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2160" y="6148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E8D4FCBC-63A2-49EF-B047-0630C21A62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4940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39" descr="구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839" y="179389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40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9825" y="503239"/>
            <a:ext cx="10429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322888" y="915989"/>
            <a:ext cx="2430462" cy="9239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5400" b="1" dirty="0">
                <a:solidFill>
                  <a:srgbClr val="CC0000"/>
                </a:solidFill>
                <a:latin typeface="+mn-lt"/>
                <a:ea typeface="黑体" panose="02010609060101010101" pitchFamily="49" charset="-122"/>
                <a:cs typeface="黑体" panose="02010609060101010101" pitchFamily="49" charset="-122"/>
              </a:rPr>
              <a:t>司马光</a:t>
            </a:r>
          </a:p>
        </p:txBody>
      </p:sp>
      <p:sp>
        <p:nvSpPr>
          <p:cNvPr id="6148" name="AutoShape 11"/>
          <p:cNvSpPr>
            <a:spLocks noChangeArrowheads="1"/>
          </p:cNvSpPr>
          <p:nvPr/>
        </p:nvSpPr>
        <p:spPr bwMode="auto">
          <a:xfrm>
            <a:off x="4095750" y="760413"/>
            <a:ext cx="1181100" cy="1181100"/>
          </a:xfrm>
          <a:prstGeom prst="diamond">
            <a:avLst/>
          </a:prstGeom>
          <a:solidFill>
            <a:srgbClr val="236B2A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endParaRPr lang="en-US" altLang="ko-KR" sz="2800" b="1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6149" name="文本框 13"/>
          <p:cNvSpPr txBox="1">
            <a:spLocks noChangeArrowheads="1"/>
          </p:cNvSpPr>
          <p:nvPr/>
        </p:nvSpPr>
        <p:spPr bwMode="auto">
          <a:xfrm>
            <a:off x="4114800" y="866776"/>
            <a:ext cx="10438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6000" b="1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10</a:t>
            </a:r>
            <a:endParaRPr lang="zh-CN" altLang="en-US" sz="6000" b="1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  <p:grpSp>
        <p:nvGrpSpPr>
          <p:cNvPr id="6150" name="组合 9"/>
          <p:cNvGrpSpPr>
            <a:grpSpLocks/>
          </p:cNvGrpSpPr>
          <p:nvPr/>
        </p:nvGrpSpPr>
        <p:grpSpPr bwMode="auto">
          <a:xfrm>
            <a:off x="2501900" y="2243139"/>
            <a:ext cx="1747838" cy="490537"/>
            <a:chOff x="1175663" y="2262962"/>
            <a:chExt cx="1747161" cy="490294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1175663" y="2262962"/>
              <a:ext cx="1583711" cy="490294"/>
            </a:xfrm>
            <a:prstGeom prst="roundRect">
              <a:avLst>
                <a:gd name="adj" fmla="val 47575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2800" b="1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152" name="矩形 8"/>
            <p:cNvSpPr>
              <a:spLocks noChangeArrowheads="1"/>
            </p:cNvSpPr>
            <p:nvPr/>
          </p:nvSpPr>
          <p:spPr bwMode="auto">
            <a:xfrm>
              <a:off x="1199275" y="2283058"/>
              <a:ext cx="172354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latin typeface="华文新魏" pitchFamily="2" charset="-122"/>
                  <a:ea typeface="华文新魏" pitchFamily="2" charset="-122"/>
                </a:rPr>
                <a:t>课题解读：</a:t>
              </a:r>
            </a:p>
          </p:txBody>
        </p:sp>
      </p:grpSp>
      <p:sp>
        <p:nvSpPr>
          <p:cNvPr id="6153" name="TextBox 1"/>
          <p:cNvSpPr txBox="1">
            <a:spLocks noChangeArrowheads="1"/>
          </p:cNvSpPr>
          <p:nvPr/>
        </p:nvSpPr>
        <p:spPr bwMode="auto">
          <a:xfrm>
            <a:off x="4113214" y="2181225"/>
            <a:ext cx="58451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/>
              <a:t>司马光，北宋政治家、史学家、文学家。</a:t>
            </a:r>
          </a:p>
        </p:txBody>
      </p:sp>
      <p:pic>
        <p:nvPicPr>
          <p:cNvPr id="615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738" y="2911476"/>
            <a:ext cx="3886200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1524000" y="598294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1227139"/>
            <a:ext cx="323056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92339" y="2397126"/>
            <a:ext cx="77803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8650">
              <a:lnSpc>
                <a:spcPct val="150000"/>
              </a:lnSpc>
              <a:defRPr/>
            </a:pPr>
            <a:r>
              <a:rPr lang="zh-CN" altLang="en-US" sz="2400" b="1" dirty="0">
                <a:latin typeface="宋体" panose="02010600030101010101" pitchFamily="2" charset="-122"/>
              </a:rPr>
              <a:t>花园里有座假山，假山下面有一口大水缸，缸里装满了水。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 indent="62865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这里描写大水缸有什么作用？</a:t>
            </a:r>
          </a:p>
          <a:p>
            <a:pPr indent="62865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描写大水缸是为了说明当时环境存在着危险，为下文发生意外作</a:t>
            </a:r>
            <a:r>
              <a:rPr lang="zh-CN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铺垫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图片 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14551" y="2370139"/>
            <a:ext cx="78851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别的小朋友都慌了，有的哭，有的喊，还有的跑去找大人。</a:t>
            </a:r>
            <a:endParaRPr lang="en-US" altLang="zh-CN" sz="2400" b="1" dirty="0">
              <a:latin typeface="宋体" pitchFamily="2" charset="-122"/>
            </a:endParaRPr>
          </a:p>
          <a:p>
            <a:pPr indent="62865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“有的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有的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还有的</a:t>
            </a:r>
            <a:r>
              <a:rPr lang="en-US" altLang="zh-CN" sz="2400" b="1" dirty="0">
                <a:solidFill>
                  <a:srgbClr val="FF0000"/>
                </a:solidFill>
                <a:latin typeface="宋体" pitchFamily="2" charset="-122"/>
              </a:rPr>
              <a:t>……”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的排比句，通过对比，写出了别的小朋友“慌”的不同表现。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2395538" y="2052638"/>
            <a:ext cx="76835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965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仿写：</a:t>
            </a:r>
            <a:endParaRPr lang="en-US" altLang="zh-CN" sz="2400" b="1" dirty="0">
              <a:solidFill>
                <a:srgbClr val="00965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宋体" panose="02010600030101010101" pitchFamily="2" charset="-122"/>
              </a:rPr>
              <a:t>“有的</a:t>
            </a:r>
            <a:r>
              <a:rPr lang="en-US" altLang="zh-CN" sz="2400" b="1" dirty="0">
                <a:latin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</a:rPr>
              <a:t>有的</a:t>
            </a:r>
            <a:r>
              <a:rPr lang="en-US" altLang="zh-CN" sz="2400" b="1" dirty="0">
                <a:latin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</a:rPr>
              <a:t>还有的</a:t>
            </a:r>
            <a:r>
              <a:rPr lang="en-US" altLang="zh-CN" sz="2400" b="1" dirty="0">
                <a:latin typeface="宋体" panose="02010600030101010101" pitchFamily="2" charset="-122"/>
              </a:rPr>
              <a:t>……”</a:t>
            </a:r>
            <a:r>
              <a:rPr lang="zh-CN" altLang="en-US" sz="2400" b="1" dirty="0">
                <a:latin typeface="宋体" panose="02010600030101010101" pitchFamily="2" charset="-122"/>
              </a:rPr>
              <a:t>的排比句，通过对比，写出了别的小朋友“慌”的不同表现。 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________________________________________________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________________________________________________</a:t>
            </a:r>
            <a:r>
              <a:rPr lang="zh-CN" altLang="en-US" sz="2400" b="1" dirty="0">
                <a:latin typeface="宋体" panose="02010600030101010101" pitchFamily="2" charset="-122"/>
              </a:rPr>
              <a:t>　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宋体" panose="02010600030101010101" pitchFamily="2" charset="-122"/>
              </a:rPr>
              <a:t>　</a:t>
            </a:r>
          </a:p>
        </p:txBody>
      </p:sp>
      <p:pic>
        <p:nvPicPr>
          <p:cNvPr id="20482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24" descr="花盆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9638" y="2208213"/>
            <a:ext cx="322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66964" y="3678238"/>
            <a:ext cx="75771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示例：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天上的云，姿态万千，有的像羽毛，有的像鱼鳞，还有的像高耸的宝塔。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2141538" y="2316163"/>
            <a:ext cx="78851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司马光没有慌，他搬起一块大石头，使劲砸那口缸。</a:t>
            </a:r>
            <a:endParaRPr lang="en-US" altLang="zh-CN" sz="2400" b="1" dirty="0">
              <a:latin typeface="宋体" pitchFamily="2" charset="-122"/>
            </a:endParaRPr>
          </a:p>
          <a:p>
            <a:pPr indent="62865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“没有慌”说明他与其他小朋友的表现不同，通过对比，写出了他的沉着冷静。“使劲”表明了他救小朋友的急切心情。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文本框 21"/>
          <p:cNvSpPr txBox="1">
            <a:spLocks noChangeArrowheads="1"/>
          </p:cNvSpPr>
          <p:nvPr/>
        </p:nvSpPr>
        <p:spPr bwMode="auto">
          <a:xfrm>
            <a:off x="2943225" y="1960564"/>
            <a:ext cx="63325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阅读方法解密：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理解对比手法</a:t>
            </a:r>
            <a:endParaRPr lang="en-US" altLang="zh-CN" sz="3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531" name="文本框 23"/>
          <p:cNvSpPr txBox="1">
            <a:spLocks noChangeArrowheads="1"/>
          </p:cNvSpPr>
          <p:nvPr/>
        </p:nvSpPr>
        <p:spPr bwMode="auto">
          <a:xfrm>
            <a:off x="2522539" y="2924176"/>
            <a:ext cx="7354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概念：</a:t>
            </a:r>
            <a:r>
              <a:rPr lang="zh-CN" altLang="en-US" sz="2400" b="1">
                <a:latin typeface="宋体" pitchFamily="2" charset="-122"/>
              </a:rPr>
              <a:t>对比是将不同事物或同一事物的不同方面列举出来，加以比较。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作用：</a:t>
            </a:r>
            <a:r>
              <a:rPr lang="zh-CN" altLang="en-US" sz="2400" b="1">
                <a:latin typeface="宋体" pitchFamily="2" charset="-122"/>
              </a:rPr>
              <a:t>运用对比可以使形象更加鲜明，达到表达思想、说明问题的目的。</a:t>
            </a:r>
          </a:p>
        </p:txBody>
      </p:sp>
      <p:cxnSp>
        <p:nvCxnSpPr>
          <p:cNvPr id="7" name="直线连接符 7"/>
          <p:cNvCxnSpPr/>
          <p:nvPr/>
        </p:nvCxnSpPr>
        <p:spPr>
          <a:xfrm>
            <a:off x="2438400" y="2719388"/>
            <a:ext cx="7335838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533" name="图片 24" descr="花盆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0601" y="3087688"/>
            <a:ext cx="322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25" descr="花盆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0601" y="4191000"/>
            <a:ext cx="322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矩形 2"/>
          <p:cNvSpPr>
            <a:spLocks noChangeArrowheads="1"/>
          </p:cNvSpPr>
          <p:nvPr/>
        </p:nvSpPr>
        <p:spPr bwMode="auto">
          <a:xfrm>
            <a:off x="2168526" y="2506663"/>
            <a:ext cx="78851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8650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水缸破了，缸里的水流了出来，掉在缸里的小朋友得救了。</a:t>
            </a:r>
            <a:endParaRPr lang="en-US" altLang="zh-CN" sz="2400" b="1">
              <a:latin typeface="宋体" pitchFamily="2" charset="-122"/>
            </a:endParaRPr>
          </a:p>
          <a:p>
            <a:pPr indent="628650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事情的结果怎样？</a:t>
            </a:r>
          </a:p>
          <a:p>
            <a:pPr indent="62865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司马光成功地救出了掉进缸里的小朋友。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内容占位符 2"/>
          <p:cNvSpPr txBox="1"/>
          <p:nvPr/>
        </p:nvSpPr>
        <p:spPr>
          <a:xfrm>
            <a:off x="2266950" y="2133601"/>
            <a:ext cx="7869238" cy="3681413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司马光是怎样救出小朋友的？</a:t>
            </a:r>
          </a:p>
          <a:p>
            <a:pPr marL="0" indent="542925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司马光用石头砸破了大水缸，救出了小朋友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cs typeface="+mn-cs"/>
              <a:sym typeface="Calibri" panose="020F0502020204030204" pitchFamily="34" charset="0"/>
            </a:endParaRPr>
          </a:p>
          <a:p>
            <a:pPr marL="0" indent="542925" eaLnBrk="1" hangingPunct="1">
              <a:lnSpc>
                <a:spcPct val="150000"/>
              </a:lnSpc>
              <a:defRPr/>
            </a:pPr>
            <a:endParaRPr lang="en-US" altLang="zh-CN" sz="2400" b="1" dirty="0">
              <a:latin typeface="宋体" panose="02010600030101010101" pitchFamily="2" charset="-122"/>
              <a:cs typeface="+mn-cs"/>
              <a:sym typeface="Calibri" panose="020F0502020204030204" pitchFamily="34" charset="0"/>
            </a:endParaRPr>
          </a:p>
          <a:p>
            <a:pPr marL="0" indent="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1</a:t>
            </a:r>
            <a:r>
              <a:rPr lang="en-US" altLang="zh-CN" sz="2400" b="1" dirty="0"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司马光和小朋友在花园里玩的时候发生了什么事？</a:t>
            </a:r>
          </a:p>
          <a:p>
            <a:pPr marL="355600" indent="544830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司马光和小朋友在花园里玩的时候，有个小朋友爬上假山，不小心，掉进了大水缸里。</a:t>
            </a:r>
          </a:p>
        </p:txBody>
      </p:sp>
      <p:pic>
        <p:nvPicPr>
          <p:cNvPr id="24578" name="图片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100" y="1604964"/>
            <a:ext cx="209073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025" y="3201988"/>
            <a:ext cx="2139950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内容占位符 2"/>
          <p:cNvSpPr txBox="1"/>
          <p:nvPr/>
        </p:nvSpPr>
        <p:spPr>
          <a:xfrm>
            <a:off x="2152650" y="1874839"/>
            <a:ext cx="7869238" cy="3094037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别的小朋友是怎么做的？</a:t>
            </a:r>
          </a:p>
          <a:p>
            <a:pPr marL="355600" indent="627380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Calibri" panose="020F0502020204030204" pitchFamily="34" charset="0"/>
              </a:rPr>
              <a:t>别的小朋友都慌了，有的哭，有的喊，还有的跑去找大人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Calibri" panose="020F0502020204030204" pitchFamily="34" charset="0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sym typeface="Calibri" panose="020F0502020204030204" pitchFamily="34" charset="0"/>
            </a:endParaRPr>
          </a:p>
          <a:p>
            <a:pPr marL="355600" indent="-355600" eaLnBrk="1" hangingPunct="1">
              <a:lnSpc>
                <a:spcPct val="15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3</a:t>
            </a: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司马光又是怎样做的？</a:t>
            </a:r>
          </a:p>
          <a:p>
            <a:pPr marL="355600" indent="544830"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+mn-cs"/>
                <a:sym typeface="Calibri" panose="020F0502020204030204" pitchFamily="34" charset="0"/>
              </a:rPr>
              <a:t>司马光没有慌，他搬起一块大石头，使劲砸那口水缸，缸破水流，掉在缸里的小朋友得救了。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  <p:pic>
        <p:nvPicPr>
          <p:cNvPr id="25602" name="图片 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42901"/>
            <a:ext cx="25860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文本框 26"/>
          <p:cNvSpPr txBox="1">
            <a:spLocks noChangeArrowheads="1"/>
          </p:cNvSpPr>
          <p:nvPr/>
        </p:nvSpPr>
        <p:spPr bwMode="auto">
          <a:xfrm>
            <a:off x="1665170" y="2792414"/>
            <a:ext cx="800219" cy="1607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司马光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676525" y="2363788"/>
            <a:ext cx="2287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965A"/>
                </a:solidFill>
                <a:latin typeface="黑体" pitchFamily="49" charset="-122"/>
                <a:ea typeface="黑体" pitchFamily="49" charset="-122"/>
              </a:rPr>
              <a:t>和小朋友玩耍</a:t>
            </a:r>
          </a:p>
        </p:txBody>
      </p:sp>
      <p:sp>
        <p:nvSpPr>
          <p:cNvPr id="26629" name="矩形 1"/>
          <p:cNvSpPr>
            <a:spLocks noChangeArrowheads="1"/>
          </p:cNvSpPr>
          <p:nvPr/>
        </p:nvSpPr>
        <p:spPr bwMode="auto">
          <a:xfrm>
            <a:off x="4583113" y="2986088"/>
            <a:ext cx="5770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别的小朋友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哭、喊、跑去找大人→慌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司马光</a:t>
            </a:r>
            <a:r>
              <a:rPr lang="en-US" altLang="zh-CN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搬石头砸缸→机智勇敢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2465389" y="2405063"/>
            <a:ext cx="230187" cy="2354262"/>
          </a:xfrm>
          <a:prstGeom prst="lef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9" name="左大括号 18"/>
          <p:cNvSpPr/>
          <p:nvPr/>
        </p:nvSpPr>
        <p:spPr>
          <a:xfrm>
            <a:off x="4421189" y="3152776"/>
            <a:ext cx="230187" cy="885825"/>
          </a:xfrm>
          <a:prstGeom prst="lef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6632" name="矩形 1"/>
          <p:cNvSpPr>
            <a:spLocks noChangeArrowheads="1"/>
          </p:cNvSpPr>
          <p:nvPr/>
        </p:nvSpPr>
        <p:spPr bwMode="auto">
          <a:xfrm>
            <a:off x="2676525" y="4140201"/>
            <a:ext cx="4826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965A"/>
                </a:solidFill>
                <a:latin typeface="黑体" pitchFamily="49" charset="-122"/>
                <a:ea typeface="黑体" pitchFamily="49" charset="-122"/>
              </a:rPr>
              <a:t>掉进缸里的小朋友得救了</a:t>
            </a:r>
          </a:p>
        </p:txBody>
      </p:sp>
      <p:sp>
        <p:nvSpPr>
          <p:cNvPr id="26633" name="矩形 2"/>
          <p:cNvSpPr>
            <a:spLocks noChangeArrowheads="1"/>
          </p:cNvSpPr>
          <p:nvPr/>
        </p:nvSpPr>
        <p:spPr bwMode="auto">
          <a:xfrm>
            <a:off x="2676526" y="2959100"/>
            <a:ext cx="18145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965A"/>
                </a:solidFill>
                <a:latin typeface="黑体" pitchFamily="49" charset="-122"/>
                <a:ea typeface="黑体" pitchFamily="49" charset="-122"/>
              </a:rPr>
              <a:t>一个小朋友掉进水缸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629" grpId="0" build="p"/>
      <p:bldP spid="6" grpId="0" animBg="1"/>
      <p:bldP spid="19" grpId="0" animBg="1"/>
      <p:bldP spid="26632" grpId="0"/>
      <p:bldP spid="266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42901"/>
            <a:ext cx="25860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内容占位符 2"/>
          <p:cNvSpPr txBox="1">
            <a:spLocks noChangeArrowheads="1"/>
          </p:cNvSpPr>
          <p:nvPr/>
        </p:nvSpPr>
        <p:spPr bwMode="auto">
          <a:xfrm>
            <a:off x="2459038" y="2562226"/>
            <a:ext cx="74168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23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latin typeface="宋体" pitchFamily="2" charset="-122"/>
                <a:sym typeface="Calibri" pitchFamily="34" charset="0"/>
              </a:rPr>
              <a:t>本文通过叙述司马光砸缸救人的故事，表现了司马光的机智勇敢，并告诉我们遇到困难时，只有沉着冷静、机智勇敢，才能想出解决问题的好办法。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10" descr="学习目标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1273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384425" y="1727200"/>
            <a:ext cx="73152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1.</a:t>
            </a:r>
            <a:r>
              <a:rPr lang="zh-CN" altLang="en-US" sz="2400" b="1" dirty="0">
                <a:latin typeface="+mn-ea"/>
                <a:ea typeface="+mn-ea"/>
              </a:rPr>
              <a:t>会认“假、缸、慌、搬、使、劲、砸、救”</a:t>
            </a:r>
            <a:r>
              <a:rPr lang="en-US" altLang="zh-CN" sz="2400" b="1" dirty="0">
                <a:latin typeface="+mn-ea"/>
                <a:ea typeface="+mn-ea"/>
              </a:rPr>
              <a:t>8</a:t>
            </a:r>
            <a:r>
              <a:rPr lang="zh-CN" altLang="en-US" sz="2400" b="1" dirty="0">
                <a:latin typeface="+mn-ea"/>
                <a:ea typeface="+mn-ea"/>
              </a:rPr>
              <a:t>个生字；会写“司、古、时、候、别、哭、没、那”</a:t>
            </a:r>
            <a:r>
              <a:rPr lang="en-US" altLang="zh-CN" sz="2400" b="1" dirty="0">
                <a:latin typeface="+mn-ea"/>
                <a:ea typeface="+mn-ea"/>
              </a:rPr>
              <a:t>8</a:t>
            </a:r>
            <a:r>
              <a:rPr lang="zh-CN" altLang="en-US" sz="2400" b="1" dirty="0">
                <a:latin typeface="+mn-ea"/>
                <a:ea typeface="+mn-ea"/>
              </a:rPr>
              <a:t>个生字。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（重点）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2.</a:t>
            </a:r>
            <a:r>
              <a:rPr lang="zh-CN" altLang="en-US" sz="2400" b="1" dirty="0">
                <a:latin typeface="+mn-ea"/>
                <a:ea typeface="+mn-ea"/>
              </a:rPr>
              <a:t>正确、流利、有感情地朗读课文。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（重点）</a:t>
            </a: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3.</a:t>
            </a:r>
            <a:r>
              <a:rPr lang="zh-CN" altLang="en-US" sz="2400" b="1" dirty="0">
                <a:latin typeface="+mn-ea"/>
                <a:ea typeface="+mn-ea"/>
              </a:rPr>
              <a:t>理解课文内容，体会司马光遇事沉着，机智勇敢的品质。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（难点）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42901"/>
            <a:ext cx="25860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251" y="1139825"/>
            <a:ext cx="26892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797051" y="1731963"/>
            <a:ext cx="8488363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latin typeface="+mn-ea"/>
                <a:ea typeface="+mn-ea"/>
              </a:rPr>
              <a:t>诚信的司马光</a:t>
            </a:r>
          </a:p>
          <a:p>
            <a:pPr indent="532130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司马光一生诚信，应该是受父亲教育的影响。</a:t>
            </a:r>
          </a:p>
          <a:p>
            <a:pPr indent="532130"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大概在五、六岁时，有一次，他要给胡桃去皮，但不会做，姐姐帮他，也去不掉，姐姐就先行离开了。后来一位婢</a:t>
            </a:r>
            <a:r>
              <a:rPr lang="en-US" altLang="zh-CN" sz="2000" b="1" dirty="0">
                <a:latin typeface="+mn-ea"/>
                <a:ea typeface="+mn-ea"/>
              </a:rPr>
              <a:t>(</a:t>
            </a:r>
            <a:r>
              <a:rPr lang="en-US" altLang="zh-CN" sz="2000" b="1" dirty="0" err="1">
                <a:latin typeface="+mn-ea"/>
                <a:ea typeface="+mn-ea"/>
              </a:rPr>
              <a:t>bì</a:t>
            </a:r>
            <a:r>
              <a:rPr lang="en-US" altLang="zh-CN" sz="2000" b="1" dirty="0">
                <a:latin typeface="+mn-ea"/>
                <a:ea typeface="+mn-ea"/>
              </a:rPr>
              <a:t>)</a:t>
            </a:r>
            <a:r>
              <a:rPr lang="zh-CN" altLang="en-US" sz="2000" b="1" dirty="0">
                <a:latin typeface="+mn-ea"/>
                <a:ea typeface="+mn-ea"/>
              </a:rPr>
              <a:t>女用热水替他顺利将胡桃去掉了皮。姐姐回来后，发现胡桃皮去掉了，便问：“谁帮你做的？”他欺</a:t>
            </a:r>
            <a:r>
              <a:rPr lang="en-US" altLang="zh-CN" sz="2000" b="1" dirty="0">
                <a:latin typeface="+mn-ea"/>
                <a:ea typeface="+mn-ea"/>
              </a:rPr>
              <a:t>(</a:t>
            </a:r>
            <a:r>
              <a:rPr lang="en-US" altLang="zh-CN" sz="2000" b="1" dirty="0" err="1">
                <a:latin typeface="+mn-ea"/>
                <a:ea typeface="+mn-ea"/>
              </a:rPr>
              <a:t>qī</a:t>
            </a:r>
            <a:r>
              <a:rPr lang="en-US" altLang="zh-CN" sz="2000" b="1" dirty="0">
                <a:latin typeface="+mn-ea"/>
                <a:ea typeface="+mn-ea"/>
              </a:rPr>
              <a:t>)</a:t>
            </a:r>
            <a:r>
              <a:rPr lang="zh-CN" altLang="en-US" sz="2000" b="1" dirty="0">
                <a:latin typeface="+mn-ea"/>
                <a:ea typeface="+mn-ea"/>
              </a:rPr>
              <a:t>骗</a:t>
            </a:r>
            <a:r>
              <a:rPr lang="en-US" altLang="zh-CN" sz="2000" b="1" dirty="0">
                <a:latin typeface="+mn-ea"/>
                <a:ea typeface="+mn-ea"/>
              </a:rPr>
              <a:t>(</a:t>
            </a:r>
            <a:r>
              <a:rPr lang="en-US" altLang="zh-CN" sz="2000" b="1" dirty="0" err="1">
                <a:latin typeface="+mn-ea"/>
                <a:ea typeface="+mn-ea"/>
              </a:rPr>
              <a:t>piàn</a:t>
            </a:r>
            <a:r>
              <a:rPr lang="en-US" altLang="zh-CN" sz="2000" b="1" dirty="0">
                <a:latin typeface="+mn-ea"/>
                <a:ea typeface="+mn-ea"/>
              </a:rPr>
              <a:t>)</a:t>
            </a:r>
            <a:r>
              <a:rPr lang="zh-CN" altLang="en-US" sz="2000" b="1" dirty="0">
                <a:latin typeface="+mn-ea"/>
                <a:ea typeface="+mn-ea"/>
              </a:rPr>
              <a:t>姐姐说是自己做的。后来，</a:t>
            </a:r>
            <a:endParaRPr lang="en-US" altLang="zh-CN" sz="20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latin typeface="+mn-ea"/>
                <a:ea typeface="+mn-ea"/>
              </a:rPr>
              <a:t>得知此事的父亲便训斥他：“小子怎敢说</a:t>
            </a:r>
            <a:endParaRPr lang="en-US" altLang="zh-CN" sz="20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latin typeface="+mn-ea"/>
                <a:ea typeface="+mn-ea"/>
              </a:rPr>
              <a:t>谎！”司马光从此不敢说谎。年长</a:t>
            </a:r>
            <a:r>
              <a:rPr lang="en-US" altLang="zh-CN" sz="2000" b="1" dirty="0">
                <a:latin typeface="+mn-ea"/>
                <a:ea typeface="+mn-ea"/>
              </a:rPr>
              <a:t>(</a:t>
            </a:r>
            <a:r>
              <a:rPr lang="en-US" altLang="zh-CN" sz="2000" b="1" dirty="0" err="1">
                <a:latin typeface="+mn-ea"/>
                <a:ea typeface="+mn-ea"/>
              </a:rPr>
              <a:t>zhǎnɡ</a:t>
            </a:r>
            <a:r>
              <a:rPr lang="en-US" altLang="zh-CN" sz="2000" b="1" dirty="0">
                <a:latin typeface="+mn-ea"/>
                <a:ea typeface="+mn-ea"/>
              </a:rPr>
              <a:t>)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latin typeface="+mn-ea"/>
                <a:ea typeface="+mn-ea"/>
              </a:rPr>
              <a:t>之后，还把这件事，写到纸上，策励自己，</a:t>
            </a:r>
            <a:endParaRPr lang="en-US" altLang="zh-CN" sz="20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latin typeface="+mn-ea"/>
                <a:ea typeface="+mn-ea"/>
              </a:rPr>
              <a:t>一直到死，再没有说过谎言。 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8626" y="4108450"/>
            <a:ext cx="3357563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图示 6"/>
          <p:cNvGraphicFramePr/>
          <p:nvPr/>
        </p:nvGraphicFramePr>
        <p:xfrm>
          <a:off x="1577705" y="1201269"/>
          <a:ext cx="4545145" cy="129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4251326" y="2611438"/>
            <a:ext cx="80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</a:rPr>
              <a:t>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2752725" y="3014664"/>
            <a:ext cx="69659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点拨：</a:t>
            </a:r>
            <a:r>
              <a:rPr lang="zh-CN" altLang="en-US" sz="2200" b="1">
                <a:solidFill>
                  <a:srgbClr val="000000"/>
                </a:solidFill>
                <a:latin typeface="宋体" pitchFamily="2" charset="-122"/>
              </a:rPr>
              <a:t>我们要多读这些字、词语，在读的基础上了解这些字、词语的意思。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1427578" y="1219452"/>
          <a:ext cx="4545145" cy="129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0724" name="组合 4"/>
          <p:cNvGrpSpPr>
            <a:grpSpLocks/>
          </p:cNvGrpSpPr>
          <p:nvPr/>
        </p:nvGrpSpPr>
        <p:grpSpPr bwMode="auto">
          <a:xfrm>
            <a:off x="2446339" y="2479676"/>
            <a:ext cx="5153025" cy="461963"/>
            <a:chOff x="1253226" y="4040914"/>
            <a:chExt cx="5152752" cy="461088"/>
          </a:xfrm>
        </p:grpSpPr>
        <p:sp>
          <p:nvSpPr>
            <p:cNvPr id="10" name="燕尾形 9"/>
            <p:cNvSpPr/>
            <p:nvPr/>
          </p:nvSpPr>
          <p:spPr>
            <a:xfrm>
              <a:off x="1253226" y="4204117"/>
              <a:ext cx="327008" cy="190139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0726" name="TextBox 3"/>
            <p:cNvSpPr txBox="1">
              <a:spLocks noChangeArrowheads="1"/>
            </p:cNvSpPr>
            <p:nvPr/>
          </p:nvSpPr>
          <p:spPr bwMode="auto">
            <a:xfrm>
              <a:off x="1593538" y="4040914"/>
              <a:ext cx="4812440" cy="46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读一读。</a:t>
              </a:r>
            </a:p>
          </p:txBody>
        </p:sp>
      </p:grpSp>
      <p:sp>
        <p:nvSpPr>
          <p:cNvPr id="12" name="矩形 2"/>
          <p:cNvSpPr>
            <a:spLocks noChangeArrowheads="1"/>
          </p:cNvSpPr>
          <p:nvPr/>
        </p:nvSpPr>
        <p:spPr bwMode="auto">
          <a:xfrm>
            <a:off x="2768600" y="4722813"/>
            <a:ext cx="69659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>
                <a:solidFill>
                  <a:srgbClr val="0000FF"/>
                </a:solidFill>
                <a:latin typeface="宋体" pitchFamily="2" charset="-122"/>
              </a:rPr>
              <a:t>点拨：</a:t>
            </a:r>
            <a:r>
              <a:rPr lang="zh-CN" altLang="en-US" sz="2200" b="1">
                <a:latin typeface="宋体" pitchFamily="2" charset="-122"/>
              </a:rPr>
              <a:t>先把句子读熟，理解句子的意思，再抓住关键词语“搬”“砸”来进行表演。</a:t>
            </a:r>
          </a:p>
        </p:txBody>
      </p:sp>
      <p:grpSp>
        <p:nvGrpSpPr>
          <p:cNvPr id="30728" name="组合 4"/>
          <p:cNvGrpSpPr>
            <a:grpSpLocks/>
          </p:cNvGrpSpPr>
          <p:nvPr/>
        </p:nvGrpSpPr>
        <p:grpSpPr bwMode="auto">
          <a:xfrm>
            <a:off x="2449514" y="4175126"/>
            <a:ext cx="5153025" cy="461963"/>
            <a:chOff x="1253226" y="4040914"/>
            <a:chExt cx="5152752" cy="461088"/>
          </a:xfrm>
        </p:grpSpPr>
        <p:sp>
          <p:nvSpPr>
            <p:cNvPr id="14" name="燕尾形 13"/>
            <p:cNvSpPr/>
            <p:nvPr/>
          </p:nvSpPr>
          <p:spPr>
            <a:xfrm>
              <a:off x="1253226" y="4204117"/>
              <a:ext cx="327008" cy="190139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0730" name="TextBox 3"/>
            <p:cNvSpPr txBox="1">
              <a:spLocks noChangeArrowheads="1"/>
            </p:cNvSpPr>
            <p:nvPr/>
          </p:nvSpPr>
          <p:spPr bwMode="auto">
            <a:xfrm>
              <a:off x="1593538" y="4040914"/>
              <a:ext cx="4812440" cy="46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读句子，再演一演。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4370388" y="3276601"/>
            <a:ext cx="22717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</a:rPr>
              <a:t>略。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2328338" y="1496765"/>
          <a:ext cx="4545146" cy="1298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1748" name="组合 4"/>
          <p:cNvGrpSpPr>
            <a:grpSpLocks/>
          </p:cNvGrpSpPr>
          <p:nvPr/>
        </p:nvGrpSpPr>
        <p:grpSpPr bwMode="auto">
          <a:xfrm>
            <a:off x="3403601" y="2765426"/>
            <a:ext cx="5153025" cy="461963"/>
            <a:chOff x="1253226" y="4040918"/>
            <a:chExt cx="5152752" cy="461088"/>
          </a:xfrm>
        </p:grpSpPr>
        <p:sp>
          <p:nvSpPr>
            <p:cNvPr id="10" name="燕尾形 9"/>
            <p:cNvSpPr/>
            <p:nvPr/>
          </p:nvSpPr>
          <p:spPr>
            <a:xfrm>
              <a:off x="1253226" y="4204121"/>
              <a:ext cx="327008" cy="190139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1750" name="TextBox 3"/>
            <p:cNvSpPr txBox="1">
              <a:spLocks noChangeArrowheads="1"/>
            </p:cNvSpPr>
            <p:nvPr/>
          </p:nvSpPr>
          <p:spPr bwMode="auto">
            <a:xfrm>
              <a:off x="1593538" y="4040918"/>
              <a:ext cx="4812440" cy="46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朗读课文。</a:t>
              </a:r>
            </a:p>
          </p:txBody>
        </p:sp>
      </p:grpSp>
      <p:grpSp>
        <p:nvGrpSpPr>
          <p:cNvPr id="31751" name="组合 4"/>
          <p:cNvGrpSpPr>
            <a:grpSpLocks/>
          </p:cNvGrpSpPr>
          <p:nvPr/>
        </p:nvGrpSpPr>
        <p:grpSpPr bwMode="auto">
          <a:xfrm>
            <a:off x="3376614" y="3941763"/>
            <a:ext cx="4994275" cy="461962"/>
            <a:chOff x="1253226" y="4054540"/>
            <a:chExt cx="4994206" cy="460792"/>
          </a:xfrm>
        </p:grpSpPr>
        <p:sp>
          <p:nvSpPr>
            <p:cNvPr id="14" name="燕尾形 13"/>
            <p:cNvSpPr/>
            <p:nvPr/>
          </p:nvSpPr>
          <p:spPr>
            <a:xfrm>
              <a:off x="1253226" y="4203387"/>
              <a:ext cx="327020" cy="19160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1753" name="TextBox 3"/>
            <p:cNvSpPr txBox="1">
              <a:spLocks noChangeArrowheads="1"/>
            </p:cNvSpPr>
            <p:nvPr/>
          </p:nvSpPr>
          <p:spPr bwMode="auto">
            <a:xfrm>
              <a:off x="1566244" y="4054540"/>
              <a:ext cx="4681188" cy="460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和同学互相说一说这个故事。</a:t>
              </a: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357689" y="4395789"/>
            <a:ext cx="1970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</a:rPr>
              <a:t>略</a:t>
            </a:r>
            <a:r>
              <a:rPr lang="zh-CN" altLang="en-US" sz="2400" b="1" dirty="0">
                <a:solidFill>
                  <a:srgbClr val="000000"/>
                </a:solidFill>
              </a:rPr>
              <a:t>。 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46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6551"/>
            <a:ext cx="2586037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564" y="1233488"/>
            <a:ext cx="29749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0" y="4217989"/>
            <a:ext cx="20843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矩形 35"/>
          <p:cNvSpPr>
            <a:spLocks noChangeArrowheads="1"/>
          </p:cNvSpPr>
          <p:nvPr/>
        </p:nvSpPr>
        <p:spPr bwMode="auto">
          <a:xfrm>
            <a:off x="2374901" y="4843463"/>
            <a:ext cx="7407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使（</a:t>
            </a: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b="1" dirty="0">
                <a:latin typeface="宋体" pitchFamily="2" charset="-122"/>
              </a:rPr>
              <a:t>）  用劲（</a:t>
            </a: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b="1" dirty="0">
                <a:latin typeface="宋体" pitchFamily="2" charset="-122"/>
              </a:rPr>
              <a:t>）    砸（</a:t>
            </a: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en-US" sz="2400" b="1" dirty="0">
                <a:latin typeface="宋体" pitchFamily="2" charset="-122"/>
              </a:rPr>
              <a:t>）水缸</a:t>
            </a:r>
          </a:p>
        </p:txBody>
      </p:sp>
      <p:sp>
        <p:nvSpPr>
          <p:cNvPr id="9221" name="矩形 35"/>
          <p:cNvSpPr>
            <a:spLocks noChangeArrowheads="1"/>
          </p:cNvSpPr>
          <p:nvPr/>
        </p:nvSpPr>
        <p:spPr bwMode="auto">
          <a:xfrm>
            <a:off x="2387601" y="2190750"/>
            <a:ext cx="74072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半包围结构：</a:t>
            </a:r>
            <a:endParaRPr lang="en-US" altLang="zh-CN" sz="2400" b="1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上下结构：</a:t>
            </a:r>
            <a:endParaRPr lang="en-US" altLang="zh-CN" sz="2400" b="1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左右结构：</a:t>
            </a:r>
            <a:endParaRPr lang="en-US" altLang="zh-CN" sz="2400" b="1" dirty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911600" y="2849563"/>
            <a:ext cx="548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古、哭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197351" y="2293938"/>
            <a:ext cx="434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司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924301" y="3300414"/>
            <a:ext cx="6088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时、候、别、没、那、假、缸、慌、搬、</a:t>
            </a:r>
            <a:endParaRPr lang="en-US" altLang="zh-CN" sz="2400" b="1" dirty="0">
              <a:solidFill>
                <a:srgbClr val="FF0000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使、劲、砸、救</a:t>
            </a:r>
            <a:endParaRPr lang="zh-CN" altLang="en-US" dirty="0"/>
          </a:p>
        </p:txBody>
      </p:sp>
      <p:sp>
        <p:nvSpPr>
          <p:cNvPr id="11274" name="矩形 1"/>
          <p:cNvSpPr>
            <a:spLocks noChangeArrowheads="1"/>
          </p:cNvSpPr>
          <p:nvPr/>
        </p:nvSpPr>
        <p:spPr bwMode="auto">
          <a:xfrm>
            <a:off x="3009901" y="4937126"/>
            <a:ext cx="650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shǐ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275" name="矩形 2"/>
          <p:cNvSpPr>
            <a:spLocks noChangeArrowheads="1"/>
          </p:cNvSpPr>
          <p:nvPr/>
        </p:nvSpPr>
        <p:spPr bwMode="auto">
          <a:xfrm>
            <a:off x="5505451" y="4949826"/>
            <a:ext cx="650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jìn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1276" name="矩形 3"/>
          <p:cNvSpPr>
            <a:spLocks noChangeArrowheads="1"/>
          </p:cNvSpPr>
          <p:nvPr/>
        </p:nvSpPr>
        <p:spPr bwMode="auto">
          <a:xfrm>
            <a:off x="7716838" y="4937126"/>
            <a:ext cx="6524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zá 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16536" y="1233488"/>
            <a:ext cx="295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3" grpId="0"/>
      <p:bldP spid="11274" grpId="0"/>
      <p:bldP spid="11275" grpId="0"/>
      <p:bldP spid="112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285460" y="282230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c</a:t>
            </a:r>
            <a:endParaRPr lang="en-US" altLang="zh-CN" sz="100" kern="0" dirty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11265" name="图片 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22263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75" y="1946275"/>
            <a:ext cx="17795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564" y="1219200"/>
            <a:ext cx="29749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240088" y="2632076"/>
          <a:ext cx="3568700" cy="1233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1960"/>
                <a:gridCol w="2936740"/>
              </a:tblGrid>
              <a:tr h="639953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</a:rPr>
                        <a:t>假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12" marR="91412" marT="45657" marB="45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400" b="1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12" marR="91412" marT="45657" marB="45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353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400" b="1" dirty="0" smtClean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12" marR="91412" marT="45657" marB="456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3238500" y="4154488"/>
          <a:ext cx="3570288" cy="1189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241"/>
                <a:gridCol w="2938047"/>
              </a:tblGrid>
              <a:tr h="59451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solidFill>
                            <a:schemeClr val="tx1"/>
                          </a:solidFill>
                        </a:rPr>
                        <a:t>别</a:t>
                      </a:r>
                      <a:endParaRPr lang="zh-CN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3" marR="91453" marT="45732" marB="457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400" b="1" kern="1200" dirty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91453" marR="91453" marT="45732" marB="457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45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400" b="1" kern="1200" dirty="0" smtClean="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91453" marR="91453" marT="45732" marB="4573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079875" y="2670176"/>
            <a:ext cx="28003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jiǎ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（假山）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jià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（寒假）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056063" y="4164014"/>
            <a:ext cx="30924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bié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（别人）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biè</a:t>
            </a:r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（别扭）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2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2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22263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1" y="1200150"/>
            <a:ext cx="26892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1"/>
          <p:cNvSpPr>
            <a:spLocks noChangeArrowheads="1"/>
          </p:cNvSpPr>
          <p:nvPr/>
        </p:nvSpPr>
        <p:spPr bwMode="auto">
          <a:xfrm>
            <a:off x="2427289" y="2151063"/>
            <a:ext cx="74564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假山（</a:t>
            </a:r>
            <a:r>
              <a:rPr lang="en-US" altLang="zh-CN" sz="2400" b="1">
                <a:latin typeface="宋体" pitchFamily="2" charset="-122"/>
              </a:rPr>
              <a:t>jiǎ shān</a:t>
            </a:r>
            <a:r>
              <a:rPr lang="zh-CN" altLang="en-US" sz="2400" b="1">
                <a:latin typeface="宋体" pitchFamily="2" charset="-122"/>
              </a:rPr>
              <a:t>）：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爬（</a:t>
            </a:r>
            <a:r>
              <a:rPr lang="en-US" altLang="zh-CN" sz="2400" b="1">
                <a:latin typeface="宋体" pitchFamily="2" charset="-122"/>
              </a:rPr>
              <a:t>pá</a:t>
            </a:r>
            <a:r>
              <a:rPr lang="zh-CN" altLang="en-US" sz="2400" b="1">
                <a:latin typeface="宋体" pitchFamily="2" charset="-122"/>
              </a:rPr>
              <a:t>）：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掉（</a:t>
            </a:r>
            <a:r>
              <a:rPr lang="en-US" altLang="zh-CN" sz="2400" b="1">
                <a:latin typeface="宋体" pitchFamily="2" charset="-122"/>
              </a:rPr>
              <a:t>diào</a:t>
            </a:r>
            <a:r>
              <a:rPr lang="zh-CN" altLang="en-US" sz="2400" b="1">
                <a:latin typeface="宋体" pitchFamily="2" charset="-122"/>
              </a:rPr>
              <a:t>）：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使劲（</a:t>
            </a:r>
            <a:r>
              <a:rPr lang="en-US" altLang="zh-CN" sz="2400" b="1">
                <a:latin typeface="宋体" pitchFamily="2" charset="-122"/>
              </a:rPr>
              <a:t>shǐ jìn</a:t>
            </a:r>
            <a:r>
              <a:rPr lang="zh-CN" altLang="en-US" sz="2400" b="1">
                <a:latin typeface="宋体" pitchFamily="2" charset="-122"/>
              </a:rPr>
              <a:t>）：</a:t>
            </a:r>
            <a:endParaRPr lang="en-US" altLang="zh-CN" sz="2400" b="1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得救（</a:t>
            </a:r>
            <a:r>
              <a:rPr lang="en-US" altLang="zh-CN" sz="2400" b="1">
                <a:latin typeface="宋体" pitchFamily="2" charset="-122"/>
              </a:rPr>
              <a:t>dé jiù</a:t>
            </a:r>
            <a:r>
              <a:rPr lang="zh-CN" altLang="en-US" sz="2400" b="1">
                <a:latin typeface="宋体" pitchFamily="2" charset="-122"/>
              </a:rPr>
              <a:t>）：</a:t>
            </a:r>
            <a:endParaRPr lang="en-US" altLang="zh-CN" sz="2400" b="1">
              <a:latin typeface="宋体" pitchFamily="2" charset="-122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4017964" y="2181225"/>
            <a:ext cx="55848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16078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园林中用石块（大多是太湖石）堆砌而成的小山。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攀登。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indent="27305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落。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indent="98298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用力。</a:t>
            </a:r>
          </a:p>
          <a:p>
            <a:pPr indent="90043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得到救助，脱离险境。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22263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5230813" y="2187576"/>
            <a:ext cx="1731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小心　当心</a:t>
            </a:r>
          </a:p>
        </p:txBody>
      </p:sp>
      <p:pic>
        <p:nvPicPr>
          <p:cNvPr id="14339" name="Picture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501" y="1219200"/>
            <a:ext cx="26892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300" y="2808288"/>
            <a:ext cx="1587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413" y="3362325"/>
            <a:ext cx="15684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646489" y="2767013"/>
            <a:ext cx="6613525" cy="274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itchFamily="2" charset="-122"/>
              </a:rPr>
              <a:t>都含有“留神”的意思。</a:t>
            </a:r>
          </a:p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itchFamily="2" charset="-122"/>
              </a:rPr>
              <a:t>“小心”还有谨慎的意思，如“他做事一向很小心”。“当心”指小心，留神。</a:t>
            </a:r>
          </a:p>
          <a:p>
            <a:pPr>
              <a:lnSpc>
                <a:spcPct val="150000"/>
              </a:lnSpc>
            </a:pPr>
            <a:r>
              <a:rPr lang="en-US" altLang="zh-CN" sz="2300" b="1" dirty="0">
                <a:latin typeface="宋体" pitchFamily="2" charset="-122"/>
              </a:rPr>
              <a:t>1.</a:t>
            </a:r>
            <a:r>
              <a:rPr lang="zh-CN" altLang="en-US" sz="2300" b="1" dirty="0">
                <a:latin typeface="宋体" pitchFamily="2" charset="-122"/>
              </a:rPr>
              <a:t>我（     ）地把鱼缸放在桌子上。</a:t>
            </a:r>
          </a:p>
          <a:p>
            <a:pPr>
              <a:lnSpc>
                <a:spcPct val="150000"/>
              </a:lnSpc>
            </a:pPr>
            <a:r>
              <a:rPr lang="en-US" altLang="zh-CN" sz="2300" b="1" dirty="0">
                <a:latin typeface="宋体" pitchFamily="2" charset="-122"/>
              </a:rPr>
              <a:t>2.</a:t>
            </a:r>
            <a:r>
              <a:rPr lang="zh-CN" altLang="en-US" sz="2300" b="1" dirty="0">
                <a:latin typeface="宋体" pitchFamily="2" charset="-122"/>
              </a:rPr>
              <a:t>在过马路时我们要（     ）飞速行驶的汽车。</a:t>
            </a:r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700" y="4370389"/>
            <a:ext cx="15811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662739" y="4989514"/>
            <a:ext cx="7778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300" b="1">
                <a:solidFill>
                  <a:srgbClr val="FF0000"/>
                </a:solidFill>
                <a:latin typeface="宋体" pitchFamily="2" charset="-122"/>
              </a:rPr>
              <a:t>当心</a:t>
            </a:r>
            <a:endParaRPr lang="zh-CN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38676" y="4443414"/>
            <a:ext cx="7778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300" b="1">
                <a:solidFill>
                  <a:srgbClr val="FF0000"/>
                </a:solidFill>
                <a:latin typeface="宋体" pitchFamily="2" charset="-122"/>
              </a:rPr>
              <a:t>小心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7"/>
          <p:cNvSpPr txBox="1">
            <a:spLocks noChangeArrowheads="1"/>
          </p:cNvSpPr>
          <p:nvPr/>
        </p:nvSpPr>
        <p:spPr bwMode="auto">
          <a:xfrm>
            <a:off x="-1016000" y="2386014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pic>
        <p:nvPicPr>
          <p:cNvPr id="15362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988" y="2233614"/>
            <a:ext cx="322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内容占位符 2"/>
          <p:cNvSpPr txBox="1">
            <a:spLocks noChangeArrowheads="1"/>
          </p:cNvSpPr>
          <p:nvPr/>
        </p:nvSpPr>
        <p:spPr bwMode="auto">
          <a:xfrm>
            <a:off x="2581276" y="1546225"/>
            <a:ext cx="7413625" cy="43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楷体 Std R"/>
                <a:sym typeface="Calibri" panose="020F0502020204030204" pitchFamily="34" charset="0"/>
              </a:rPr>
              <a:t>请同学们带着以下问题读课文。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Adobe 黑体 Std R" pitchFamily="34" charset="-122"/>
                <a:sym typeface="Calibri" panose="020F0502020204030204" pitchFamily="34" charset="0"/>
              </a:rPr>
              <a:t>核心问题：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司马光是怎样救出小朋友的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？</a:t>
            </a:r>
            <a:endParaRPr lang="zh-CN" altLang="zh-CN" sz="2400" b="1" dirty="0">
              <a:latin typeface="宋体" panose="02010600030101010101" pitchFamily="2" charset="-122"/>
              <a:sym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zh-CN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串珠问题：</a:t>
            </a:r>
          </a:p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司马光和小朋友在花园里玩的时候发生了什么事？</a:t>
            </a:r>
            <a:endParaRPr lang="en-US" altLang="zh-CN" sz="2400" b="1" dirty="0">
              <a:latin typeface="宋体" panose="02010600030101010101" pitchFamily="2" charset="-122"/>
              <a:sym typeface="Calibri" panose="020F0502020204030204" pitchFamily="34" charset="0"/>
            </a:endParaRPr>
          </a:p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别的小朋友是怎么做的？</a:t>
            </a:r>
            <a:endParaRPr lang="en-US" altLang="zh-CN" sz="2400" b="1" dirty="0">
              <a:latin typeface="宋体" panose="02010600030101010101" pitchFamily="2" charset="-122"/>
              <a:sym typeface="Calibri" panose="020F0502020204030204" pitchFamily="34" charset="0"/>
            </a:endParaRPr>
          </a:p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  <a:sym typeface="Calibri" panose="020F0502020204030204" pitchFamily="34" charset="0"/>
              </a:rPr>
              <a:t>司马光又是怎样做的？</a:t>
            </a:r>
            <a:endParaRPr lang="zh-CN" altLang="zh-CN" sz="2400" b="1" dirty="0">
              <a:latin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15364" name="图片 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6163" y="3408364"/>
            <a:ext cx="322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6" y="363539"/>
            <a:ext cx="45386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4803776" y="1797051"/>
            <a:ext cx="2627313" cy="3660775"/>
            <a:chOff x="1958975" y="1731963"/>
            <a:chExt cx="2627313" cy="3660775"/>
          </a:xfrm>
        </p:grpSpPr>
        <p:sp>
          <p:nvSpPr>
            <p:cNvPr id="49" name="Oval 677"/>
            <p:cNvSpPr>
              <a:spLocks noChangeArrowheads="1"/>
            </p:cNvSpPr>
            <p:nvPr/>
          </p:nvSpPr>
          <p:spPr bwMode="auto">
            <a:xfrm rot="21275257">
              <a:off x="2095500" y="1731963"/>
              <a:ext cx="2309813" cy="2311400"/>
            </a:xfrm>
            <a:prstGeom prst="ellipse">
              <a:avLst/>
            </a:prstGeom>
            <a:gradFill rotWithShape="1">
              <a:gsLst>
                <a:gs pos="0">
                  <a:srgbClr val="EEA420"/>
                </a:gs>
                <a:gs pos="100000">
                  <a:srgbClr val="DF6421"/>
                </a:gs>
              </a:gsLst>
              <a:lin ang="5400000" scaled="1"/>
            </a:gradFill>
            <a:ln>
              <a:noFill/>
            </a:ln>
          </p:spPr>
          <p:txBody>
            <a:bodyPr wrap="none" anchor="ctr"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kern="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  <p:sp>
          <p:nvSpPr>
            <p:cNvPr id="16388" name="Oval 510"/>
            <p:cNvSpPr>
              <a:spLocks noChangeArrowheads="1"/>
            </p:cNvSpPr>
            <p:nvPr/>
          </p:nvSpPr>
          <p:spPr bwMode="auto">
            <a:xfrm>
              <a:off x="2209800" y="3206750"/>
              <a:ext cx="2087563" cy="74453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>
                <a:ea typeface="Malgun Gothic" pitchFamily="34" charset="-127"/>
              </a:endParaRPr>
            </a:p>
          </p:txBody>
        </p:sp>
        <p:sp>
          <p:nvSpPr>
            <p:cNvPr id="16389" name="AutoShape 513"/>
            <p:cNvSpPr>
              <a:spLocks noChangeArrowheads="1"/>
            </p:cNvSpPr>
            <p:nvPr/>
          </p:nvSpPr>
          <p:spPr bwMode="auto">
            <a:xfrm>
              <a:off x="1958975" y="3267075"/>
              <a:ext cx="2627313" cy="2125663"/>
            </a:xfrm>
            <a:prstGeom prst="roundRect">
              <a:avLst>
                <a:gd name="adj" fmla="val 5801"/>
              </a:avLst>
            </a:prstGeom>
            <a:solidFill>
              <a:schemeClr val="bg1"/>
            </a:solidFill>
            <a:ln w="57150">
              <a:solidFill>
                <a:srgbClr val="F69D2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Malgun Gothic" pitchFamily="34" charset="-127"/>
              </a:endParaRPr>
            </a:p>
          </p:txBody>
        </p:sp>
        <p:sp>
          <p:nvSpPr>
            <p:cNvPr id="16390" name="矩形 11"/>
            <p:cNvSpPr>
              <a:spLocks noChangeArrowheads="1"/>
            </p:cNvSpPr>
            <p:nvPr/>
          </p:nvSpPr>
          <p:spPr bwMode="auto">
            <a:xfrm>
              <a:off x="2139950" y="3394075"/>
              <a:ext cx="2422525" cy="187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zh-CN" altLang="en-US" sz="2400" b="1">
                  <a:latin typeface="宋体" pitchFamily="2" charset="-122"/>
                </a:rPr>
                <a:t>听范读，边听边思考核心问题。同时认准字音，理解词语意思。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9" y="331788"/>
            <a:ext cx="2586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4" y="1254125"/>
            <a:ext cx="32289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47926" y="2493964"/>
            <a:ext cx="74644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1813">
              <a:lnSpc>
                <a:spcPct val="150000"/>
              </a:lnSpc>
            </a:pPr>
            <a:r>
              <a:rPr lang="zh-CN" altLang="en-US" sz="2400" b="1" dirty="0"/>
              <a:t>第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自然段：写司马光和小朋友在花园里玩耍。</a:t>
            </a:r>
            <a:endParaRPr lang="en-US" altLang="zh-CN" sz="2400" b="1" dirty="0"/>
          </a:p>
          <a:p>
            <a:pPr indent="531813">
              <a:lnSpc>
                <a:spcPct val="150000"/>
              </a:lnSpc>
            </a:pPr>
            <a:r>
              <a:rPr lang="zh-CN" altLang="en-US" sz="2400" b="1" dirty="0"/>
              <a:t>第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自然段：写一个小朋友掉进大水缸后，其他小朋友都很惊慌。</a:t>
            </a:r>
            <a:endParaRPr lang="en-US" altLang="zh-CN" sz="2400" b="1" dirty="0"/>
          </a:p>
          <a:p>
            <a:pPr indent="531813">
              <a:lnSpc>
                <a:spcPct val="150000"/>
              </a:lnSpc>
            </a:pPr>
            <a:r>
              <a:rPr lang="zh-CN" altLang="en-US" sz="2400" b="1" dirty="0"/>
              <a:t>第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自然段：写司马光砸破水缸救人。</a:t>
            </a:r>
            <a:endParaRPr lang="en-US" altLang="zh-C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1331</Words>
  <Characters>0</Characters>
  <Application>Microsoft Office PowerPoint</Application>
  <DocSecurity>0</DocSecurity>
  <PresentationFormat>宽屏</PresentationFormat>
  <Lines>0</Lines>
  <Paragraphs>133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Adobe 黑体 Std R</vt:lpstr>
      <vt:lpstr>Adobe 楷体 Std R</vt:lpstr>
      <vt:lpstr>Bradley Hand ITC TT-Bold</vt:lpstr>
      <vt:lpstr>Gulim</vt:lpstr>
      <vt:lpstr>맑은 고딕</vt:lpstr>
      <vt:lpstr>맑은 고딕</vt:lpstr>
      <vt:lpstr>Meiryo</vt:lpstr>
      <vt:lpstr>Rage Italic</vt:lpstr>
      <vt:lpstr>方正大黑简体</vt:lpstr>
      <vt:lpstr>黑体</vt:lpstr>
      <vt:lpstr>华文细黑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335</cp:revision>
  <dcterms:created xsi:type="dcterms:W3CDTF">2015-12-30T08:03:25Z</dcterms:created>
  <dcterms:modified xsi:type="dcterms:W3CDTF">2021-08-06T06:48:21Z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