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817" r:id="rId2"/>
  </p:sldMasterIdLst>
  <p:notesMasterIdLst>
    <p:notesMasterId r:id="rId14"/>
  </p:notesMasterIdLst>
  <p:sldIdLst>
    <p:sldId id="363" r:id="rId3"/>
    <p:sldId id="440" r:id="rId4"/>
    <p:sldId id="449" r:id="rId5"/>
    <p:sldId id="413" r:id="rId6"/>
    <p:sldId id="445" r:id="rId7"/>
    <p:sldId id="441" r:id="rId8"/>
    <p:sldId id="446" r:id="rId9"/>
    <p:sldId id="447" r:id="rId10"/>
    <p:sldId id="448" r:id="rId11"/>
    <p:sldId id="377" r:id="rId12"/>
    <p:sldId id="450" r:id="rId1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929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6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99CC00"/>
    <a:srgbClr val="3333FF"/>
    <a:srgbClr val="CCECFF"/>
    <a:srgbClr val="08CDE8"/>
    <a:srgbClr val="0066FF"/>
    <a:srgbClr val="0033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2" y="114"/>
      </p:cViewPr>
      <p:guideLst>
        <p:guide orient="horz" pos="2160"/>
        <p:guide orient="horz" pos="3929"/>
        <p:guide pos="3840"/>
        <p:guide pos="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328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C576B59-967E-43F6-8A34-3488DE0B9D89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4D6073E-4B08-4A85-A9A5-F93200B9EA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633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1EC2E4-6A79-4553-8212-7346FC313BD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74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6073E-4B08-4A85-A9A5-F93200B9EADB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422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247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C8331-67FC-48FC-8E31-E2FB7540B7C9}" type="datetimeFigureOut">
              <a:rPr lang="en-US"/>
              <a:pPr>
                <a:defRPr/>
              </a:pPr>
              <a:t>8/6/2021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6628C66-04C6-4D4E-81EF-2BCD26D0B241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1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7B9A8-329C-4B9F-913B-9C3D1C86440E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E6C9343-3F57-4AF3-A3A3-D3611E9772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395588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C9360-B706-45A4-BB74-E2A75431996C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04290DA-13C5-4348-B168-F459457469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569890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A01F7E9-FB66-4E1E-B008-3894F4F714C9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40A445B-D05A-4187-9410-7D14C888C3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000974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A16B757-2578-4FEE-855B-3BD7401B615D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0C4B2A8-3CD4-4381-97EF-3223ECD15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0676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9450C7B-B029-4B98-A17C-11ECF8662BAE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E3A42BC-71EC-4252-BEBE-FB5724A9F1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39905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54AE28-3529-4769-BC49-BAA0040F5122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FC4DAFE-4A6E-4E0D-9B0F-D1C58184BF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563226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26767DC-827F-4AB2-A832-045B3DB6B7ED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DB16457-7AA1-4134-BB00-4E922C1F4D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8329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FA29B6-ADDB-4805-8D03-4AC108A48711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B05071F-0CF5-4C6B-AC0F-8E5DFEDDB2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23075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15D56B2-19F0-43A4-840E-8B4D4653ADE4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55C0C1-BE1D-44C0-AA32-3297D42F22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675719"/>
      </p:ext>
    </p:extLst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4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E527-69C4-484B-BE7F-B8C42E0951E3}" type="datetimeFigureOut">
              <a:rPr lang="en-US"/>
              <a:pPr>
                <a:defRPr/>
              </a:pPr>
              <a:t>8/6/2021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0A6CEE9-8887-4733-B330-248F6DD19BBB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517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0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0655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52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741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242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729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50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94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45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72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A354F-A538-4AF1-B2E5-D865E65B8EE6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0C6B38A-F7EC-484E-8DC9-ED3E998081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66662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329C7-ACCB-4BB1-A06F-147447044098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5B977BA-CBDE-487E-A1BD-2178487A67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023929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2E0FE-7CDA-4A5C-AFBC-A8B4E9CD27E3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1357C84-C71A-4843-A21A-37D7AC4DEA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269551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8A984-84F6-44C7-91AB-8E5AE8F55C2C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5162316-E7DA-4888-815F-0BDE21E563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323111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5396A-9710-4014-9004-F97DB0689E54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0D5EEF9-9719-4B3F-83BF-6F5DB18FB4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892535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E1D9-69E8-4B45-BD9C-4FD3F0140989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68B9BDE-BC42-42B6-9009-0A308F8E5B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68205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879C5-1A91-4A8E-88BF-721F7F33A9C5}" type="datetimeFigureOut">
              <a:rPr lang="zh-CN" altLang="en-US"/>
              <a:pPr>
                <a:defRPr/>
              </a:pPr>
              <a:t>2021/8/6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C32D203-29BC-4734-8E23-9FF2C9A094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301477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09119517-B759-4EB8-ACD2-5165BD1D9E38}" type="datetimeFigureOut">
              <a:rPr lang="en-US"/>
              <a:pPr>
                <a:defRPr/>
              </a:pPr>
              <a:t>8/6/2021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3C639CA9-D2D0-4E8F-8B6E-3C6F180C92E4}" type="slidenum">
              <a:rPr 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  <p:sldLayoutId id="2147483816" r:id="rId18"/>
  </p:sldLayoutIdLst>
  <p:transition spd="med">
    <p:pull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0138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png"/><Relationship Id="rId7" Type="http://schemas.openxmlformats.org/officeDocument/2006/relationships/image" Target="../media/image22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11" Type="http://schemas.openxmlformats.org/officeDocument/2006/relationships/image" Target="../media/image25.png"/><Relationship Id="rId5" Type="http://schemas.openxmlformats.org/officeDocument/2006/relationships/image" Target="../media/image9.emf"/><Relationship Id="rId10" Type="http://schemas.openxmlformats.org/officeDocument/2006/relationships/hyperlink" Target="http://www.kjzhan.com/mp3/3s/" TargetMode="External"/><Relationship Id="rId4" Type="http://schemas.openxmlformats.org/officeDocument/2006/relationships/image" Target="../media/image8.emf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7.pn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528672" y="1700809"/>
            <a:ext cx="91440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口语交际：身边的“小事”</a:t>
            </a:r>
          </a:p>
        </p:txBody>
      </p:sp>
      <p:pic>
        <p:nvPicPr>
          <p:cNvPr id="20485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738" y="5199063"/>
            <a:ext cx="4132262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8313" y="2813052"/>
            <a:ext cx="4197350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11776"/>
            <a:ext cx="385127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278313" y="3505375"/>
            <a:ext cx="3879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人教版三年级上册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93289" y="534915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6" y="6096000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939" y="6096000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563" y="609600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5014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" name="矩形 355"/>
          <p:cNvSpPr/>
          <p:nvPr/>
        </p:nvSpPr>
        <p:spPr>
          <a:xfrm>
            <a:off x="3052996" y="2005280"/>
            <a:ext cx="5388479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谢谢您的观看和支持</a:t>
            </a:r>
            <a:endParaRPr lang="en-US" altLang="zh-CN" sz="4400" b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pic>
        <p:nvPicPr>
          <p:cNvPr id="357" name="图片 35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26" y="2909889"/>
            <a:ext cx="41957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4" name="组合 10"/>
          <p:cNvGrpSpPr>
            <a:grpSpLocks/>
          </p:cNvGrpSpPr>
          <p:nvPr/>
        </p:nvGrpSpPr>
        <p:grpSpPr bwMode="auto">
          <a:xfrm>
            <a:off x="9124950" y="5024439"/>
            <a:ext cx="1112838" cy="1819275"/>
            <a:chOff x="5836357" y="4560894"/>
            <a:chExt cx="1327930" cy="2056092"/>
          </a:xfrm>
        </p:grpSpPr>
        <p:pic>
          <p:nvPicPr>
            <p:cNvPr id="29707" name="图片 5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8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705" name="Picture 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300" y="5278439"/>
            <a:ext cx="136525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图片 15" descr="2.png">
            <a:hlinkClick r:id="rId10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176" y="3933826"/>
            <a:ext cx="12620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05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明确话题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511" name="矩形 8"/>
          <p:cNvSpPr>
            <a:spLocks noChangeArrowheads="1"/>
          </p:cNvSpPr>
          <p:nvPr/>
        </p:nvSpPr>
        <p:spPr bwMode="auto">
          <a:xfrm>
            <a:off x="2566989" y="2133601"/>
            <a:ext cx="6842125" cy="2456057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dirty="0">
                <a:latin typeface="楷体" pitchFamily="49" charset="-122"/>
                <a:ea typeface="楷体" pitchFamily="49" charset="-122"/>
              </a:rPr>
              <a:t>我们的身边每天都在发生着各种各样的“小事”，每件小事都以不同的方式影响着我们的生活。这节口语交际课，我们就来聊聊身边的小事。</a:t>
            </a:r>
          </a:p>
        </p:txBody>
      </p:sp>
      <p:pic>
        <p:nvPicPr>
          <p:cNvPr id="21512" name="图片 9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9464" y="4149726"/>
            <a:ext cx="2014537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672064" y="76517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交流指导</a:t>
            </a:r>
            <a:endParaRPr lang="en-US" altLang="zh-CN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808663" y="2133601"/>
            <a:ext cx="3884612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用简要的话表达清楚自己的看法。汇总小组意见时，尽可能反映每个人的想法。</a:t>
            </a:r>
            <a:endParaRPr lang="zh-CN" altLang="zh-CN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536" name="Picture 2" descr="https://timgsa.baidu.com/timg?image&amp;quality=80&amp;size=b9999_10000&amp;sec=1524138006750&amp;di=fc8e7f94bf9c4a6fd702cf1f2e82573a&amp;imgtype=jpg&amp;src=http%3A%2F%2Fimg0.imgtn.bdimg.com%2Fit%2Fu%3D2556254720%2C2327695180%26fm%3D214%26gp%3D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450" y="1628775"/>
            <a:ext cx="2635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22500" y="981075"/>
            <a:ext cx="8115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身边的“小事”</a:t>
            </a:r>
          </a:p>
        </p:txBody>
      </p:sp>
      <p:pic>
        <p:nvPicPr>
          <p:cNvPr id="23555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看图交流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560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4" y="3860800"/>
            <a:ext cx="3502025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图片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4" y="1268414"/>
            <a:ext cx="3502025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图片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426" y="1557338"/>
            <a:ext cx="3529013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图片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3789364"/>
            <a:ext cx="3465513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22500" y="981075"/>
            <a:ext cx="8115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身边的“小事”</a:t>
            </a:r>
          </a:p>
        </p:txBody>
      </p:sp>
      <p:pic>
        <p:nvPicPr>
          <p:cNvPr id="24579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看图交流</a:t>
            </a:r>
            <a:endParaRPr lang="en-US" altLang="zh-CN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584" name="组合 12"/>
          <p:cNvGrpSpPr>
            <a:grpSpLocks/>
          </p:cNvGrpSpPr>
          <p:nvPr/>
        </p:nvGrpSpPr>
        <p:grpSpPr bwMode="auto">
          <a:xfrm>
            <a:off x="3503614" y="1701800"/>
            <a:ext cx="5400675" cy="4319588"/>
            <a:chOff x="1979712" y="1701048"/>
            <a:chExt cx="5400600" cy="4320240"/>
          </a:xfrm>
        </p:grpSpPr>
        <p:sp>
          <p:nvSpPr>
            <p:cNvPr id="3" name="圆角矩形 2"/>
            <p:cNvSpPr/>
            <p:nvPr/>
          </p:nvSpPr>
          <p:spPr>
            <a:xfrm>
              <a:off x="4716524" y="3860374"/>
              <a:ext cx="2663788" cy="2160914"/>
            </a:xfrm>
            <a:prstGeom prst="roundRect">
              <a:avLst/>
            </a:prstGeom>
            <a:blipFill dpi="0"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979712" y="3860374"/>
              <a:ext cx="2736812" cy="2160914"/>
            </a:xfrm>
            <a:prstGeom prst="roundRect">
              <a:avLst/>
            </a:prstGeom>
            <a:blipFill dpi="0"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979712" y="1701048"/>
              <a:ext cx="2736812" cy="2159326"/>
            </a:xfrm>
            <a:prstGeom prst="roundRect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4716524" y="1701048"/>
              <a:ext cx="2663788" cy="2159326"/>
            </a:xfrm>
            <a:prstGeom prst="roundRect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99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交流平台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89189" y="1052514"/>
            <a:ext cx="73294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我知道上面两组图，一组是不文明行为，一组是令人感到温暖的行为。在我们的生活中还有很多这样的“小事”。</a:t>
            </a:r>
          </a:p>
        </p:txBody>
      </p:sp>
      <p:pic>
        <p:nvPicPr>
          <p:cNvPr id="2560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389" y="2820989"/>
            <a:ext cx="3990975" cy="32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交流平台</a:t>
            </a:r>
            <a:endParaRPr lang="en-US" altLang="zh-CN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51584" y="2420888"/>
            <a:ext cx="3240360" cy="3046988"/>
          </a:xfrm>
          <a:prstGeom prst="rect">
            <a:avLst/>
          </a:prstGeom>
          <a:solidFill>
            <a:srgbClr val="92D050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随地大小便   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踩踏草地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在墙上涂鸦    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闯红灯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绘画公共设施   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sp>
        <p:nvSpPr>
          <p:cNvPr id="11" name="矩形 10"/>
          <p:cNvSpPr/>
          <p:nvPr/>
        </p:nvSpPr>
        <p:spPr>
          <a:xfrm>
            <a:off x="6023992" y="2420888"/>
            <a:ext cx="3240360" cy="3046988"/>
          </a:xfrm>
          <a:prstGeom prst="rect">
            <a:avLst/>
          </a:prstGeom>
          <a:solidFill>
            <a:srgbClr val="92D050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爱护小动物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公交车主动让座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随手关掉水龙头不大声喧哗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爱护公共设施   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11450" y="1476375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不文明行为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951539" y="1476375"/>
            <a:ext cx="3057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令人温暖的行为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我的收获</a:t>
            </a:r>
            <a:endParaRPr lang="en-US" altLang="zh-CN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5" name="矩形 2"/>
          <p:cNvSpPr>
            <a:spLocks noChangeArrowheads="1"/>
          </p:cNvSpPr>
          <p:nvPr/>
        </p:nvSpPr>
        <p:spPr bwMode="auto">
          <a:xfrm>
            <a:off x="2424113" y="1557339"/>
            <a:ext cx="74168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“国有国法，家有家规。”我们生活在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个充满规则的社会大家庭中，为了每个人都各安其所，就要有各种行为准则来约束我们的行为。有了规则，遵守规则，人们才能和谐有序地生活。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424113" y="4157664"/>
            <a:ext cx="6767512" cy="2212975"/>
            <a:chOff x="899592" y="4157760"/>
            <a:chExt cx="6768752" cy="22123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4157760"/>
              <a:ext cx="1584176" cy="221231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7658" name="矩形 3"/>
            <p:cNvSpPr>
              <a:spLocks noChangeArrowheads="1"/>
            </p:cNvSpPr>
            <p:nvPr/>
          </p:nvSpPr>
          <p:spPr bwMode="auto">
            <a:xfrm>
              <a:off x="2339752" y="4293096"/>
              <a:ext cx="5328592" cy="193899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zh-CN" sz="2400" b="1" dirty="0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如果不遵守游戏规则，朋友就不会欢迎你；如果不遵守道不文明德规则，就不会受到别人的尊重；如果不遵守交通规则，也可能会留下终生的遗憾……</a:t>
              </a:r>
              <a:endPara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39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1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89"/>
            <a:ext cx="2349500" cy="598487"/>
          </a:xfrm>
          <a:prstGeom prst="round2DiagRect">
            <a:avLst/>
          </a:prstGeom>
          <a:solidFill>
            <a:srgbClr val="0000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我的积累</a:t>
            </a:r>
            <a:endParaRPr lang="en-US" altLang="zh-CN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79" name="矩形 2"/>
          <p:cNvSpPr>
            <a:spLocks noChangeArrowheads="1"/>
          </p:cNvSpPr>
          <p:nvPr/>
        </p:nvSpPr>
        <p:spPr bwMode="auto">
          <a:xfrm>
            <a:off x="2424113" y="2060576"/>
            <a:ext cx="741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天下之事，</a:t>
            </a:r>
            <a:r>
              <a:rPr lang="zh-CN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不难于立法，而难于法之必行；不难于听言，而难于言之必行。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80" name="矩形 9"/>
          <p:cNvSpPr>
            <a:spLocks noChangeArrowheads="1"/>
          </p:cNvSpPr>
          <p:nvPr/>
        </p:nvSpPr>
        <p:spPr bwMode="auto">
          <a:xfrm>
            <a:off x="3359150" y="3636963"/>
            <a:ext cx="741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勿以恶小而为之，勿以善小而不为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 </a:t>
            </a:r>
            <a:endParaRPr lang="zh-CN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2999656" y="2276872"/>
            <a:ext cx="252000" cy="252000"/>
          </a:xfrm>
          <a:prstGeom prst="flowChartConnector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2999656" y="3852337"/>
            <a:ext cx="252000" cy="252000"/>
          </a:xfrm>
          <a:prstGeom prst="flowChartConnector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 cmpd="sng">
          <a:gradFill flip="none" rotWithShape="1">
            <a:gsLst>
              <a:gs pos="0">
                <a:srgbClr val="A603AB"/>
              </a:gs>
              <a:gs pos="0">
                <a:srgbClr val="0819FB"/>
              </a:gs>
              <a:gs pos="0">
                <a:srgbClr val="1A8D48"/>
              </a:gs>
              <a:gs pos="100000">
                <a:srgbClr val="FFFF00"/>
              </a:gs>
              <a:gs pos="100000">
                <a:srgbClr val="EE3F17"/>
              </a:gs>
              <a:gs pos="100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  <a:prstDash val="solid"/>
          <a:round/>
          <a:headEnd type="none" w="sm" len="sm"/>
          <a:tailEnd type="diamond"/>
        </a:ln>
        <a:effectLst/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9448</TotalTime>
  <Words>403</Words>
  <Application>Microsoft Office PowerPoint</Application>
  <PresentationFormat>宽屏</PresentationFormat>
  <Paragraphs>47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Meiryo</vt:lpstr>
      <vt:lpstr>方正卡通简体</vt:lpstr>
      <vt:lpstr>楷体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2017-05-17T10:13:19Z</dcterms:created>
  <dcterms:modified xsi:type="dcterms:W3CDTF">2021-08-05T17:22:29Z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