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4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84" r:id="rId3"/>
    <p:sldMasterId id="2147483697" r:id="rId4"/>
    <p:sldMasterId id="2147483710" r:id="rId5"/>
  </p:sldMasterIdLst>
  <p:notesMasterIdLst>
    <p:notesMasterId r:id="rId16"/>
  </p:notesMasterIdLst>
  <p:sldIdLst>
    <p:sldId id="325" r:id="rId6"/>
    <p:sldId id="425" r:id="rId7"/>
    <p:sldId id="408" r:id="rId8"/>
    <p:sldId id="424" r:id="rId9"/>
    <p:sldId id="397" r:id="rId10"/>
    <p:sldId id="396" r:id="rId11"/>
    <p:sldId id="395" r:id="rId12"/>
    <p:sldId id="400" r:id="rId13"/>
    <p:sldId id="326" r:id="rId14"/>
    <p:sldId id="426" r:id="rId15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00FF"/>
    <a:srgbClr val="0000FF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678" y="114"/>
      </p:cViewPr>
      <p:guideLst>
        <p:guide orient="horz" pos="2135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6" d="100"/>
        <a:sy n="126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010493-0CF6-4004-B124-4DE58B8FF302}" type="datetimeFigureOut">
              <a:rPr lang="zh-CN" altLang="en-US" smtClean="0"/>
              <a:t>2021/8/6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30F18E-20DA-4B4B-A398-6E8E4C5B43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67568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30F18E-20DA-4B4B-A398-6E8E4C5B43B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44467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30F18E-20DA-4B4B-A398-6E8E4C5B43B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57002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974892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8457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995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88378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6677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8960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57391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86385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92789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1832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2854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861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04120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36629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0384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18531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565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10739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804589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9030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169559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471567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343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857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32410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14065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45365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06462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20514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70467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28222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84880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062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2612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456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181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940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220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4781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image" Target="../media/image1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6" descr="图片1"/>
          <p:cNvPicPr>
            <a:picLocks noChangeAspect="1" noChangeArrowheads="1"/>
          </p:cNvPicPr>
          <p:nvPr userDrawn="1"/>
        </p:nvPicPr>
        <p:blipFill>
          <a:blip r:embed="rId4" cstate="email">
            <a:clrChange>
              <a:clrFrom>
                <a:srgbClr val="FEFFFA"/>
              </a:clrFrom>
              <a:clrTo>
                <a:srgbClr val="FEFF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84884" y="-10583"/>
            <a:ext cx="1913467" cy="1854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图片 7" descr="图片1"/>
          <p:cNvPicPr>
            <a:picLocks noChangeAspect="1" noChangeArrowheads="1"/>
          </p:cNvPicPr>
          <p:nvPr userDrawn="1"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233" y="5431367"/>
            <a:ext cx="1477433" cy="1432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9" r:id="rId2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  <a:ea typeface="宋体" pitchFamily="2" charset="-122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  <a:ea typeface="宋体" pitchFamily="2" charset="-122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  <a:ea typeface="宋体" pitchFamily="2" charset="-122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  <a:ea typeface="宋体" pitchFamily="2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  <a:ea typeface="宋体" pitchFamily="2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  <a:ea typeface="宋体" pitchFamily="2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  <a:ea typeface="宋体" pitchFamily="2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  <a:ea typeface="宋体" pitchFamily="2" charset="-122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  <a:ea typeface="宋体" pitchFamily="2" charset="-122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  <a:ea typeface="宋体" pitchFamily="2" charset="-122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  <a:ea typeface="宋体" pitchFamily="2" charset="-122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  <a:ea typeface="宋体" pitchFamily="2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  <a:ea typeface="宋体" pitchFamily="2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  <a:ea typeface="宋体" pitchFamily="2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  <a:ea typeface="宋体" pitchFamily="2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  <a:ea typeface="宋体" pitchFamily="2" charset="-122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8/6/2021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428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8/6/2021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图片 6" descr="图片1"/>
          <p:cNvPicPr>
            <a:picLocks noChangeAspect="1" noChangeArrowheads="1"/>
          </p:cNvPicPr>
          <p:nvPr userDrawn="1"/>
        </p:nvPicPr>
        <p:blipFill>
          <a:blip r:embed="rId14" cstate="email">
            <a:clrChange>
              <a:clrFrom>
                <a:srgbClr val="FEFFFA"/>
              </a:clrFrom>
              <a:clrTo>
                <a:srgbClr val="FEFF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84884" y="-10583"/>
            <a:ext cx="1913467" cy="1854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 descr="图片1"/>
          <p:cNvPicPr>
            <a:picLocks noChangeAspect="1" noChangeArrowheads="1"/>
          </p:cNvPicPr>
          <p:nvPr userDrawn="1"/>
        </p:nvPicPr>
        <p:blipFill>
          <a:blip r:embed="rId1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233" y="5431367"/>
            <a:ext cx="1477433" cy="1432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9416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2021/8/6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40412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4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 1"/>
          <p:cNvSpPr txBox="1">
            <a:spLocks noChangeArrowheads="1"/>
          </p:cNvSpPr>
          <p:nvPr/>
        </p:nvSpPr>
        <p:spPr bwMode="auto">
          <a:xfrm>
            <a:off x="3087689" y="732368"/>
            <a:ext cx="5902325" cy="969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4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</a:rPr>
              <a:t>口语交际 身边的小事</a:t>
            </a:r>
            <a:endParaRPr lang="en-US" altLang="zh-CN" sz="4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099" name="副标题 2"/>
          <p:cNvSpPr txBox="1">
            <a:spLocks noChangeArrowheads="1"/>
          </p:cNvSpPr>
          <p:nvPr/>
        </p:nvSpPr>
        <p:spPr bwMode="auto">
          <a:xfrm>
            <a:off x="3614740" y="1818218"/>
            <a:ext cx="4968875" cy="582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20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宋体" pitchFamily="2" charset="-122"/>
              </a:rPr>
              <a:t>部编版</a:t>
            </a:r>
            <a:r>
              <a:rPr lang="en-US" altLang="zh-CN" sz="20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宋体" pitchFamily="2" charset="-122"/>
              </a:rPr>
              <a:t>·</a:t>
            </a:r>
            <a:r>
              <a:rPr lang="zh-CN" altLang="en-US" sz="2000" b="1">
                <a:latin typeface="黑体" pitchFamily="49" charset="-122"/>
                <a:ea typeface="黑体" pitchFamily="49" charset="-122"/>
              </a:rPr>
              <a:t>三年级上册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3216277" y="1701800"/>
            <a:ext cx="568801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5423350" y="5229126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8972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图片 1" descr="ti103a0417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1716" y="1322918"/>
            <a:ext cx="3800475" cy="4404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4602" y="1774615"/>
            <a:ext cx="3891915" cy="3687233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2" name="文本框 1"/>
          <p:cNvSpPr txBox="1"/>
          <p:nvPr/>
        </p:nvSpPr>
        <p:spPr>
          <a:xfrm>
            <a:off x="2279735" y="404790"/>
            <a:ext cx="3960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"/>
          <p:cNvSpPr txBox="1"/>
          <p:nvPr/>
        </p:nvSpPr>
        <p:spPr>
          <a:xfrm>
            <a:off x="1847705" y="447601"/>
            <a:ext cx="2520280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4400" b="1" noProof="1">
                <a:ln>
                  <a:solidFill>
                    <a:srgbClr val="FFC000"/>
                  </a:solidFill>
                </a:ln>
                <a:solidFill>
                  <a:srgbClr val="FF0000"/>
                </a:solidFill>
                <a:latin typeface="宋体" panose="02010600030101010101" pitchFamily="2" charset="-122"/>
                <a:sym typeface="+mn-ea"/>
              </a:rPr>
              <a:t>交际指导</a:t>
            </a: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2262190" y="1784352"/>
            <a:ext cx="7921625" cy="2868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-3429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25000"/>
              </a:lnSpc>
              <a:spcBef>
                <a:spcPts val="800"/>
              </a:spcBef>
            </a:pPr>
            <a:r>
              <a:rPr lang="en-US" altLang="zh-CN" sz="2700" b="1" dirty="0"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700" b="1" dirty="0">
                <a:latin typeface="黑体" pitchFamily="49" charset="-122"/>
                <a:ea typeface="黑体" pitchFamily="49" charset="-122"/>
              </a:rPr>
              <a:t>本次口语交际的话题是谈谈我们身边发生的各种各样的，以不同方式影响着我们的“小事”。</a:t>
            </a:r>
          </a:p>
          <a:p>
            <a:pPr>
              <a:lnSpc>
                <a:spcPct val="125000"/>
              </a:lnSpc>
              <a:spcBef>
                <a:spcPts val="800"/>
              </a:spcBef>
            </a:pPr>
            <a:r>
              <a:rPr lang="zh-CN" altLang="en-US" sz="2700" b="1" dirty="0">
                <a:latin typeface="黑体" pitchFamily="49" charset="-122"/>
                <a:ea typeface="黑体" pitchFamily="49" charset="-122"/>
              </a:rPr>
              <a:t>    先观察课本上的四幅图，谈谈你从中发现的不文明的行为和令人感到温暖的行为，用简要的话表达自己对这种行为的看法。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079860" y="2818437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模板：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www.1ppt.com/moban/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素材：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背景：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www.1ppt.com/beijing/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图表：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www.1ppt.com/xiazai/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教程： 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www.1ppt.com/ziliao/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www.1ppt.com/fanwen/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www.1ppt.com/shiti/  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www.1ppt.com/jiaoan/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论坛：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www.1ppt.cn                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语文课件：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www.1ppt.com/kejian/yuwen/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数学课件：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www.1ppt.com/kejian/shuxue/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英语课件：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www.1ppt.com/kejian/yingyu/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美术课件：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www.1ppt.com/kejian/meishu/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科学课件：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www.1ppt.com/kejian/kexue/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物理课件：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www.1ppt.com/kejian/wuli/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化学课件：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www.1ppt.com/kejian/huaxue/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生物课件：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www.1ppt.com/kejian/shengwu/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地理课件：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www.1ppt.com/kejian/dili/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历史课件：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www.1ppt.com/kejian/lishi/        </a:t>
            </a: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2374902" y="1329268"/>
            <a:ext cx="7802563" cy="3467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-3429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ts val="3400"/>
              </a:lnSpc>
              <a:spcBef>
                <a:spcPts val="400"/>
              </a:spcBef>
            </a:pPr>
            <a:r>
              <a:rPr lang="en-US" altLang="zh-CN" sz="2600" b="1" dirty="0"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600" b="1" dirty="0">
                <a:latin typeface="黑体" pitchFamily="49" charset="-122"/>
                <a:ea typeface="黑体" pitchFamily="49" charset="-122"/>
              </a:rPr>
              <a:t>可以分小组讨论，再汇总小组意见，推荐代表在全班交流。汇总小组意见时，要尽可能反映每一个人的想法。</a:t>
            </a:r>
          </a:p>
          <a:p>
            <a:pPr>
              <a:lnSpc>
                <a:spcPts val="3400"/>
              </a:lnSpc>
              <a:spcBef>
                <a:spcPts val="400"/>
              </a:spcBef>
            </a:pPr>
            <a:r>
              <a:rPr lang="zh-CN" altLang="en-US" sz="2600" b="1" dirty="0">
                <a:latin typeface="黑体" pitchFamily="49" charset="-122"/>
                <a:ea typeface="黑体" pitchFamily="49" charset="-122"/>
              </a:rPr>
              <a:t>    也可以全班同学自由发言，最后形成意见或倡议书。</a:t>
            </a:r>
          </a:p>
          <a:p>
            <a:pPr>
              <a:lnSpc>
                <a:spcPts val="3400"/>
              </a:lnSpc>
              <a:spcBef>
                <a:spcPts val="400"/>
              </a:spcBef>
            </a:pPr>
            <a:r>
              <a:rPr lang="zh-CN" altLang="en-US" sz="2600" b="1" dirty="0">
                <a:latin typeface="黑体" pitchFamily="49" charset="-122"/>
                <a:ea typeface="黑体" pitchFamily="49" charset="-122"/>
              </a:rPr>
              <a:t>    在讨论交流的过程中，要做到把话说清楚，说具体，做到言之有序、言之有理。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"/>
          <p:cNvSpPr txBox="1"/>
          <p:nvPr/>
        </p:nvSpPr>
        <p:spPr>
          <a:xfrm>
            <a:off x="1777169" y="511013"/>
            <a:ext cx="2520280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4400" b="1" noProof="1">
                <a:ln>
                  <a:solidFill>
                    <a:srgbClr val="FFC000"/>
                  </a:solidFill>
                </a:ln>
                <a:solidFill>
                  <a:srgbClr val="FF0000"/>
                </a:solidFill>
                <a:latin typeface="宋体" panose="02010600030101010101" pitchFamily="2" charset="-122"/>
                <a:sym typeface="+mn-ea"/>
              </a:rPr>
              <a:t>交际示范</a:t>
            </a: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2241550" y="1617135"/>
            <a:ext cx="7856538" cy="2404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-3429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ts val="4200"/>
              </a:lnSpc>
              <a:spcBef>
                <a:spcPts val="1000"/>
              </a:spcBef>
            </a:pP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    在图书馆，有的人脚步声很重，甚至大声说话，严重影响他人看书。看书需要一个安静的环境，进入图书馆，步子要轻，不要大声喧哗。</a:t>
            </a:r>
            <a:br>
              <a:rPr lang="zh-CN" altLang="en-US" sz="2800" b="1" dirty="0">
                <a:latin typeface="黑体" pitchFamily="49" charset="-122"/>
                <a:ea typeface="黑体" pitchFamily="49" charset="-122"/>
              </a:rPr>
            </a:br>
            <a:endParaRPr lang="zh-CN" altLang="en-US" sz="2800" b="1" dirty="0"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9219" name="图片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9638" y="4019552"/>
            <a:ext cx="4043362" cy="2470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2168525" y="1411819"/>
            <a:ext cx="7854950" cy="2353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-3429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ts val="4200"/>
              </a:lnSpc>
              <a:spcBef>
                <a:spcPts val="1000"/>
              </a:spcBef>
            </a:pP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    有人看到鲜花开得正艳，就随手摘走，或是随意践踏。这种行为是非常不文明的，不仅破坏了花草，还暴露了缺乏社会公德的缺点。</a:t>
            </a:r>
            <a:br>
              <a:rPr lang="zh-CN" altLang="en-US" sz="2800" b="1" dirty="0">
                <a:latin typeface="黑体" pitchFamily="49" charset="-122"/>
                <a:ea typeface="黑体" pitchFamily="49" charset="-122"/>
              </a:rPr>
            </a:br>
            <a:endParaRPr lang="zh-CN" altLang="en-US" sz="2800" b="1" dirty="0"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10242" name="图片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3315" y="3905253"/>
            <a:ext cx="4370387" cy="2671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2135190" y="1515534"/>
            <a:ext cx="7920037" cy="2686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-3429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ts val="4200"/>
              </a:lnSpc>
              <a:spcBef>
                <a:spcPts val="1000"/>
              </a:spcBef>
            </a:pPr>
            <a:r>
              <a:rPr lang="zh-CN" altLang="en-US" sz="2700" b="1" dirty="0">
                <a:latin typeface="黑体" pitchFamily="49" charset="-122"/>
                <a:ea typeface="黑体" pitchFamily="49" charset="-122"/>
              </a:rPr>
              <a:t>    几个人排着整齐的队伍，车里的乘客先下车，他们才上车。这正是文明乘车的好榜样，不仅方便了他人，还方便了自己。</a:t>
            </a:r>
            <a:br>
              <a:rPr lang="zh-CN" altLang="en-US" sz="2700" b="1" dirty="0">
                <a:latin typeface="黑体" pitchFamily="49" charset="-122"/>
                <a:ea typeface="黑体" pitchFamily="49" charset="-122"/>
              </a:rPr>
            </a:br>
            <a:endParaRPr lang="zh-CN" altLang="en-US" sz="2700" b="1" dirty="0"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11266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5552" y="3826935"/>
            <a:ext cx="4333875" cy="2645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2595563" y="1765301"/>
            <a:ext cx="7415212" cy="2319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-3429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ts val="4200"/>
              </a:lnSpc>
              <a:spcBef>
                <a:spcPts val="1000"/>
              </a:spcBef>
            </a:pPr>
            <a:r>
              <a:rPr lang="en-US" altLang="zh-CN" sz="2800" b="1" dirty="0"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路遇垃圾，一位同学弯腰将垃圾捡起来并扔进了垃圾桶。这种维护公共卫生的行为多么值得赞赏啊！ </a:t>
            </a:r>
            <a:br>
              <a:rPr lang="zh-CN" altLang="en-US" sz="2800" b="1" dirty="0">
                <a:latin typeface="黑体" pitchFamily="49" charset="-122"/>
                <a:ea typeface="黑体" pitchFamily="49" charset="-122"/>
              </a:rPr>
            </a:br>
            <a:endParaRPr lang="zh-CN" altLang="en-US" sz="2800" b="1" dirty="0"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12290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4750" y="3947584"/>
            <a:ext cx="4192588" cy="2554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图片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45"/>
          <a:stretch>
            <a:fillRect/>
          </a:stretch>
        </p:blipFill>
        <p:spPr bwMode="auto">
          <a:xfrm>
            <a:off x="0" y="-1"/>
            <a:ext cx="1228843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 167"/>
          <p:cNvSpPr/>
          <p:nvPr/>
        </p:nvSpPr>
        <p:spPr>
          <a:xfrm>
            <a:off x="3611565" y="2150535"/>
            <a:ext cx="4359275" cy="1553633"/>
          </a:xfrm>
          <a:prstGeom prst="roundRect">
            <a:avLst/>
          </a:prstGeom>
          <a:solidFill>
            <a:schemeClr val="bg1"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0" noProof="1">
              <a:solidFill>
                <a:srgbClr val="FFFFFF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87328" y="2150254"/>
            <a:ext cx="4817344" cy="120032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7200" b="1" noProof="1">
                <a:ln w="50800" cmpd="thickThin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谢谢观看！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 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第一PPT模板网-WWW.1PPT.COM 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第一PPT模板网-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492</Words>
  <Application>Microsoft Office PowerPoint</Application>
  <PresentationFormat>宽屏</PresentationFormat>
  <Paragraphs>39</Paragraphs>
  <Slides>10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10</vt:i4>
      </vt:variant>
    </vt:vector>
  </HeadingPairs>
  <TitlesOfParts>
    <vt:vector size="22" baseType="lpstr">
      <vt:lpstr>Meiryo</vt:lpstr>
      <vt:lpstr>黑体</vt:lpstr>
      <vt:lpstr>宋体</vt:lpstr>
      <vt:lpstr>微软雅黑</vt:lpstr>
      <vt:lpstr>Arial</vt:lpstr>
      <vt:lpstr>Calibri</vt:lpstr>
      <vt:lpstr>Calibri Light</vt:lpstr>
      <vt:lpstr>第一PPT模板网-WWW.1PPT.COM</vt:lpstr>
      <vt:lpstr>第一PPT模板网-WWW.1PPT.COM </vt:lpstr>
      <vt:lpstr>1_第一PPT模板网-WWW.1PPT.COM </vt:lpstr>
      <vt:lpstr>1_第一PPT模板网-WWW.1PPT.COM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2</cp:revision>
  <dcterms:created xsi:type="dcterms:W3CDTF">2016-11-21T01:52:00Z</dcterms:created>
  <dcterms:modified xsi:type="dcterms:W3CDTF">2021-08-05T17:16:54Z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