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37"/>
  </p:notesMasterIdLst>
  <p:handoutMasterIdLst>
    <p:handoutMasterId r:id="rId38"/>
  </p:handoutMasterIdLst>
  <p:sldIdLst>
    <p:sldId id="256" r:id="rId3"/>
    <p:sldId id="258" r:id="rId4"/>
    <p:sldId id="259" r:id="rId5"/>
    <p:sldId id="397" r:id="rId6"/>
    <p:sldId id="359" r:id="rId7"/>
    <p:sldId id="261" r:id="rId8"/>
    <p:sldId id="323" r:id="rId9"/>
    <p:sldId id="537" r:id="rId10"/>
    <p:sldId id="266" r:id="rId11"/>
    <p:sldId id="265" r:id="rId12"/>
    <p:sldId id="267" r:id="rId13"/>
    <p:sldId id="516" r:id="rId14"/>
    <p:sldId id="282" r:id="rId15"/>
    <p:sldId id="268" r:id="rId16"/>
    <p:sldId id="294" r:id="rId17"/>
    <p:sldId id="490" r:id="rId18"/>
    <p:sldId id="293" r:id="rId19"/>
    <p:sldId id="563" r:id="rId20"/>
    <p:sldId id="295" r:id="rId21"/>
    <p:sldId id="515" r:id="rId22"/>
    <p:sldId id="565" r:id="rId23"/>
    <p:sldId id="564" r:id="rId24"/>
    <p:sldId id="270" r:id="rId25"/>
    <p:sldId id="346" r:id="rId26"/>
    <p:sldId id="386" r:id="rId27"/>
    <p:sldId id="262" r:id="rId28"/>
    <p:sldId id="519" r:id="rId29"/>
    <p:sldId id="520" r:id="rId30"/>
    <p:sldId id="274" r:id="rId31"/>
    <p:sldId id="307" r:id="rId32"/>
    <p:sldId id="489" r:id="rId33"/>
    <p:sldId id="384" r:id="rId34"/>
    <p:sldId id="562" r:id="rId35"/>
    <p:sldId id="566" r:id="rId3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2">
          <p15:clr>
            <a:srgbClr val="A4A3A4"/>
          </p15:clr>
        </p15:guide>
        <p15:guide id="2" pos="27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45">
          <p15:clr>
            <a:srgbClr val="A4A3A4"/>
          </p15:clr>
        </p15:guide>
        <p15:guide id="2" pos="209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EF93"/>
    <a:srgbClr val="0000FF"/>
    <a:srgbClr val="B5F9FA"/>
    <a:srgbClr val="FF00FF"/>
    <a:srgbClr val="F0BBA8"/>
    <a:srgbClr val="C5C5C5"/>
    <a:srgbClr val="3333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712"/>
        <p:guide pos="2788"/>
      </p:guideLst>
    </p:cSldViewPr>
  </p:slideViewPr>
  <p:outlineViewPr>
    <p:cViewPr>
      <p:scale>
        <a:sx n="33" d="100"/>
        <a:sy n="33" d="100"/>
      </p:scale>
      <p:origin x="0" y="16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3045"/>
        <p:guide pos="209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3FA5A-66A3-4316-878E-E77A88EE2E73}" type="datetimeFigureOut">
              <a:rPr lang="zh-CN" altLang="en-US" smtClean="0"/>
              <a:pPr/>
              <a:t>2021/8/6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68CAC-6640-417F-821E-54E16AA235F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60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491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979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604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694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070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9452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311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904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76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347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037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796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598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857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1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813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74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1290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34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851920" y="444395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21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32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04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16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6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170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50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637681" y="1419621"/>
            <a:ext cx="5760640" cy="83099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b="1" dirty="0">
                <a:latin typeface="微软雅黑" pitchFamily="34" charset="-122"/>
                <a:ea typeface="微软雅黑" pitchFamily="34" charset="-122"/>
              </a:rPr>
              <a:t>23 </a:t>
            </a:r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带刺的朋友</a:t>
            </a:r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2220254" y="2353948"/>
            <a:ext cx="4595495" cy="635"/>
          </a:xfrm>
          <a:prstGeom prst="line">
            <a:avLst/>
          </a:prstGeom>
          <a:solidFill>
            <a:schemeClr val="bg1">
              <a:alpha val="51000"/>
            </a:schemeClr>
          </a:solidFill>
          <a:ln w="28575">
            <a:solidFill>
              <a:schemeClr val="tx1"/>
            </a:solidFill>
            <a:rou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2843808" y="2499741"/>
            <a:ext cx="3554095" cy="4603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RJ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三年级上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4155926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575616" y="1137732"/>
            <a:ext cx="7832725" cy="339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眼馋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看见自己喜爱的事物极想得到。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监视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从旁严密注视、观察。</a:t>
            </a: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诡（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guǐ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）秘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（行动、态度等）隐秘不易捉摸。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恍（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huǎng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）然大悟（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wù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形容忽然醒悟。</a:t>
            </a: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斑斑驳驳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】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一种颜色中杂有别种颜色，花花搭搭的。</a:t>
            </a:r>
          </a:p>
          <a:p>
            <a:pPr eaLnBrk="1" fontAlgn="auto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【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蹑（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niè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）手蹑脚</a:t>
            </a:r>
            <a:r>
              <a:rPr lang="en-US" altLang="zh-CN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】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形容走路时脚步放得很轻。</a:t>
            </a:r>
          </a:p>
        </p:txBody>
      </p:sp>
      <p:pic>
        <p:nvPicPr>
          <p:cNvPr id="2" name="图片 1" descr="词语释义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80" y="561975"/>
            <a:ext cx="2294549" cy="576004"/>
          </a:xfrm>
          <a:prstGeom prst="rect">
            <a:avLst/>
          </a:prstGeom>
        </p:spPr>
      </p:pic>
      <p:pic>
        <p:nvPicPr>
          <p:cNvPr id="4" name="图片 3" descr="C:\Users\DELL\Desktop\23-追_看图王.jpg23-追_看图王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5885" y="374650"/>
            <a:ext cx="2190750" cy="201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76375" y="1624330"/>
            <a:ext cx="6428740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indent="0">
              <a:spcBef>
                <a:spcPts val="1800"/>
              </a:spcBef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同学们边朗读课文边思考下面的问题：  </a:t>
            </a:r>
            <a:endParaRPr lang="zh-CN" altLang="en-US" sz="2800" b="1" dirty="0">
              <a:solidFill>
                <a:srgbClr val="3333FF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375" y="74041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59460" y="798195"/>
            <a:ext cx="1497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整体感知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17575" y="2333625"/>
            <a:ext cx="7181215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400" b="1" dirty="0">
                <a:solidFill>
                  <a:srgbClr val="3333FF"/>
                </a:solidFill>
                <a:latin typeface="+mn-ea"/>
                <a:sym typeface="+mn-ea"/>
              </a:rPr>
              <a:t>  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sym typeface="+mn-ea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sym typeface="+mn-ea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sym typeface="+mn-ea"/>
              </a:rPr>
              <a:t>）课文分几部分，每一部分的主要内容是什么？</a:t>
            </a:r>
            <a:endParaRPr lang="zh-CN" altLang="en-US" sz="24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 flipH="1">
            <a:off x="1239520" y="3171190"/>
            <a:ext cx="6859905" cy="105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  <a:sym typeface="+mn-ea"/>
              </a:rPr>
              <a:t>（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sym typeface="+mn-ea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sym typeface="+mn-ea"/>
              </a:rPr>
              <a:t>）</a:t>
            </a:r>
            <a:r>
              <a:rPr sz="2400" b="1" dirty="0" err="1">
                <a:solidFill>
                  <a:srgbClr val="0000FF"/>
                </a:solidFill>
                <a:latin typeface="+mn-ea"/>
                <a:sym typeface="+mn-ea"/>
              </a:rPr>
              <a:t>朗读课文，说一说“带刺的朋友”是谁，它做了什么</a:t>
            </a:r>
            <a:r>
              <a:rPr sz="2400" b="1" dirty="0">
                <a:solidFill>
                  <a:srgbClr val="0000FF"/>
                </a:solidFill>
                <a:latin typeface="+mn-ea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760" y="524510"/>
            <a:ext cx="7340600" cy="829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）课文分几部分，每一部分的主要内容是什么？</a:t>
            </a:r>
            <a:endParaRPr lang="en-US" altLang="zh-CN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1540" y="1816735"/>
            <a:ext cx="2611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第一部分（1）：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56940" y="1816735"/>
            <a:ext cx="4288790" cy="460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枣树上挂满红枣，十分诱人。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456940" y="2875280"/>
            <a:ext cx="2913380" cy="4603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写小刺猬月夜偷枣。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2765" y="2875280"/>
            <a:ext cx="27781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第二部分（</a:t>
            </a:r>
            <a:r>
              <a:rPr lang="en-US" altLang="zh-CN" sz="2400" b="1" dirty="0"/>
              <a:t>2</a:t>
            </a:r>
            <a:r>
              <a:rPr lang="zh-CN" altLang="en-US" sz="2400" b="1" dirty="0"/>
              <a:t>—</a:t>
            </a:r>
            <a:r>
              <a:rPr lang="en-US" altLang="zh-CN" sz="2400" b="1" dirty="0"/>
              <a:t>11</a:t>
            </a:r>
            <a:r>
              <a:rPr lang="zh-CN" altLang="en-US" sz="2400" b="1" dirty="0"/>
              <a:t>）：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48030" y="3943350"/>
            <a:ext cx="27774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ym typeface="+mn-ea"/>
              </a:rPr>
              <a:t>第三部分（</a:t>
            </a:r>
            <a:r>
              <a:rPr lang="en-US" altLang="zh-CN" sz="2400" b="1" dirty="0">
                <a:sym typeface="+mn-ea"/>
              </a:rPr>
              <a:t>12</a:t>
            </a:r>
            <a:r>
              <a:rPr lang="zh-CN" altLang="en-US" sz="2400" b="1" dirty="0">
                <a:sym typeface="+mn-ea"/>
              </a:rPr>
              <a:t>）：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3543935" y="3973830"/>
            <a:ext cx="4289425" cy="460375"/>
          </a:xfrm>
          <a:prstGeom prst="rect">
            <a:avLst/>
          </a:prstGeom>
          <a:solidFill>
            <a:srgbClr val="B5F9FA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写</a:t>
            </a:r>
            <a:r>
              <a:rPr lang="en-US" altLang="zh-CN" sz="2400" b="1" dirty="0">
                <a:solidFill>
                  <a:srgbClr val="FF0000"/>
                </a:solidFill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</a:rPr>
              <a:t>我</a:t>
            </a:r>
            <a:r>
              <a:rPr lang="en-US" altLang="zh-CN" sz="2400" b="1" dirty="0">
                <a:solidFill>
                  <a:srgbClr val="FF0000"/>
                </a:solidFill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</a:rPr>
              <a:t>对小刺猬充满好奇。</a:t>
            </a:r>
          </a:p>
        </p:txBody>
      </p:sp>
      <p:pic>
        <p:nvPicPr>
          <p:cNvPr id="5" name="图片 4" descr="X四-29-刺_看图王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1290" y="2308225"/>
            <a:ext cx="2401570" cy="1635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ldLvl="0" animBg="1"/>
      <p:bldP spid="9" grpId="0" bldLvl="0" animBg="1"/>
      <p:bldP spid="3" grpId="0"/>
      <p:bldP spid="4" grpId="0"/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665" y="955675"/>
            <a:ext cx="8025765" cy="6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（</a:t>
            </a:r>
            <a:r>
              <a:rPr lang="en-US" altLang="zh-CN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2</a:t>
            </a:r>
            <a:r>
              <a:rPr lang="zh-CN" altLang="en-US" sz="2400" b="1" dirty="0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）</a:t>
            </a:r>
            <a:r>
              <a:rPr sz="2400" b="1">
                <a:solidFill>
                  <a:srgbClr val="0000FF"/>
                </a:solidFill>
                <a:latin typeface="+mn-ea"/>
                <a:sym typeface="+mn-ea"/>
              </a:rPr>
              <a:t>朗读课文，说一说“带刺的朋友”是谁，它做了什么。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黑体" panose="0201060906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2025" y="1927225"/>
            <a:ext cx="499554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b="1" dirty="0">
                <a:latin typeface="+mn-ea"/>
                <a:cs typeface="+mn-ea"/>
              </a:rPr>
              <a:t>        </a:t>
            </a:r>
            <a:r>
              <a:rPr sz="2800" b="1" dirty="0">
                <a:latin typeface="+mn-ea"/>
                <a:cs typeface="+mn-ea"/>
              </a:rPr>
              <a:t>“</a:t>
            </a:r>
            <a:r>
              <a:rPr sz="2800" b="1" dirty="0" err="1">
                <a:latin typeface="+mn-ea"/>
                <a:cs typeface="+mn-ea"/>
              </a:rPr>
              <a:t>带刺的朋友”指的是一只</a:t>
            </a:r>
            <a:r>
              <a:rPr sz="2800" b="1" dirty="0" err="1">
                <a:solidFill>
                  <a:srgbClr val="FF0000"/>
                </a:solidFill>
                <a:latin typeface="+mn-ea"/>
                <a:cs typeface="+mn-ea"/>
              </a:rPr>
              <a:t>刺猬</a:t>
            </a:r>
            <a:r>
              <a:rPr sz="2800" b="1" dirty="0" err="1">
                <a:latin typeface="+mn-ea"/>
                <a:cs typeface="+mn-ea"/>
              </a:rPr>
              <a:t>，课文主要讲述这只刺猬</a:t>
            </a:r>
            <a:r>
              <a:rPr sz="2800" b="1" dirty="0" err="1">
                <a:solidFill>
                  <a:srgbClr val="FF0000"/>
                </a:solidFill>
                <a:latin typeface="+mn-ea"/>
                <a:cs typeface="+mn-ea"/>
              </a:rPr>
              <a:t>偷枣</a:t>
            </a:r>
            <a:r>
              <a:rPr sz="2800" b="1" dirty="0" err="1">
                <a:latin typeface="+mn-ea"/>
                <a:cs typeface="+mn-ea"/>
              </a:rPr>
              <a:t>的故事</a:t>
            </a:r>
            <a:r>
              <a:rPr sz="2800" b="1" dirty="0">
                <a:latin typeface="+mn-ea"/>
                <a:cs typeface="+mn-ea"/>
              </a:rPr>
              <a:t>。</a:t>
            </a:r>
          </a:p>
        </p:txBody>
      </p:sp>
      <p:pic>
        <p:nvPicPr>
          <p:cNvPr id="4" name="图片 3" descr="u=1819791265,1668548753&amp;fm=26&amp;gp=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570" y="1927225"/>
            <a:ext cx="2992755" cy="2358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Box 1"/>
          <p:cNvSpPr txBox="1">
            <a:spLocks noChangeArrowheads="1"/>
          </p:cNvSpPr>
          <p:nvPr/>
        </p:nvSpPr>
        <p:spPr bwMode="auto">
          <a:xfrm>
            <a:off x="1444625" y="1275080"/>
            <a:ext cx="654875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altLang="zh-CN" sz="2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b="1" dirty="0">
                <a:ea typeface="黑体" panose="02010609060101010101" pitchFamily="2" charset="-122"/>
              </a:rPr>
              <a:t>        再仔细读课文，感悟文字中流露的</a:t>
            </a:r>
            <a:r>
              <a:rPr lang="en-US" altLang="zh-CN" sz="2400" b="1" dirty="0">
                <a:solidFill>
                  <a:srgbClr val="FF0000"/>
                </a:solidFill>
                <a:ea typeface="黑体" panose="02010609060101010101" pitchFamily="2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2" charset="-122"/>
              </a:rPr>
              <a:t>我</a:t>
            </a:r>
            <a:r>
              <a:rPr lang="en-US" altLang="zh-CN" sz="2400" b="1" dirty="0">
                <a:solidFill>
                  <a:srgbClr val="FF0000"/>
                </a:solidFill>
                <a:ea typeface="黑体" panose="02010609060101010101" pitchFamily="2" charset="-122"/>
              </a:rPr>
              <a:t>”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2" charset="-122"/>
              </a:rPr>
              <a:t>对刺猬的朋友之情</a:t>
            </a:r>
            <a:r>
              <a:rPr lang="zh-CN" altLang="en-US" sz="2400" b="1" dirty="0">
                <a:ea typeface="黑体" panose="02010609060101010101" pitchFamily="2" charset="-122"/>
              </a:rPr>
              <a:t>。有不懂的问题及时记录下来，与老师和同学们讨论解决。</a:t>
            </a:r>
            <a:endParaRPr lang="zh-CN" altLang="en-US" sz="24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2" name="图片 1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395" y="900430"/>
            <a:ext cx="2056630" cy="57600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19150" y="958215"/>
            <a:ext cx="16040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课文解读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61390" y="594995"/>
            <a:ext cx="7221220" cy="1610360"/>
          </a:xfrm>
          <a:prstGeom prst="rect">
            <a:avLst/>
          </a:prstGeom>
          <a:solidFill>
            <a:srgbClr val="FFC000">
              <a:alpha val="1200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秋天，枣树上挂满了一颗颗红枣，风儿一吹，轻轻摆动，如同无数颗飘香的玛瑙（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mǎnǎo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）晃来晃去，看着就让人眼馋。</a:t>
            </a:r>
            <a:endParaRPr lang="en-US" altLang="zh-CN" sz="2400" b="1" u="sng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86485" y="3002280"/>
            <a:ext cx="4369435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 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写出了枣</a:t>
            </a:r>
            <a:r>
              <a:rPr sz="24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数量多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，</a:t>
            </a:r>
            <a:r>
              <a:rPr sz="24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颜色艳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，十分诱人，为下文写刺猬偷枣</a:t>
            </a:r>
            <a:r>
              <a:rPr sz="24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做铺垫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57605" y="2433320"/>
            <a:ext cx="38811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这一段描写有什么作用？</a:t>
            </a:r>
          </a:p>
        </p:txBody>
      </p:sp>
      <p:pic>
        <p:nvPicPr>
          <p:cNvPr id="4" name="图片 3" descr="C:\Users\DELL\Desktop\p93-枣_看图王.jpgp93-枣_看图王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511165" y="2559685"/>
            <a:ext cx="2936875" cy="2000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32815" y="689610"/>
            <a:ext cx="7279005" cy="1130300"/>
          </a:xfrm>
          <a:prstGeom prst="rect">
            <a:avLst/>
          </a:prstGeom>
          <a:solidFill>
            <a:srgbClr val="FFC000">
              <a:alpha val="1200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一天晚上，新月斜挂，朦胧（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ménglóng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）的月光透过树枝，斑斑驳驳地洒在地上。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32815" y="1995805"/>
            <a:ext cx="69894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2.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此时的月亮是什么样的？写月亮有什么作用？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02360" y="2564765"/>
            <a:ext cx="4848225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此时的月亮是新月，而且月光朦胧，这就营造出一种</a:t>
            </a:r>
            <a:r>
              <a:rPr lang="en-US" altLang="zh-CN" sz="24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静谧、昏暗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的氛围，也为下文“我”看不清刺猬</a:t>
            </a:r>
            <a:r>
              <a:rPr lang="en-US" altLang="zh-CN" sz="24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埋下了伏笔</a:t>
            </a: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。</a:t>
            </a:r>
          </a:p>
        </p:txBody>
      </p:sp>
      <p:pic>
        <p:nvPicPr>
          <p:cNvPr id="3" name="图片 2" descr="23—1_看图王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6015" y="2329815"/>
            <a:ext cx="2530475" cy="245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5" grpId="0"/>
      <p:bldP spid="5" grpId="1"/>
      <p:bldP spid="5" grpId="2"/>
      <p:bldP spid="5" grpId="3"/>
      <p:bldP spid="5" grpId="4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5020" y="873760"/>
            <a:ext cx="7447280" cy="977265"/>
          </a:xfrm>
          <a:prstGeom prst="rect">
            <a:avLst/>
          </a:prstGeom>
          <a:solidFill>
            <a:srgbClr val="FFC000">
              <a:alpha val="1200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那个东西一定没有发现我在监视它，仍旧诡秘地爬向老树杈（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chà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），又爬向伸出的枝条……</a:t>
            </a:r>
          </a:p>
        </p:txBody>
      </p:sp>
      <p:sp>
        <p:nvSpPr>
          <p:cNvPr id="5" name="矩形 4"/>
          <p:cNvSpPr/>
          <p:nvPr/>
        </p:nvSpPr>
        <p:spPr>
          <a:xfrm>
            <a:off x="1664970" y="2888615"/>
            <a:ext cx="3455035" cy="1420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sz="2400" b="1" dirty="0">
                <a:solidFill>
                  <a:srgbClr val="FF0000"/>
                </a:solidFill>
                <a:latin typeface="+mn-ea"/>
                <a:cs typeface="+mn-ea"/>
              </a:rPr>
              <a:t>    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从“诡秘”一词可以看出刺猬行动之小心谨慎，</a:t>
            </a:r>
            <a:r>
              <a:rPr sz="2400" b="1" dirty="0">
                <a:solidFill>
                  <a:srgbClr val="FF00FF"/>
                </a:solidFill>
                <a:latin typeface="+mn-ea"/>
                <a:cs typeface="+mn-ea"/>
              </a:rPr>
              <a:t>机警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、</a:t>
            </a:r>
            <a:r>
              <a:rPr sz="2400" b="1" dirty="0">
                <a:solidFill>
                  <a:srgbClr val="FF00FF"/>
                </a:solidFill>
                <a:latin typeface="+mn-ea"/>
                <a:cs typeface="+mn-ea"/>
              </a:rPr>
              <a:t>隐秘</a:t>
            </a:r>
            <a:r>
              <a:rPr sz="2400" b="1" dirty="0">
                <a:solidFill>
                  <a:srgbClr val="FF0000"/>
                </a:solidFill>
                <a:latin typeface="+mn-ea"/>
                <a:cs typeface="+mn-ea"/>
              </a:rPr>
              <a:t>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85900" y="2139950"/>
            <a:ext cx="410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3.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“诡秘”一词表现了什么？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24040" y="939165"/>
            <a:ext cx="7950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诡秘</a:t>
            </a:r>
          </a:p>
        </p:txBody>
      </p:sp>
      <p:pic>
        <p:nvPicPr>
          <p:cNvPr id="10" name="图片 9" descr="u=1186652645,4005207601&amp;fm=26&amp;gp=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610" y="1981835"/>
            <a:ext cx="2501900" cy="2416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/>
      <p:bldP spid="6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4235" y="974090"/>
            <a:ext cx="7574280" cy="1050290"/>
          </a:xfrm>
          <a:prstGeom prst="rect">
            <a:avLst/>
          </a:prstGeom>
          <a:solidFill>
            <a:srgbClr val="FFC000">
              <a:alpha val="1200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我还没弄清楚是怎么回事，树上那个家伙就噗（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pū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）的一声掉了下来。听得出，摔得还挺重呢！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28750" y="2408555"/>
            <a:ext cx="3731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4.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为什么要直接掉下来？</a:t>
            </a:r>
          </a:p>
        </p:txBody>
      </p:sp>
      <p:sp>
        <p:nvSpPr>
          <p:cNvPr id="8" name="矩形 7"/>
          <p:cNvSpPr/>
          <p:nvPr/>
        </p:nvSpPr>
        <p:spPr>
          <a:xfrm>
            <a:off x="864235" y="3098165"/>
            <a:ext cx="4479290" cy="977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因为这样可以节约时间，说明这是一只</a:t>
            </a:r>
            <a:r>
              <a:rPr sz="2400" b="1" dirty="0">
                <a:solidFill>
                  <a:srgbClr val="FF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聪明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的刺猬。</a:t>
            </a:r>
          </a:p>
        </p:txBody>
      </p:sp>
      <p:pic>
        <p:nvPicPr>
          <p:cNvPr id="3" name="图片 2" descr="23—2_看图王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9430" y="2082165"/>
            <a:ext cx="2710180" cy="2710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1810" y="579755"/>
            <a:ext cx="8119745" cy="2306320"/>
          </a:xfrm>
          <a:prstGeom prst="rect">
            <a:avLst/>
          </a:prstGeom>
          <a:solidFill>
            <a:srgbClr val="FFC000">
              <a:alpha val="12000"/>
            </a:srgb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它匆匆地爬来爬去，把散落的红枣逐个归拢到一起，然后就地打了一个滚儿。你猜怎么着，归拢的那堆红枣，全都扎（</a:t>
            </a:r>
            <a:r>
              <a:rPr lang="en-US" altLang="zh-CN" sz="2400" dirty="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zhā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）在它的背上了。立刻，它的身子“长”大了一圈。也许是怕被人发现吧，它驮着满背的红枣，向着墙角的水沟眼儿，急火火地跑去了……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1810" y="2959100"/>
            <a:ext cx="780669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en-US" altLang="zh-CN" sz="2000" b="1" dirty="0">
                <a:latin typeface="黑体" panose="02010609060101010101" pitchFamily="2" charset="-122"/>
                <a:ea typeface="黑体" panose="02010609060101010101" pitchFamily="2" charset="-122"/>
              </a:rPr>
              <a:t>5.</a:t>
            </a:r>
            <a:r>
              <a:rPr lang="zh-CN" altLang="en-US" sz="2000" b="1" dirty="0">
                <a:latin typeface="黑体" panose="02010609060101010101" pitchFamily="2" charset="-122"/>
                <a:ea typeface="黑体" panose="02010609060101010101" pitchFamily="2" charset="-122"/>
              </a:rPr>
              <a:t>刺猬是怎样把红枣带走的？作者用了什么描写方法？有什么作用？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82320" y="3255010"/>
            <a:ext cx="7536180" cy="1370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    </a:t>
            </a:r>
            <a:r>
              <a:rPr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它把散落的红枣归拢到一起，然后打了个滚儿，将红枣全部扎在后背的刺上。作者用了一系列动词，使用</a:t>
            </a:r>
            <a:r>
              <a:rPr sz="20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动作描写</a:t>
            </a:r>
            <a:r>
              <a:rPr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，表现了刺猬的</a:t>
            </a:r>
            <a:r>
              <a:rPr sz="20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动作灵敏</a:t>
            </a:r>
            <a:r>
              <a:rPr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、</a:t>
            </a:r>
            <a:r>
              <a:rPr sz="2000" b="1" dirty="0">
                <a:solidFill>
                  <a:srgbClr val="FF00FF"/>
                </a:solidFill>
                <a:latin typeface="+mn-ea"/>
                <a:cs typeface="+mn-ea"/>
                <a:sym typeface="+mn-ea"/>
              </a:rPr>
              <a:t>头脑聪明</a:t>
            </a:r>
            <a:r>
              <a:rPr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02690" y="1485265"/>
            <a:ext cx="6966585" cy="2760980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40000"/>
              </a:lnSpc>
            </a:pPr>
            <a:r>
              <a:rPr lang="zh-CN" altLang="en-US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在我们多彩的童年生活中，肯定认识了许多朋友。有的朋友给你精神上的鼓励，有的朋友给你学习上的帮助，还有的朋友给你的生活带来乐趣……在我们今天学习的课文中，小作者有一位特别的朋友，它是一位带刺的朋友，让我们一起去看看吧。</a:t>
            </a:r>
          </a:p>
        </p:txBody>
      </p:sp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690" y="695325"/>
            <a:ext cx="2055820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029970" y="753110"/>
            <a:ext cx="1557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课文导入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48064" y="26749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8EF93"/>
                </a:solidFill>
              </a:rPr>
              <a:t>https://www.ypppt.com/</a:t>
            </a:r>
            <a:endParaRPr lang="zh-CN" altLang="en-US" dirty="0">
              <a:solidFill>
                <a:srgbClr val="C8EF9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8010" y="611505"/>
            <a:ext cx="7838440" cy="1863725"/>
          </a:xfrm>
          <a:prstGeom prst="rect">
            <a:avLst/>
          </a:prstGeom>
          <a:solidFill>
            <a:srgbClr val="FFC000">
              <a:alpha val="12000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可是，它住在什么地方呢？离这儿远不远？窝里还有没有伙伴？好奇心驱（</a:t>
            </a:r>
            <a:r>
              <a:rPr lang="zh-CN" altLang="en-US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" panose="02010609060101010101" charset="-122"/>
              </a:rPr>
              <a:t>qū</a:t>
            </a:r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）使我蹑（</a:t>
            </a:r>
            <a:r>
              <a:rPr lang="zh-CN" altLang="en-US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cs typeface="楷体" panose="02010609060101010101" charset="-122"/>
              </a:rPr>
              <a:t>niè</a:t>
            </a:r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）手蹑脚地追到水沟眼儿，弯腰望去，水沟眼儿里黑洞洞的，小刺猬已经没了踪影。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54430" y="2739390"/>
            <a:ext cx="42100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6.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“我”为什么要去追小刺猬？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59460" y="3311525"/>
            <a:ext cx="500062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40000"/>
              </a:lnSpc>
            </a:pPr>
            <a:r>
              <a:rPr lang="en-US" altLang="zh-CN" sz="2400" b="1">
                <a:solidFill>
                  <a:srgbClr val="FF0000"/>
                </a:solidFill>
                <a:latin typeface="+mn-ea"/>
                <a:cs typeface="+mn-ea"/>
              </a:rPr>
              <a:t>    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cs typeface="+mn-ea"/>
              </a:rPr>
              <a:t>因为“我”很</a:t>
            </a:r>
            <a:r>
              <a:rPr lang="zh-CN" altLang="en-US" sz="2400" b="1">
                <a:solidFill>
                  <a:srgbClr val="FF00FF"/>
                </a:solidFill>
                <a:latin typeface="+mn-ea"/>
                <a:cs typeface="+mn-ea"/>
              </a:rPr>
              <a:t>好奇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cs typeface="+mn-ea"/>
              </a:rPr>
              <a:t>小刺猬住在哪里，还有没有其他伙伴。</a:t>
            </a:r>
          </a:p>
        </p:txBody>
      </p:sp>
      <p:pic>
        <p:nvPicPr>
          <p:cNvPr id="5" name="图片 4" descr="u=2600631281,220410835&amp;fm=26&amp;gp=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1650" y="2618105"/>
            <a:ext cx="3180715" cy="2115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14095" y="953770"/>
            <a:ext cx="6990715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    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7.“我”对刺猬的称呼有什么不同，从中体会“我”的情感变化。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77695" y="2204720"/>
            <a:ext cx="1461770" cy="4603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那个东西</a:t>
            </a:r>
          </a:p>
        </p:txBody>
      </p:sp>
      <p:sp>
        <p:nvSpPr>
          <p:cNvPr id="4" name="右箭头 3"/>
          <p:cNvSpPr/>
          <p:nvPr/>
        </p:nvSpPr>
        <p:spPr>
          <a:xfrm>
            <a:off x="3435985" y="2327275"/>
            <a:ext cx="360045" cy="21590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72865" y="2205355"/>
            <a:ext cx="1461770" cy="460375"/>
          </a:xfrm>
          <a:prstGeom prst="rect">
            <a:avLst/>
          </a:prstGeom>
          <a:solidFill>
            <a:srgbClr val="B5F9FA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那个家伙</a:t>
            </a:r>
          </a:p>
        </p:txBody>
      </p:sp>
      <p:sp>
        <p:nvSpPr>
          <p:cNvPr id="6" name="右箭头 5"/>
          <p:cNvSpPr/>
          <p:nvPr/>
        </p:nvSpPr>
        <p:spPr>
          <a:xfrm>
            <a:off x="5431155" y="2327910"/>
            <a:ext cx="360045" cy="215900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5912485" y="2205990"/>
            <a:ext cx="1461770" cy="460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小东西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27910" y="3286125"/>
            <a:ext cx="4908550" cy="4603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“我”对刺猬的喜爱之情逐渐加深。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2650" y="990600"/>
            <a:ext cx="6551930" cy="60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  <a:sym typeface="+mn-ea"/>
              </a:rPr>
              <a:t>8.你是怎么理解“带刺的朋友”这一题目的？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28675" y="1945005"/>
            <a:ext cx="5469255" cy="2009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FF0000"/>
                </a:solidFill>
              </a:rPr>
              <a:t>       </a:t>
            </a:r>
            <a:r>
              <a:rPr lang="en-US" sz="2400" b="1">
                <a:solidFill>
                  <a:srgbClr val="FF0000"/>
                </a:solidFill>
              </a:rPr>
              <a:t>“</a:t>
            </a:r>
            <a:r>
              <a:rPr lang="zh-CN" altLang="en-US" sz="2400" b="1">
                <a:solidFill>
                  <a:srgbClr val="FF0000"/>
                </a:solidFill>
              </a:rPr>
              <a:t>朋友</a:t>
            </a:r>
            <a:r>
              <a:rPr lang="en-US" altLang="zh-CN" sz="2400" b="1">
                <a:solidFill>
                  <a:srgbClr val="FF0000"/>
                </a:solidFill>
              </a:rPr>
              <a:t>”</a:t>
            </a:r>
            <a:r>
              <a:rPr lang="zh-CN" altLang="en-US" sz="2400" b="1">
                <a:solidFill>
                  <a:srgbClr val="FF0000"/>
                </a:solidFill>
              </a:rPr>
              <a:t>原指彼此有交情的人，文中的刺猬聪明、灵活，非常惹人喜爱，</a:t>
            </a:r>
            <a:r>
              <a:rPr lang="zh-CN" altLang="en-US" sz="2400" b="1">
                <a:solidFill>
                  <a:srgbClr val="FF00FF"/>
                </a:solidFill>
              </a:rPr>
              <a:t>为作者的生活带来快乐</a:t>
            </a:r>
            <a:r>
              <a:rPr lang="zh-CN" altLang="en-US" sz="2400" b="1">
                <a:solidFill>
                  <a:srgbClr val="FF0000"/>
                </a:solidFill>
              </a:rPr>
              <a:t>，所以称它为</a:t>
            </a:r>
            <a:r>
              <a:rPr lang="en-US" altLang="zh-CN" sz="2400" b="1">
                <a:solidFill>
                  <a:srgbClr val="FF0000"/>
                </a:solidFill>
              </a:rPr>
              <a:t>“</a:t>
            </a:r>
            <a:r>
              <a:rPr lang="zh-CN" altLang="en-US" sz="2400" b="1">
                <a:solidFill>
                  <a:srgbClr val="FF0000"/>
                </a:solidFill>
              </a:rPr>
              <a:t>带刺的朋友</a:t>
            </a:r>
            <a:r>
              <a:rPr lang="en-US" altLang="zh-CN" sz="2400" b="1">
                <a:solidFill>
                  <a:srgbClr val="FF0000"/>
                </a:solidFill>
              </a:rPr>
              <a:t>”</a:t>
            </a:r>
            <a:r>
              <a:rPr lang="zh-CN" altLang="en-US" sz="2400" b="1">
                <a:solidFill>
                  <a:srgbClr val="FF0000"/>
                </a:solidFill>
              </a:rPr>
              <a:t>。</a:t>
            </a:r>
          </a:p>
        </p:txBody>
      </p:sp>
      <p:pic>
        <p:nvPicPr>
          <p:cNvPr id="3" name="图片 2" descr="C:\Users\DELL\Desktop\untitled.pnguntitled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1905" y="1789430"/>
            <a:ext cx="2490470" cy="2490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37665" y="1971675"/>
            <a:ext cx="571754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dirty="0">
                <a:solidFill>
                  <a:srgbClr val="3333FF"/>
                </a:solidFill>
              </a:rPr>
              <a:t>      </a:t>
            </a:r>
            <a:r>
              <a:rPr lang="en-US" altLang="zh-CN" sz="2400" b="1" dirty="0">
                <a:solidFill>
                  <a:srgbClr val="3333FF"/>
                </a:solidFill>
                <a:latin typeface="+mn-ea"/>
              </a:rPr>
              <a:t> </a:t>
            </a:r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本文通过讲述“我”在月夜观察小刺猬偷红枣的故事，表达了“我”对小刺猬的</a:t>
            </a:r>
            <a:r>
              <a:rPr lang="zh-CN" altLang="en-US" sz="2400" b="1" dirty="0">
                <a:solidFill>
                  <a:srgbClr val="FF00FF"/>
                </a:solidFill>
                <a:latin typeface="+mn-ea"/>
              </a:rPr>
              <a:t>喜爱与钦佩之情</a:t>
            </a:r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，充满了</a:t>
            </a:r>
            <a:r>
              <a:rPr lang="zh-CN" altLang="en-US" sz="2400" b="1" dirty="0">
                <a:solidFill>
                  <a:srgbClr val="FF00FF"/>
                </a:solidFill>
                <a:latin typeface="+mn-ea"/>
              </a:rPr>
              <a:t>生活情趣</a:t>
            </a:r>
            <a:r>
              <a:rPr lang="zh-CN" altLang="en-US" sz="2400" b="1" dirty="0">
                <a:solidFill>
                  <a:srgbClr val="3333FF"/>
                </a:solidFill>
                <a:latin typeface="+mn-ea"/>
              </a:rPr>
              <a:t>。</a:t>
            </a:r>
          </a:p>
        </p:txBody>
      </p:sp>
      <p:pic>
        <p:nvPicPr>
          <p:cNvPr id="8" name="图片 7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0" y="1001395"/>
            <a:ext cx="2056630" cy="57600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40410" y="1059180"/>
            <a:ext cx="17418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主题归纳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2299970" y="1803400"/>
            <a:ext cx="268288" cy="2290763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8258" y="1334770"/>
            <a:ext cx="2937510" cy="6451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sz="2400" b="1" kern="1200" cap="none" spc="0" normalizeH="0" baseline="0" noProof="0" dirty="0">
                <a:latin typeface="+mj-ea"/>
                <a:ea typeface="+mj-ea"/>
                <a:cs typeface="+mn-cs"/>
              </a:rPr>
              <a:t>枣树结果，十分诱人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836603" y="1705610"/>
            <a:ext cx="1268095" cy="2389505"/>
            <a:chOff x="7503565" y="1224362"/>
            <a:chExt cx="1267413" cy="2389008"/>
          </a:xfrm>
        </p:grpSpPr>
        <p:sp>
          <p:nvSpPr>
            <p:cNvPr id="10" name="左大括号 9"/>
            <p:cNvSpPr/>
            <p:nvPr/>
          </p:nvSpPr>
          <p:spPr>
            <a:xfrm flipH="1">
              <a:off x="7503565" y="1224362"/>
              <a:ext cx="288770" cy="2389008"/>
            </a:xfrm>
            <a:prstGeom prst="leftBrac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944" name="TextBox 7"/>
            <p:cNvSpPr txBox="1"/>
            <p:nvPr/>
          </p:nvSpPr>
          <p:spPr>
            <a:xfrm>
              <a:off x="7850089" y="1673214"/>
              <a:ext cx="920889" cy="136306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eaVert" wrap="square">
              <a:spAutoFit/>
            </a:bodyPr>
            <a:lstStyle/>
            <a:p>
              <a:pPr algn="l" eaLnBrk="1" hangingPunct="1"/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聪明伶俐惹人喜爱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715135" y="2133600"/>
            <a:ext cx="480695" cy="16300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b="1">
                <a:solidFill>
                  <a:srgbClr val="3333FF"/>
                </a:solidFill>
              </a:rPr>
              <a:t>带刺的朋友</a:t>
            </a:r>
          </a:p>
        </p:txBody>
      </p:sp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610" y="885190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6285" y="956945"/>
            <a:ext cx="1439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文章结构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620645" y="2718435"/>
            <a:ext cx="1566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 noProof="0" dirty="0">
                <a:latin typeface="+mj-ea"/>
                <a:ea typeface="+mj-ea"/>
                <a:cs typeface="+mj-ea"/>
                <a:sym typeface="+mn-ea"/>
              </a:rPr>
              <a:t>刺猬偷枣</a:t>
            </a:r>
            <a:endParaRPr lang="zh-CN" sz="2400" b="1">
              <a:latin typeface="+mj-ea"/>
              <a:ea typeface="+mj-ea"/>
              <a:cs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502535" y="3833495"/>
            <a:ext cx="32435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>
                <a:latin typeface="+mj-ea"/>
                <a:ea typeface="+mj-ea"/>
              </a:rPr>
              <a:t>“</a:t>
            </a:r>
            <a:r>
              <a:rPr lang="zh-CN" altLang="en-US" sz="2400" b="1">
                <a:latin typeface="+mj-ea"/>
                <a:ea typeface="+mj-ea"/>
              </a:rPr>
              <a:t>我</a:t>
            </a:r>
            <a:r>
              <a:rPr lang="en-US" altLang="zh-CN" sz="2400" b="1">
                <a:latin typeface="+mj-ea"/>
                <a:ea typeface="+mj-ea"/>
              </a:rPr>
              <a:t>”</a:t>
            </a:r>
            <a:r>
              <a:rPr lang="zh-CN" altLang="en-US" sz="2400" b="1">
                <a:latin typeface="+mj-ea"/>
                <a:ea typeface="+mj-ea"/>
              </a:rPr>
              <a:t>对刺猬充满好奇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23055" y="2978150"/>
            <a:ext cx="1531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打滚扎枣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23055" y="2470150"/>
            <a:ext cx="1623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  <a:cs typeface="+mj-ea"/>
              </a:rPr>
              <a:t>落地归枣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098925" y="1979930"/>
            <a:ext cx="15551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noProof="0" dirty="0">
                <a:latin typeface="+mj-ea"/>
                <a:ea typeface="+mj-ea"/>
                <a:cs typeface="+mj-ea"/>
                <a:sym typeface="+mn-ea"/>
              </a:rPr>
              <a:t>爬树摇枣</a:t>
            </a:r>
          </a:p>
        </p:txBody>
      </p:sp>
      <p:sp>
        <p:nvSpPr>
          <p:cNvPr id="18" name="右大括号 17"/>
          <p:cNvSpPr/>
          <p:nvPr/>
        </p:nvSpPr>
        <p:spPr>
          <a:xfrm flipH="1">
            <a:off x="3975735" y="2154555"/>
            <a:ext cx="123190" cy="158877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111625" y="3438525"/>
            <a:ext cx="1553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latin typeface="+mj-ea"/>
                <a:ea typeface="+mj-ea"/>
              </a:rPr>
              <a:t>驮栆快跑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1"/>
      <p:bldP spid="4" grpId="1" bldLvl="0" animBg="1"/>
      <p:bldP spid="12" grpId="0"/>
      <p:bldP spid="13" grpId="0"/>
      <p:bldP spid="16" grpId="0"/>
      <p:bldP spid="8" grpId="0"/>
      <p:bldP spid="14" grpId="0"/>
      <p:bldP spid="18" grpId="1" bldLvl="0" animBg="1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975" y="817245"/>
            <a:ext cx="2056630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33425" y="875030"/>
            <a:ext cx="1631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写法总结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86890" y="1624330"/>
            <a:ext cx="6000115" cy="460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ym typeface="+mn-ea"/>
              </a:rPr>
              <a:t> </a:t>
            </a:r>
            <a:r>
              <a:rPr lang="zh-CN" altLang="en-US" sz="2400" b="1" dirty="0">
                <a:sym typeface="+mn-ea"/>
              </a:rPr>
              <a:t>本文的亮点在于对</a:t>
            </a:r>
            <a:r>
              <a:rPr lang="en-US" altLang="zh-CN" sz="2400" b="1" dirty="0">
                <a:sym typeface="+mn-ea"/>
              </a:rPr>
              <a:t>“</a:t>
            </a:r>
            <a:r>
              <a:rPr lang="zh-CN" altLang="en-US" sz="2400" b="1" dirty="0">
                <a:sym typeface="+mn-ea"/>
              </a:rPr>
              <a:t>我</a:t>
            </a:r>
            <a:r>
              <a:rPr lang="en-US" altLang="zh-CN" sz="2400" b="1" dirty="0">
                <a:sym typeface="+mn-ea"/>
              </a:rPr>
              <a:t>”</a:t>
            </a:r>
            <a:r>
              <a:rPr lang="zh-CN" altLang="en-US" sz="2400" b="1" dirty="0">
                <a:sym typeface="+mn-ea"/>
              </a:rPr>
              <a:t>的</a:t>
            </a:r>
            <a:r>
              <a:rPr lang="zh-CN" altLang="en-US" sz="2400" b="1" u="sng" dirty="0">
                <a:solidFill>
                  <a:srgbClr val="FF0000"/>
                </a:solidFill>
                <a:sym typeface="+mn-ea"/>
              </a:rPr>
              <a:t>心理描写</a:t>
            </a:r>
            <a:r>
              <a:rPr lang="zh-CN" altLang="en-US" sz="2400" b="1" dirty="0">
                <a:sym typeface="+mn-ea"/>
              </a:rPr>
              <a:t>。</a:t>
            </a:r>
            <a:endParaRPr lang="zh-CN" altLang="en-US" sz="20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082675" y="2471420"/>
            <a:ext cx="498221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心理描写：</a:t>
            </a:r>
            <a:r>
              <a:rPr lang="zh-CN" altLang="en-US" sz="2400" b="1" dirty="0">
                <a:solidFill>
                  <a:srgbClr val="0000FF"/>
                </a:solidFill>
                <a:sym typeface="+mn-ea"/>
              </a:rPr>
              <a:t>心理描写就是对人物内心的思想活动进行描写，反映人物的性格，展示人物的内心世界。</a:t>
            </a:r>
          </a:p>
        </p:txBody>
      </p:sp>
      <p:pic>
        <p:nvPicPr>
          <p:cNvPr id="6" name="图片 5" descr="C:\Users\DELL\Desktop\23-颗_看图王.jpg23-颗_看图王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99250" y="2373630"/>
            <a:ext cx="1869440" cy="194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ldLvl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16305" y="903605"/>
            <a:ext cx="7400925" cy="152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b="1" dirty="0"/>
              <a:t>写法点拨：</a:t>
            </a:r>
            <a:r>
              <a:rPr lang="zh-CN" altLang="en-US" sz="2400" b="1" dirty="0">
                <a:solidFill>
                  <a:srgbClr val="FF0000"/>
                </a:solidFill>
              </a:rPr>
              <a:t>本文写到“我”发现那圆乎乎的东西的时候，“非常惊讶”“暗暗地猜测”，最后“恍然大悟”，将人物的</a:t>
            </a:r>
            <a:r>
              <a:rPr lang="zh-CN" altLang="en-US" sz="2400" b="1" dirty="0">
                <a:solidFill>
                  <a:srgbClr val="FF00FF"/>
                </a:solidFill>
              </a:rPr>
              <a:t>心理过程</a:t>
            </a:r>
            <a:r>
              <a:rPr lang="zh-CN" altLang="en-US" sz="2400" b="1" dirty="0">
                <a:solidFill>
                  <a:srgbClr val="FF0000"/>
                </a:solidFill>
              </a:rPr>
              <a:t>展现了出来。</a:t>
            </a:r>
          </a:p>
        </p:txBody>
      </p:sp>
      <p:pic>
        <p:nvPicPr>
          <p:cNvPr id="3" name="图片 2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" y="201295"/>
            <a:ext cx="2056630" cy="57600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5300" y="259080"/>
            <a:ext cx="17614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写法巧借鉴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16305" y="2603500"/>
            <a:ext cx="7400925" cy="1863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  <a:cs typeface="+mn-ea"/>
              </a:rPr>
              <a:t>示例运用：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cs typeface="+mn-ea"/>
              </a:rPr>
              <a:t>我站在舞台上，听着台下响亮的掌声、欢快的笑声，心里美滋滋的，别提有多高兴了。我演的是“小丑”，可我的心灵是美的。我给了大家欢乐，大家给了我幸福。我想：我是幸运的。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5" grpId="2"/>
      <p:bldP spid="5" grpId="3"/>
      <p:bldP spid="5" grpId="4"/>
      <p:bldP spid="5" grpId="5"/>
      <p:bldP spid="5" grpId="6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2"/>
          <p:cNvSpPr txBox="1"/>
          <p:nvPr/>
        </p:nvSpPr>
        <p:spPr bwMode="auto">
          <a:xfrm>
            <a:off x="934720" y="1226820"/>
            <a:ext cx="5695950" cy="8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  <a:spcBef>
                <a:spcPts val="3000"/>
              </a:spcBef>
              <a:defRPr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1.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根据你对课文内容的理解填空。</a:t>
            </a: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fontAlgn="auto">
              <a:lnSpc>
                <a:spcPct val="120000"/>
              </a:lnSpc>
              <a:spcBef>
                <a:spcPts val="3000"/>
              </a:spcBef>
              <a:defRPr/>
            </a:pP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endParaRPr lang="zh-CN" altLang="zh-CN" sz="2800" b="1" dirty="0">
              <a:latin typeface="+mn-ea"/>
            </a:endParaRPr>
          </a:p>
        </p:txBody>
      </p:sp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995" y="650875"/>
            <a:ext cx="2056425" cy="57600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33730" y="708660"/>
            <a:ext cx="1471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随堂练习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86765" y="1909445"/>
            <a:ext cx="7570470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b="1" dirty="0">
                <a:latin typeface="+mn-ea"/>
              </a:rPr>
              <a:t> </a:t>
            </a:r>
            <a:r>
              <a:rPr lang="en-US" altLang="zh-CN" sz="2400" b="1" dirty="0">
                <a:latin typeface="+mn-ea"/>
              </a:rPr>
              <a:t> 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(1)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第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8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段中写刺猬从树上掉下来，刺猬这样做是为了＿＿＿＿＿，说明这只刺猬很＿＿＿。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  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(2)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倒数第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段中提到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我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钦佩小刺猬，说明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我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对这只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“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小偷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</a:rPr>
              <a:t>”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有了＿＿＿之情。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34720" y="2637155"/>
            <a:ext cx="23787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节约时间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06645" y="2637155"/>
            <a:ext cx="13582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聪明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05860" y="3739515"/>
            <a:ext cx="12007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</a:rPr>
              <a:t>喜爱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3" grpId="0"/>
      <p:bldP spid="4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99110" y="1026795"/>
            <a:ext cx="55098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2. 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在括号里填写词语。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29920" y="1363345"/>
            <a:ext cx="771398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3200" b="1" dirty="0">
                <a:latin typeface="+mn-ea"/>
              </a:rPr>
              <a:t>（      ）的玛瑙  </a:t>
            </a:r>
            <a:r>
              <a:rPr lang="zh-CN" altLang="en-US" sz="3200" b="1" dirty="0">
                <a:latin typeface="+mn-ea"/>
                <a:sym typeface="+mn-ea"/>
              </a:rPr>
              <a:t>（        ）的月光</a:t>
            </a:r>
          </a:p>
          <a:p>
            <a:pPr fontAlgn="auto">
              <a:lnSpc>
                <a:spcPct val="200000"/>
              </a:lnSpc>
            </a:pPr>
            <a:r>
              <a:rPr lang="zh-CN" altLang="en-US" sz="3200" b="1" dirty="0">
                <a:latin typeface="+mn-ea"/>
                <a:sym typeface="+mn-ea"/>
              </a:rPr>
              <a:t>（      ）地猜测  （        ）地摇晃</a:t>
            </a:r>
          </a:p>
          <a:p>
            <a:pPr fontAlgn="auto">
              <a:lnSpc>
                <a:spcPct val="200000"/>
              </a:lnSpc>
            </a:pPr>
            <a:r>
              <a:rPr lang="zh-CN" altLang="en-US" sz="3200" b="1" dirty="0">
                <a:latin typeface="+mn-ea"/>
              </a:rPr>
              <a:t>（       ）地跑   （          ）地追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32070" y="2726690"/>
            <a:ext cx="1964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</a:rPr>
              <a:t>用力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32070" y="1758950"/>
            <a:ext cx="19640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</a:rPr>
              <a:t>朦胧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73810" y="2726690"/>
            <a:ext cx="12192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</a:rPr>
              <a:t>暗暗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273810" y="1758950"/>
            <a:ext cx="12192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</a:rPr>
              <a:t>飘香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179195" y="3719195"/>
            <a:ext cx="16471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</a:rPr>
              <a:t>急火火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38395" y="3719195"/>
            <a:ext cx="2248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+mn-ea"/>
              </a:rPr>
              <a:t>蹑手蹑脚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836295" y="1543685"/>
            <a:ext cx="6927215" cy="954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朗读课文。找出描写刺猬偷枣的内容，多读几遍，体会生动的语言。</a:t>
            </a:r>
          </a:p>
        </p:txBody>
      </p:sp>
      <p:pic>
        <p:nvPicPr>
          <p:cNvPr id="3" name="图片 2" descr="图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070" y="1710055"/>
            <a:ext cx="238760" cy="243840"/>
          </a:xfrm>
          <a:prstGeom prst="rect">
            <a:avLst/>
          </a:prstGeom>
        </p:spPr>
      </p:pic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758190"/>
            <a:ext cx="2056425" cy="57600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7235" y="815975"/>
            <a:ext cx="21507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教材习题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64210" y="2959735"/>
            <a:ext cx="57753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刺猬偷枣的部分主要集中在5—10自然段。</a:t>
            </a:r>
          </a:p>
        </p:txBody>
      </p:sp>
      <p:pic>
        <p:nvPicPr>
          <p:cNvPr id="2" name="图片 1" descr="23-聪_看图王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7610" y="2160270"/>
            <a:ext cx="2606675" cy="26168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190" y="738505"/>
            <a:ext cx="2055784" cy="5760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8525" y="796290"/>
            <a:ext cx="16611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知识绿卡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04190" y="1659255"/>
            <a:ext cx="4344035" cy="2569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刺猬 </a:t>
            </a:r>
            <a:r>
              <a:rPr lang="zh-CN" altLang="en-US" sz="2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哺乳动物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。它身体肥矮、爪子锐利，眼小、毛短，浑身有短而密的刺，刚出生时刺软眼盲。刺猬在</a:t>
            </a:r>
            <a:r>
              <a:rPr lang="zh-CN" altLang="en-US" sz="2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夜间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活动，以</a:t>
            </a:r>
            <a:r>
              <a:rPr lang="zh-CN" altLang="en-US" sz="2400" b="1" dirty="0">
                <a:solidFill>
                  <a:srgbClr val="FF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昆虫和蠕虫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为主要食物。</a:t>
            </a:r>
          </a:p>
        </p:txBody>
      </p:sp>
      <p:pic>
        <p:nvPicPr>
          <p:cNvPr id="2" name="图片 1" descr="P131刺猬_看图王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555" y="1802130"/>
            <a:ext cx="3881755" cy="2426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165225" y="889635"/>
            <a:ext cx="6974840" cy="110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900"/>
              </a:spcBef>
            </a:pPr>
            <a:r>
              <a:rPr lang="en-US" altLang="zh-CN" sz="28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</a:t>
            </a:r>
            <a:r>
              <a:rPr lang="zh-CN" altLang="en-US" sz="24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以“小刺猬偷枣的本事真高明”为开头，用自己的话讲讲刺猬是怎样偷枣的。</a:t>
            </a:r>
          </a:p>
        </p:txBody>
      </p:sp>
      <p:pic>
        <p:nvPicPr>
          <p:cNvPr id="2" name="图片 1" descr="图标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3510" y="1094740"/>
            <a:ext cx="290830" cy="2971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13510" y="1997075"/>
            <a:ext cx="679640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80000"/>
              </a:lnSpc>
            </a:pPr>
            <a:r>
              <a:rPr lang="en-US" altLang="zh-CN" sz="2000" b="1" dirty="0">
                <a:solidFill>
                  <a:srgbClr val="FF0000"/>
                </a:solidFill>
              </a:rPr>
              <a:t>         </a:t>
            </a:r>
            <a:r>
              <a:rPr lang="zh-CN" altLang="en-US" sz="2000" b="1" dirty="0">
                <a:solidFill>
                  <a:srgbClr val="FF0000"/>
                </a:solidFill>
              </a:rPr>
              <a:t>小刺猬偷枣的本事真高明。它</a:t>
            </a:r>
            <a:r>
              <a:rPr lang="zh-CN" altLang="en-US" sz="2000" b="1" dirty="0">
                <a:solidFill>
                  <a:srgbClr val="FF00FF"/>
                </a:solidFill>
              </a:rPr>
              <a:t>先是</a:t>
            </a:r>
            <a:r>
              <a:rPr lang="zh-CN" altLang="en-US" sz="2000" b="1" dirty="0">
                <a:solidFill>
                  <a:srgbClr val="FF0000"/>
                </a:solidFill>
              </a:rPr>
              <a:t>诡秘地爬到树上，用力摇晃树枝，将红枣摇落到地上；</a:t>
            </a:r>
            <a:r>
              <a:rPr lang="zh-CN" altLang="en-US" sz="2000" b="1" dirty="0">
                <a:solidFill>
                  <a:srgbClr val="FF00FF"/>
                </a:solidFill>
              </a:rPr>
              <a:t>然后</a:t>
            </a:r>
            <a:r>
              <a:rPr lang="zh-CN" altLang="en-US" sz="2000" b="1" dirty="0">
                <a:solidFill>
                  <a:srgbClr val="FF0000"/>
                </a:solidFill>
              </a:rPr>
              <a:t>直接从树上掉下去，将地上的红枣归拢到一起，在原地打了个滚儿，将红枣全部扎在它的背上；</a:t>
            </a:r>
            <a:r>
              <a:rPr lang="zh-CN" altLang="en-US" sz="2000" b="1" dirty="0">
                <a:solidFill>
                  <a:srgbClr val="FF00FF"/>
                </a:solidFill>
              </a:rPr>
              <a:t>最后</a:t>
            </a:r>
            <a:r>
              <a:rPr lang="zh-CN" altLang="en-US" sz="2000" b="1" dirty="0">
                <a:solidFill>
                  <a:srgbClr val="FF0000"/>
                </a:solidFill>
              </a:rPr>
              <a:t>，它驮着满背的红枣离开了。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1139825" y="688975"/>
            <a:ext cx="6897370" cy="80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900"/>
              </a:spcBef>
            </a:pPr>
            <a:r>
              <a:rPr lang="en-US" altLang="zh-CN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  读下面的句子，看看“我”对刺猬的称呼有什么不同，从中体会“我”的情感变化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。</a:t>
            </a:r>
          </a:p>
        </p:txBody>
      </p:sp>
      <p:pic>
        <p:nvPicPr>
          <p:cNvPr id="2" name="图片 1" descr="图标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3665" y="760730"/>
            <a:ext cx="290830" cy="2971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92175" y="1442085"/>
            <a:ext cx="6291580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那个东西一定没有发现我在监视它，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72260" y="1635125"/>
            <a:ext cx="1809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．．．．</a:t>
            </a:r>
            <a:endParaRPr lang="en-US" altLang="zh-CN" sz="2400" b="1"/>
          </a:p>
        </p:txBody>
      </p:sp>
      <p:sp>
        <p:nvSpPr>
          <p:cNvPr id="6" name="文本框 5"/>
          <p:cNvSpPr txBox="1"/>
          <p:nvPr/>
        </p:nvSpPr>
        <p:spPr>
          <a:xfrm>
            <a:off x="1139825" y="2029460"/>
            <a:ext cx="70148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        </a:t>
            </a:r>
            <a:r>
              <a:rPr lang="zh-CN" altLang="en-US" sz="2000" b="1" dirty="0">
                <a:solidFill>
                  <a:srgbClr val="FF0000"/>
                </a:solidFill>
              </a:rPr>
              <a:t>“那个东西”，是“我”一开始没看清什么情况时的称呼，此时“我”的心中充满了好奇和疑惑。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05815" y="2635250"/>
            <a:ext cx="728662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4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树上那个家伙就噗（pū）的一声掉了下来</a:t>
            </a:r>
            <a:r>
              <a:rPr 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113280" y="2837180"/>
            <a:ext cx="1490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．．．．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96950" y="3297555"/>
            <a:ext cx="71494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       </a:t>
            </a:r>
            <a:r>
              <a:rPr lang="en-US" altLang="zh-CN" sz="2000" b="1" dirty="0" err="1">
                <a:solidFill>
                  <a:srgbClr val="FF0000"/>
                </a:solidFill>
              </a:rPr>
              <a:t>称呼“那个家伙”时</a:t>
            </a:r>
            <a:r>
              <a:rPr lang="en-US" altLang="zh-CN" sz="2000" b="1" dirty="0">
                <a:solidFill>
                  <a:srgbClr val="FF0000"/>
                </a:solidFill>
              </a:rPr>
              <a:t>， “</a:t>
            </a:r>
            <a:r>
              <a:rPr lang="en-US" altLang="zh-CN" sz="2000" b="1" dirty="0" err="1">
                <a:solidFill>
                  <a:srgbClr val="FF0000"/>
                </a:solidFill>
              </a:rPr>
              <a:t>我”对它已经有了兴趣，想一探究竟</a:t>
            </a:r>
            <a:r>
              <a:rPr lang="en-US" altLang="zh-CN" sz="2000" b="1" dirty="0">
                <a:solidFill>
                  <a:srgbClr val="FF0000"/>
                </a:solidFill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9790" y="3624580"/>
            <a:ext cx="728662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400" b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聪明的小东西，偷枣的本事可真高明啊！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479675" y="3791585"/>
            <a:ext cx="14903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．．．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324610" y="4158615"/>
            <a:ext cx="63569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>
                <a:solidFill>
                  <a:srgbClr val="FF0000"/>
                </a:solidFill>
              </a:rPr>
              <a:t>        “小东西”的称呼，态度亲昵，表现了“我”对小刺猬的喜爱和钦佩。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5" grpId="0"/>
      <p:bldP spid="6" grpId="0"/>
      <p:bldP spid="8" grpId="0"/>
      <p:bldP spid="9" grpId="0"/>
      <p:bldP spid="10" grpId="0"/>
      <p:bldP spid="4" grpId="0"/>
      <p:bldP spid="11" grpId="0"/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61315" y="632460"/>
            <a:ext cx="8421370" cy="3919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带刺的朋友（节选）</a:t>
            </a:r>
          </a:p>
          <a:p>
            <a:pPr algn="ctr" fontAlgn="auto">
              <a:lnSpc>
                <a:spcPct val="12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宗介华</a:t>
            </a:r>
          </a:p>
          <a:p>
            <a:pPr algn="ctr" fontAlgn="auto">
              <a:lnSpc>
                <a:spcPct val="14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第二天晚上，月亮在云缝里缓缓地游动着，时隐时现，像是在捉迷藏。</a:t>
            </a:r>
          </a:p>
          <a:p>
            <a:pPr algn="l" fontAlgn="auto">
              <a:lnSpc>
                <a:spcPct val="14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我吃完饭，刚到草棚前，几个圆乎乎的东西，正从草棚里滚出来。啊，刺猬一家子出来散步了！</a:t>
            </a:r>
          </a:p>
          <a:p>
            <a:pPr algn="l" fontAlgn="auto">
              <a:lnSpc>
                <a:spcPct val="14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突然，身边传来“汪汪”的叫声，原来我家的大黑狗——大老黑来了。我刚想叫住它，大老黑已经向那几只刺猬扑去。刺猬可真鬼，一个个把身子紧紧地缩成一团，洒满月光的庭院里，如同长着几个“仙人球”似的。大老黑很快掉过头去，“呜呜”地哀叫着溜走了。</a:t>
            </a:r>
          </a:p>
        </p:txBody>
      </p:sp>
      <p:pic>
        <p:nvPicPr>
          <p:cNvPr id="11" name="图片 10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435" y="614680"/>
            <a:ext cx="2056425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40410" y="672465"/>
            <a:ext cx="1562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课外积累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4" grpId="5"/>
      <p:bldP spid="4" grpId="6"/>
      <p:bldP spid="4" grpId="7"/>
      <p:bldP spid="4" grpId="8"/>
      <p:bldP spid="4" grpId="9"/>
      <p:bldP spid="4" grpId="10"/>
      <p:bldP spid="4" grpId="11"/>
      <p:bldP spid="4" grpId="12"/>
      <p:bldP spid="4" grpId="14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17880" y="796290"/>
            <a:ext cx="7656830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4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爸爸走过来，笑着说：“俗话说：狗啃刺猬——没处下嘴。你瞧，大老黑的嘴被刺猬扎破了吧。”我追上大老黑一看，可不是，嘴上正滴着血哩。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4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“刺猬身上的刺，是很好的护身法宝。”爸爸接着说，“甭说猫、狗，就是老虎，都拿它没有办法呀。”</a:t>
            </a:r>
            <a:endParaRPr lang="zh-CN" altLang="en-US" sz="20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l" fontAlgn="auto">
              <a:lnSpc>
                <a:spcPct val="140000"/>
              </a:lnSpc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“真有意思，刺猬的本事太大了。”我高兴得直拍手。</a:t>
            </a:r>
            <a:endParaRPr lang="zh-CN" altLang="en-US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1019175" y="3359150"/>
            <a:ext cx="7455535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zh-CN" altLang="en-US" sz="2000" b="1" dirty="0">
                <a:solidFill>
                  <a:srgbClr val="FF0000"/>
                </a:solidFill>
              </a:rPr>
              <a:t>【评析】这个节选片段通过描写</a:t>
            </a:r>
            <a:r>
              <a:rPr lang="zh-CN" altLang="en-US" sz="2000" b="1" dirty="0">
                <a:solidFill>
                  <a:srgbClr val="FF00FF"/>
                </a:solidFill>
              </a:rPr>
              <a:t>刺猬一家智斗大老黑</a:t>
            </a:r>
            <a:r>
              <a:rPr lang="zh-CN" altLang="en-US" sz="2000" b="1" dirty="0">
                <a:solidFill>
                  <a:srgbClr val="FF0000"/>
                </a:solidFill>
              </a:rPr>
              <a:t>的经历，表现了刺猬的</a:t>
            </a:r>
            <a:r>
              <a:rPr lang="zh-CN" altLang="en-US" sz="2000" b="1" dirty="0">
                <a:solidFill>
                  <a:srgbClr val="FF00FF"/>
                </a:solidFill>
              </a:rPr>
              <a:t>勇敢、机智</a:t>
            </a:r>
            <a:r>
              <a:rPr lang="zh-CN" altLang="en-US" sz="2000" b="1" dirty="0">
                <a:solidFill>
                  <a:srgbClr val="FF0000"/>
                </a:solidFill>
              </a:rPr>
              <a:t>，也表达了作者对刺猬一家的</a:t>
            </a:r>
            <a:r>
              <a:rPr lang="zh-CN" altLang="en-US" sz="2000" b="1" dirty="0">
                <a:solidFill>
                  <a:srgbClr val="FF00FF"/>
                </a:solidFill>
              </a:rPr>
              <a:t>喜爱</a:t>
            </a:r>
            <a:r>
              <a:rPr lang="zh-CN" altLang="en-US" sz="2000" b="1" dirty="0">
                <a:solidFill>
                  <a:srgbClr val="FF0000"/>
                </a:solidFill>
              </a:rPr>
              <a:t>之情。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597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95" y="712470"/>
            <a:ext cx="2055784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42620" y="770255"/>
            <a:ext cx="1441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ym typeface="+mn-ea"/>
              </a:rPr>
              <a:t>学习目标</a:t>
            </a:r>
            <a:endParaRPr lang="zh-CN" altLang="en-US" sz="2400" dirty="0"/>
          </a:p>
        </p:txBody>
      </p:sp>
      <p:sp>
        <p:nvSpPr>
          <p:cNvPr id="3" name="文本框 2"/>
          <p:cNvSpPr txBox="1"/>
          <p:nvPr/>
        </p:nvSpPr>
        <p:spPr>
          <a:xfrm>
            <a:off x="1148080" y="1588135"/>
            <a:ext cx="6882765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</a:rPr>
              <a:t>1.会认11个生字，会写13个生字，掌握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+mn-ea"/>
              </a:rPr>
              <a:t>多音字“扎”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</a:rPr>
              <a:t>。正确读写“红枣、摆动、如同、无数、新月、后院”等词语。</a:t>
            </a:r>
            <a:endParaRPr lang="zh-CN" altLang="en-US" sz="2000" b="1" dirty="0">
              <a:solidFill>
                <a:srgbClr val="0000FF"/>
              </a:solidFill>
              <a:latin typeface="+mn-ea"/>
              <a:cs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48080" y="2721610"/>
            <a:ext cx="54946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2.体会作者对刺猬的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喜爱与钦佩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。（</a:t>
            </a:r>
            <a:r>
              <a:rPr lang="en-US" altLang="zh-CN" sz="2000" b="1" dirty="0" err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重点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）</a:t>
            </a:r>
          </a:p>
        </p:txBody>
      </p:sp>
      <p:pic>
        <p:nvPicPr>
          <p:cNvPr id="7" name="图片 6" descr="课堂我来sho_看图王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5440" y="2597785"/>
            <a:ext cx="1705610" cy="17799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48080" y="3364230"/>
            <a:ext cx="5346065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3.学习使用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比喻句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，发挥想象，使句子更</a:t>
            </a:r>
            <a:r>
              <a:rPr lang="en-US" altLang="zh-CN" sz="20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生动形象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。（</a:t>
            </a:r>
            <a:r>
              <a:rPr lang="en-US" altLang="zh-CN" sz="2000" b="1" dirty="0" err="1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难点</a:t>
            </a:r>
            <a:r>
              <a:rPr lang="en-US" altLang="zh-CN" sz="2000" b="1" dirty="0">
                <a:solidFill>
                  <a:srgbClr val="0000FF"/>
                </a:solidFill>
                <a:latin typeface="+mn-ea"/>
                <a:cs typeface="+mn-ea"/>
                <a:sym typeface="+mn-ea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90" y="589280"/>
            <a:ext cx="2055784" cy="576004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97230" y="647065"/>
            <a:ext cx="1542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作者简介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60730" y="1195070"/>
            <a:ext cx="5643880" cy="3193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40000"/>
              </a:lnSpc>
            </a:pP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4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宗介华 </a:t>
            </a:r>
            <a:r>
              <a:rPr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生于1948年，中国儿童教学研究会副理事长，中国作家协会会员、中国科普作家协会会员、中国儿童文学研究会名誉会长。著有长篇小说</a:t>
            </a:r>
            <a:r>
              <a:rPr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《太阳花》《</a:t>
            </a:r>
            <a:r>
              <a:rPr sz="2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金银花</a:t>
            </a:r>
            <a:r>
              <a:rPr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》《</a:t>
            </a:r>
            <a:r>
              <a:rPr sz="2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山猴子</a:t>
            </a:r>
            <a:r>
              <a:rPr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0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中短篇小说集</a:t>
            </a:r>
            <a:r>
              <a:rPr sz="2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《爸爸您姓什么</a:t>
            </a:r>
            <a:r>
              <a:rPr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》《</a:t>
            </a:r>
            <a:r>
              <a:rPr sz="2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魔笛声声</a:t>
            </a:r>
            <a:r>
              <a:rPr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0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散文集</a:t>
            </a:r>
            <a:r>
              <a:rPr sz="2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《会飞的伙伴</a:t>
            </a:r>
            <a:r>
              <a:rPr sz="2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0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中短篇科学童话集</a:t>
            </a:r>
            <a:r>
              <a:rPr sz="2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《马戏团里的不速之客》</a:t>
            </a:r>
            <a:r>
              <a:rPr sz="2000" b="1" dirty="0" err="1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</a:t>
            </a:r>
            <a:r>
              <a:rPr sz="20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</a:p>
        </p:txBody>
      </p:sp>
      <p:pic>
        <p:nvPicPr>
          <p:cNvPr id="4" name="图片 3" descr="20140626221047-91276495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0340" y="1195070"/>
            <a:ext cx="2300605" cy="3223260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1"/>
          <p:cNvSpPr txBox="1">
            <a:spLocks noChangeArrowheads="1"/>
          </p:cNvSpPr>
          <p:nvPr/>
        </p:nvSpPr>
        <p:spPr bwMode="auto">
          <a:xfrm>
            <a:off x="549275" y="1240155"/>
            <a:ext cx="8469630" cy="330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25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刺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猬  大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枣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一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颗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忽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然  昏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暗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胖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乎乎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伸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展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匆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忙  水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沟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聪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慧  小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偷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追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击  弯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腰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嘴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馋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缓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冲  惊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讶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测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验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监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视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逐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步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扎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  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恍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然大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悟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7700" y="1429385"/>
            <a:ext cx="6032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048000" y="1429385"/>
            <a:ext cx="5099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kē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41830" y="1429385"/>
            <a:ext cx="6578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zǎo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774440" y="1429385"/>
            <a:ext cx="6153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hū 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78425" y="1429385"/>
            <a:ext cx="515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àn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6730" y="2477135"/>
            <a:ext cx="8851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cōng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873885" y="2477135"/>
            <a:ext cx="7943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gōu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599690" y="2477135"/>
            <a:ext cx="8604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cōng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067810" y="2477135"/>
            <a:ext cx="629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tōu 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196455" y="1429385"/>
            <a:ext cx="902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shēn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14005" y="2477135"/>
            <a:ext cx="8864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huǎn 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694045" y="3497580"/>
            <a:ext cx="10242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huǎng 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pic>
        <p:nvPicPr>
          <p:cNvPr id="5" name="图片 4" descr="通用的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" y="592455"/>
            <a:ext cx="2056630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47700" y="650240"/>
            <a:ext cx="15735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/>
              <a:t>字词学习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119495" y="2477135"/>
            <a:ext cx="736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yāo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26605" y="2477135"/>
            <a:ext cx="907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chán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12840" y="1429385"/>
            <a:ext cx="550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h</a:t>
            </a:r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rPr>
              <a:t>ū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97730" y="2477135"/>
            <a:ext cx="8153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zhuī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56095" y="3497580"/>
            <a:ext cx="600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wù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7100" y="3497580"/>
            <a:ext cx="5822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yà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66240" y="3497580"/>
            <a:ext cx="554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cè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642235" y="3497580"/>
            <a:ext cx="7753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jiān</a:t>
            </a:r>
            <a:endParaRPr lang="en-US" altLang="zh-CN" sz="2400" b="1">
              <a:solidFill>
                <a:srgbClr val="0000FF"/>
              </a:solidFill>
              <a:latin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01415" y="3497580"/>
            <a:ext cx="6883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zhú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89170" y="3497580"/>
            <a:ext cx="8280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0000FF"/>
                </a:solidFill>
                <a:latin typeface="方正姚体" panose="02010601030101010101" charset="-122"/>
                <a:ea typeface="方正姚体" panose="02010601030101010101" charset="-122"/>
              </a:rPr>
              <a:t>zhā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" grpId="0"/>
      <p:bldP spid="4" grpId="0"/>
      <p:bldP spid="7" grpId="0"/>
      <p:bldP spid="8" grpId="0"/>
      <p:bldP spid="9" grpId="0"/>
      <p:bldP spid="2" grpId="0"/>
      <p:bldP spid="10" grpId="0"/>
      <p:bldP spid="11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1595120" y="1520190"/>
            <a:ext cx="268605" cy="1267460"/>
          </a:xfrm>
          <a:prstGeom prst="leftBrace">
            <a:avLst>
              <a:gd name="adj1" fmla="val 0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80440" y="1879600"/>
            <a:ext cx="4730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扎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08250" y="1398270"/>
            <a:ext cx="838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扎针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08250" y="2401570"/>
            <a:ext cx="14725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包扎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052195" y="3581400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发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1617980" y="3357245"/>
            <a:ext cx="268605" cy="90868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53335" y="3231515"/>
            <a:ext cx="8883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发现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553335" y="3871595"/>
            <a:ext cx="861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白发</a:t>
            </a:r>
          </a:p>
        </p:txBody>
      </p:sp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30" y="455930"/>
            <a:ext cx="2124016" cy="801721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637915" y="1430020"/>
            <a:ext cx="4639945" cy="1420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2400" b="1">
                <a:latin typeface="+mn-ea"/>
                <a:cs typeface="+mn-ea"/>
              </a:rPr>
              <a:t>他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挣扎（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zh</a:t>
            </a:r>
            <a:r>
              <a:rPr lang="en-US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á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</a:t>
            </a:r>
            <a:r>
              <a:rPr sz="2400" b="1">
                <a:latin typeface="+mn-ea"/>
                <a:cs typeface="+mn-ea"/>
              </a:rPr>
              <a:t>着坐了起来，等着正在给别人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扎（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zhā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）针</a:t>
            </a:r>
            <a:r>
              <a:rPr sz="2400" b="1">
                <a:latin typeface="+mn-ea"/>
                <a:cs typeface="+mn-ea"/>
              </a:rPr>
              <a:t>的护士为自己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包扎（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zā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</a:t>
            </a:r>
            <a:r>
              <a:rPr sz="2400" b="1">
                <a:latin typeface="+mn-ea"/>
                <a:cs typeface="+mn-ea"/>
              </a:rPr>
              <a:t>伤口。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637915" y="3288665"/>
            <a:ext cx="438150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2400" b="1">
                <a:latin typeface="+mn-ea"/>
                <a:cs typeface="+mn-ea"/>
              </a:rPr>
              <a:t> 她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发（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fā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）现</a:t>
            </a:r>
            <a:r>
              <a:rPr sz="2400" b="1">
                <a:latin typeface="+mn-ea"/>
                <a:cs typeface="+mn-ea"/>
              </a:rPr>
              <a:t>妈妈的头上有了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白发（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fà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</a:t>
            </a:r>
            <a:r>
              <a:rPr sz="2400" b="1">
                <a:latin typeface="+mn-ea"/>
                <a:cs typeface="+mn-ea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63725" y="1398270"/>
            <a:ext cx="689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zhā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863725" y="2401570"/>
            <a:ext cx="5568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zā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1886585" y="3231515"/>
            <a:ext cx="478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fā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886585" y="3871595"/>
            <a:ext cx="550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fà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1863725" y="1894840"/>
            <a:ext cx="6896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zhá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2508250" y="1893570"/>
            <a:ext cx="838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挣扎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 bldLvl="0" animBg="1"/>
      <p:bldP spid="3" grpId="0"/>
      <p:bldP spid="7" grpId="0"/>
      <p:bldP spid="8" grpId="0"/>
      <p:bldP spid="15" grpId="0"/>
      <p:bldP spid="16" grpId="0" bldLvl="0" animBg="1"/>
      <p:bldP spid="19" grpId="0"/>
      <p:bldP spid="20" grpId="0"/>
      <p:bldP spid="27" grpId="0"/>
      <p:bldP spid="28" grpId="0"/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1435100" y="1721485"/>
            <a:ext cx="268605" cy="916305"/>
          </a:xfrm>
          <a:prstGeom prst="leftBrace">
            <a:avLst>
              <a:gd name="adj1" fmla="val 0"/>
              <a:gd name="adj2" fmla="val 50000"/>
            </a:avLst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36930" y="1918970"/>
            <a:ext cx="530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84450" y="1588770"/>
            <a:ext cx="8382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监视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584450" y="2280285"/>
            <a:ext cx="11741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  <a:latin typeface="+mn-ea"/>
              </a:rPr>
              <a:t>国子监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36930" y="3366135"/>
            <a:ext cx="7359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晃</a:t>
            </a:r>
          </a:p>
        </p:txBody>
      </p:sp>
      <p:sp>
        <p:nvSpPr>
          <p:cNvPr id="16" name="左大括号 15"/>
          <p:cNvSpPr/>
          <p:nvPr/>
        </p:nvSpPr>
        <p:spPr>
          <a:xfrm>
            <a:off x="1435100" y="3136900"/>
            <a:ext cx="268605" cy="979805"/>
          </a:xfrm>
          <a:prstGeom prst="leftBrac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698750" y="3044190"/>
            <a:ext cx="98869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晃眼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698115" y="3735070"/>
            <a:ext cx="9893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3333FF"/>
                </a:solidFill>
              </a:rPr>
              <a:t>摇晃</a:t>
            </a:r>
          </a:p>
        </p:txBody>
      </p:sp>
      <p:pic>
        <p:nvPicPr>
          <p:cNvPr id="29" name="图片 28" descr="多音字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65" y="509905"/>
            <a:ext cx="2124016" cy="801721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757930" y="1658620"/>
            <a:ext cx="4478655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2400" b="1">
                <a:latin typeface="+mn-ea"/>
                <a:cs typeface="+mn-ea"/>
              </a:rPr>
              <a:t>他在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国子监（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ji</a:t>
            </a:r>
            <a:r>
              <a:rPr lang="en-US" altLang="zh-CN"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lt"/>
                <a:sym typeface="+mn-ea"/>
              </a:rPr>
              <a:t>à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n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</a:t>
            </a:r>
            <a:r>
              <a:rPr sz="2400" b="1">
                <a:latin typeface="+mn-ea"/>
                <a:cs typeface="+mn-ea"/>
              </a:rPr>
              <a:t>门口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监（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ji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  <a:sym typeface="+mn-ea"/>
              </a:rPr>
              <a:t>ā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n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）视</a:t>
            </a:r>
            <a:r>
              <a:rPr sz="2400" b="1">
                <a:latin typeface="+mn-ea"/>
                <a:cs typeface="+mn-ea"/>
              </a:rPr>
              <a:t>着进出的人，时刻不敢放松。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687445" y="3136900"/>
            <a:ext cx="5364480" cy="97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sz="2400" b="1">
                <a:latin typeface="+mn-ea"/>
                <a:cs typeface="+mn-ea"/>
              </a:rPr>
              <a:t>树叶随风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摇晃（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hu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  <a:sym typeface="+mn-ea"/>
              </a:rPr>
              <a:t>à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ng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</a:t>
            </a:r>
            <a:r>
              <a:rPr sz="2400" b="1">
                <a:latin typeface="+mn-ea"/>
                <a:cs typeface="+mn-ea"/>
              </a:rPr>
              <a:t>，阳光透过缝隙撒下来，略微有些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晃（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hu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  <a:sym typeface="+mn-ea"/>
              </a:rPr>
              <a:t>ǎ</a:t>
            </a:r>
            <a:r>
              <a:rPr sz="2400">
                <a:solidFill>
                  <a:srgbClr val="FF0000"/>
                </a:solidFill>
                <a:latin typeface="方正姚体" panose="02010601030101010101" charset="-122"/>
                <a:ea typeface="方正姚体" panose="02010601030101010101" charset="-122"/>
                <a:cs typeface="+mn-ea"/>
              </a:rPr>
              <a:t>ng</a:t>
            </a:r>
            <a:r>
              <a:rPr sz="2400" b="1">
                <a:solidFill>
                  <a:srgbClr val="FF0000"/>
                </a:solidFill>
                <a:latin typeface="+mn-ea"/>
                <a:cs typeface="+mn-ea"/>
              </a:rPr>
              <a:t>）眼</a:t>
            </a:r>
            <a:r>
              <a:rPr sz="2400" b="1">
                <a:latin typeface="+mn-ea"/>
                <a:cs typeface="+mn-ea"/>
              </a:rPr>
              <a:t>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70380" y="1588770"/>
            <a:ext cx="680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jiān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1770380" y="2280285"/>
            <a:ext cx="6413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jiàn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1703705" y="304419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huǎng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703705" y="373507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方正姚体" panose="02010601030101010101" charset="-122"/>
                <a:ea typeface="方正姚体" panose="02010601030101010101" charset="-122"/>
              </a:rPr>
              <a:t>huàng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4" bldLvl="0" animBg="1"/>
      <p:bldP spid="3" grpId="0"/>
      <p:bldP spid="7" grpId="0"/>
      <p:bldP spid="8" grpId="0"/>
      <p:bldP spid="15" grpId="0"/>
      <p:bldP spid="16" grpId="0" bldLvl="0" animBg="1"/>
      <p:bldP spid="19" grpId="0"/>
      <p:bldP spid="20" grpId="0"/>
      <p:bldP spid="27" grpId="0"/>
      <p:bldP spid="28" grpId="0"/>
      <p:bldP spid="4" grpId="0"/>
      <p:bldP spid="5" grpId="0"/>
      <p:bldP spid="6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67715" y="1236980"/>
            <a:ext cx="705675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缓慢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惊讶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仍旧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钦佩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猜测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踪影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——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767715" y="3263900"/>
            <a:ext cx="628777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缓慢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      活动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——       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聪明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——       </a:t>
            </a: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高明</a:t>
            </a:r>
            <a:r>
              <a:rPr lang="en-US" altLang="zh-CN" sz="2400" b="1" dirty="0">
                <a:latin typeface="黑体" panose="02010609060101010101" pitchFamily="2" charset="-122"/>
                <a:ea typeface="黑体" panose="02010609060101010101" pitchFamily="2" charset="-122"/>
                <a:sym typeface="+mn-ea"/>
              </a:rPr>
              <a:t>——      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  <a:sym typeface="+mn-ea"/>
            </a:endParaRPr>
          </a:p>
        </p:txBody>
      </p:sp>
      <p:pic>
        <p:nvPicPr>
          <p:cNvPr id="3" name="图片 2" descr="近义词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5" y="659130"/>
            <a:ext cx="2129195" cy="576004"/>
          </a:xfrm>
          <a:prstGeom prst="rect">
            <a:avLst/>
          </a:prstGeom>
        </p:spPr>
      </p:pic>
      <p:pic>
        <p:nvPicPr>
          <p:cNvPr id="4" name="图片 3" descr="反义词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" y="2687955"/>
            <a:ext cx="2129351" cy="57600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102485" y="13779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迟缓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399280" y="137795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惊奇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59880" y="1377950"/>
            <a:ext cx="2024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依旧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59880" y="1916430"/>
            <a:ext cx="20243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踪迹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401820" y="3380105"/>
            <a:ext cx="97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停止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102485" y="191643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敬佩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399280" y="1916430"/>
            <a:ext cx="9810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推测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102485" y="3380105"/>
            <a:ext cx="97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迅速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102485" y="3900170"/>
            <a:ext cx="97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愚笨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401820" y="3900170"/>
            <a:ext cx="978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拙劣</a:t>
            </a:r>
          </a:p>
        </p:txBody>
      </p:sp>
      <p:pic>
        <p:nvPicPr>
          <p:cNvPr id="10" name="图片 9" descr="x3-19-匆_看图王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9580" y="2912110"/>
            <a:ext cx="2522855" cy="1719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4" grpId="0"/>
      <p:bldP spid="11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1941</Words>
  <Application>Microsoft Office PowerPoint</Application>
  <PresentationFormat>全屏显示(16:9)</PresentationFormat>
  <Paragraphs>199</Paragraphs>
  <Slides>34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6" baseType="lpstr">
      <vt:lpstr>Meiryo</vt:lpstr>
      <vt:lpstr>方正姚体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418</cp:revision>
  <dcterms:created xsi:type="dcterms:W3CDTF">2016-03-25T01:23:00Z</dcterms:created>
  <dcterms:modified xsi:type="dcterms:W3CDTF">2021-08-05T17:05:15Z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