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2.xml" ContentType="application/vnd.openxmlformats-officedocument.theme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1" r:id="rId1"/>
    <p:sldMasterId id="2147483820" r:id="rId2"/>
    <p:sldMasterId id="2147483832" r:id="rId3"/>
  </p:sldMasterIdLst>
  <p:notesMasterIdLst>
    <p:notesMasterId r:id="rId40"/>
  </p:notesMasterIdLst>
  <p:sldIdLst>
    <p:sldId id="363" r:id="rId4"/>
    <p:sldId id="413" r:id="rId5"/>
    <p:sldId id="338" r:id="rId6"/>
    <p:sldId id="292" r:id="rId7"/>
    <p:sldId id="457" r:id="rId8"/>
    <p:sldId id="365" r:id="rId9"/>
    <p:sldId id="389" r:id="rId10"/>
    <p:sldId id="425" r:id="rId11"/>
    <p:sldId id="426" r:id="rId12"/>
    <p:sldId id="518" r:id="rId13"/>
    <p:sldId id="427" r:id="rId14"/>
    <p:sldId id="303" r:id="rId15"/>
    <p:sldId id="492" r:id="rId16"/>
    <p:sldId id="418" r:id="rId17"/>
    <p:sldId id="417" r:id="rId18"/>
    <p:sldId id="300" r:id="rId19"/>
    <p:sldId id="390" r:id="rId20"/>
    <p:sldId id="415" r:id="rId21"/>
    <p:sldId id="420" r:id="rId22"/>
    <p:sldId id="394" r:id="rId23"/>
    <p:sldId id="510" r:id="rId24"/>
    <p:sldId id="511" r:id="rId25"/>
    <p:sldId id="512" r:id="rId26"/>
    <p:sldId id="515" r:id="rId27"/>
    <p:sldId id="516" r:id="rId28"/>
    <p:sldId id="514" r:id="rId29"/>
    <p:sldId id="507" r:id="rId30"/>
    <p:sldId id="517" r:id="rId31"/>
    <p:sldId id="509" r:id="rId32"/>
    <p:sldId id="313" r:id="rId33"/>
    <p:sldId id="319" r:id="rId34"/>
    <p:sldId id="419" r:id="rId35"/>
    <p:sldId id="416" r:id="rId36"/>
    <p:sldId id="391" r:id="rId37"/>
    <p:sldId id="377" r:id="rId38"/>
    <p:sldId id="519" r:id="rId39"/>
  </p:sldIdLst>
  <p:sldSz cx="12192000" cy="6858000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996" userDrawn="1">
          <p15:clr>
            <a:srgbClr val="A4A3A4"/>
          </p15:clr>
        </p15:guide>
        <p15:guide id="2" pos="728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FFFF"/>
    <a:srgbClr val="009900"/>
    <a:srgbClr val="37BEC2"/>
    <a:srgbClr val="0000FF"/>
    <a:srgbClr val="0066FF"/>
    <a:srgbClr val="0033CC"/>
    <a:srgbClr val="0066CC"/>
    <a:srgbClr val="3333FF"/>
    <a:srgbClr val="08CDE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950" autoAdjust="0"/>
    <p:restoredTop sz="96314" autoAdjust="0"/>
  </p:normalViewPr>
  <p:slideViewPr>
    <p:cSldViewPr>
      <p:cViewPr varScale="1">
        <p:scale>
          <a:sx n="108" d="100"/>
          <a:sy n="108" d="100"/>
        </p:scale>
        <p:origin x="774" y="114"/>
      </p:cViewPr>
      <p:guideLst>
        <p:guide orient="horz" pos="3996"/>
        <p:guide pos="72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24" d="100"/>
        <a:sy n="124" d="100"/>
      </p:scale>
      <p:origin x="0" y="0"/>
    </p:cViewPr>
  </p:sorterViewPr>
  <p:notesViewPr>
    <p:cSldViewPr>
      <p:cViewPr varScale="1">
        <p:scale>
          <a:sx n="59" d="100"/>
          <a:sy n="59" d="100"/>
        </p:scale>
        <p:origin x="2328" y="2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slide" Target="slides/slide36.xml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42" Type="http://schemas.openxmlformats.org/officeDocument/2006/relationships/viewProps" Target="viewProps.xml"/><Relationship Id="rId7" Type="http://schemas.openxmlformats.org/officeDocument/2006/relationships/slide" Target="slides/slide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slide" Target="slides/slide34.xml"/><Relationship Id="rId40" Type="http://schemas.openxmlformats.org/officeDocument/2006/relationships/notesMaster" Target="notesMasters/notesMaster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slide" Target="slides/slide33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4" Type="http://schemas.openxmlformats.org/officeDocument/2006/relationships/tableStyles" Target="tableStyle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slide" Target="slides/slide32.xml"/><Relationship Id="rId43" Type="http://schemas.openxmlformats.org/officeDocument/2006/relationships/theme" Target="theme/theme1.xml"/><Relationship Id="rId8" Type="http://schemas.openxmlformats.org/officeDocument/2006/relationships/slide" Target="slides/slide5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slide" Target="slides/slide3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F4A788BC-1B29-442F-9CD5-0E4A3498A1A2}" type="datetimeFigureOut">
              <a:rPr lang="zh-CN" altLang="en-US"/>
              <a:pPr>
                <a:defRPr/>
              </a:pPr>
              <a:t>2021/8/5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77E5F845-30C5-42FD-A360-99C581015F4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567370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9395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15363" name="灯片编号占位符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</a:ln>
        </p:spPr>
        <p:txBody>
          <a:bodyPr wrap="square" numCol="1" anchorCtr="0" compatLnSpc="1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54CADD0-D556-41B1-82F0-15707FBE958B}" type="slidenum">
              <a:rPr lang="zh-CN" alt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61238405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7E5F845-30C5-42FD-A360-99C581015F49}" type="slidenum">
              <a:rPr lang="zh-CN" altLang="en-US" smtClean="0"/>
              <a:pPr>
                <a:defRPr/>
              </a:pPr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1995847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7E5F845-30C5-42FD-A360-99C581015F49}" type="slidenum">
              <a:rPr lang="zh-CN" altLang="en-US" smtClean="0"/>
              <a:pPr>
                <a:defRPr/>
              </a:pPr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0317337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041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zh-CN" altLang="en-US" smtClean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5C0421C-07CF-4F15-B6B6-7313241B9D82}" type="slidenum">
              <a:rPr lang="zh-CN" altLang="en-US" smtClean="0"/>
              <a:pPr>
                <a:defRPr/>
              </a:pPr>
              <a:t>29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9380239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36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129922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B61CFB-B0D5-4A99-ABF0-F01A27ACBCCB}" type="datetimeFigureOut">
              <a:rPr lang="en-US" smtClean="0"/>
              <a:pPr>
                <a:defRPr/>
              </a:pPr>
              <a:t>8/5/2021</a:t>
            </a:fld>
            <a:endParaRPr lang="en-US" sz="1100" dirty="0">
              <a:solidFill>
                <a:schemeClr val="tx2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pPr>
              <a:defRPr/>
            </a:pPr>
            <a:fld id="{2247724B-34F8-49D1-94A6-BD48EB7483FF}" type="slidenum">
              <a:rPr lang="en-US" smtClean="0"/>
              <a:pPr>
                <a:defRPr/>
              </a:pPr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911101245"/>
      </p:ext>
    </p:extLst>
  </p:cSld>
  <p:clrMapOvr>
    <a:masterClrMapping/>
  </p:clrMapOvr>
  <p:transition spd="med">
    <p:pull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004269-08B9-4550-B83C-F3653739F736}" type="datetimeFigureOut">
              <a:rPr lang="zh-CN" altLang="en-US" smtClean="0"/>
              <a:pPr>
                <a:defRPr/>
              </a:pPr>
              <a:t>2021/8/5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pPr>
              <a:defRPr/>
            </a:pPr>
            <a:fld id="{820CBF51-2AD4-452E-85BC-79CFE07F5D6D}" type="slidenum">
              <a:rPr lang="zh-CN" altLang="en-US" smtClean="0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74340710"/>
      </p:ext>
    </p:extLst>
  </p:cSld>
  <p:clrMapOvr>
    <a:masterClrMapping/>
  </p:clrMapOvr>
  <p:transition spd="med">
    <p:pull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41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41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B61CFB-B0D5-4A99-ABF0-F01A27ACBCCB}" type="datetimeFigureOut">
              <a:rPr lang="en-US" smtClean="0"/>
              <a:pPr>
                <a:defRPr/>
              </a:pPr>
              <a:t>8/5/2021</a:t>
            </a:fld>
            <a:endParaRPr lang="en-US" sz="1100" dirty="0">
              <a:solidFill>
                <a:schemeClr val="tx2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pPr>
              <a:defRPr/>
            </a:pPr>
            <a:fld id="{2247724B-34F8-49D1-94A6-BD48EB7483FF}" type="slidenum">
              <a:rPr lang="en-US" smtClean="0"/>
              <a:pPr>
                <a:defRPr/>
              </a:pPr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835849287"/>
      </p:ext>
    </p:extLst>
  </p:cSld>
  <p:clrMapOvr>
    <a:masterClrMapping/>
  </p:clrMapOvr>
  <p:transition spd="med">
    <p:pull dir="d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1801" y="111125"/>
            <a:ext cx="958851" cy="687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>
          <a:xfrm>
            <a:off x="571500" y="6675441"/>
            <a:ext cx="2844800" cy="365125"/>
          </a:xfr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8C29E5CE-88E0-49A0-A95C-F92C6FBF6CA7}" type="datetimeFigureOut">
              <a:rPr lang="zh-CN" altLang="en-US" smtClean="0"/>
              <a:pPr>
                <a:defRPr/>
              </a:pPr>
              <a:t>2021/8/5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91000" y="6675441"/>
            <a:ext cx="3860800" cy="365125"/>
          </a:xfrm>
        </p:spPr>
        <p:txBody>
          <a:bodyPr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63000" y="6675441"/>
            <a:ext cx="2844800" cy="365125"/>
          </a:xfrm>
        </p:spPr>
        <p:txBody>
          <a:bodyPr/>
          <a:lstStyle>
            <a:lvl1pPr algn="r"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C89BE0DC-CC08-4CC6-8453-A9BFB784D80F}" type="slidenum">
              <a:rPr lang="zh-CN" altLang="en-US" smtClean="0"/>
              <a:pPr>
                <a:defRPr/>
              </a:pPr>
              <a:t>‹#›</a:t>
            </a:fld>
            <a:endParaRPr lang="zh-CN" altLang="en-US"/>
          </a:p>
        </p:txBody>
      </p:sp>
      <p:pic>
        <p:nvPicPr>
          <p:cNvPr id="6" name="图片 6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1801" y="111125"/>
            <a:ext cx="958851" cy="687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75372928"/>
      </p:ext>
    </p:extLst>
  </p:cSld>
  <p:clrMapOvr>
    <a:masterClrMapping/>
  </p:clrMapOvr>
  <p:transition spd="med">
    <p:pull dir="d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>
          <a:xfrm>
            <a:off x="571500" y="6675441"/>
            <a:ext cx="2844800" cy="365125"/>
          </a:xfr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C3688FF2-057F-4BBD-8DB7-CFDBC682E9E3}" type="datetimeFigureOut">
              <a:rPr lang="en-US" smtClean="0"/>
              <a:pPr>
                <a:defRPr/>
              </a:pPr>
              <a:t>8/5/2021</a:t>
            </a:fld>
            <a:endParaRPr 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91000" y="6675441"/>
            <a:ext cx="3860800" cy="365125"/>
          </a:xfrm>
        </p:spPr>
        <p:txBody>
          <a:bodyPr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63000" y="6675441"/>
            <a:ext cx="2844800" cy="365125"/>
          </a:xfrm>
        </p:spPr>
        <p:txBody>
          <a:bodyPr/>
          <a:lstStyle>
            <a:lvl1pPr algn="r"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6DFEB0A8-BB5B-4161-8D56-E2F57D62CD05}" type="slidenum">
              <a:rPr lang="en-US" smtClean="0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08594211"/>
      </p:ext>
    </p:extLst>
  </p:cSld>
  <p:clrMapOvr>
    <a:masterClrMapping/>
  </p:clrMapOvr>
  <p:transition spd="med">
    <p:pull dir="d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3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>
          <a:xfrm>
            <a:off x="571500" y="6675441"/>
            <a:ext cx="2844800" cy="365125"/>
          </a:xfr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C40FE390-0F4D-4B15-8851-1F25E6002054}" type="datetimeFigureOut">
              <a:rPr lang="zh-CN" altLang="en-US" smtClean="0"/>
              <a:pPr>
                <a:defRPr/>
              </a:pPr>
              <a:t>2021/8/5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91000" y="6675441"/>
            <a:ext cx="3860800" cy="365125"/>
          </a:xfrm>
        </p:spPr>
        <p:txBody>
          <a:bodyPr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63000" y="6675441"/>
            <a:ext cx="2844800" cy="365125"/>
          </a:xfrm>
        </p:spPr>
        <p:txBody>
          <a:bodyPr/>
          <a:lstStyle>
            <a:lvl1pPr algn="r"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468915C7-1F94-4CB7-8918-716B731D48DD}" type="slidenum">
              <a:rPr lang="zh-CN" altLang="en-US" smtClean="0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19613032"/>
      </p:ext>
    </p:extLst>
  </p:cSld>
  <p:clrMapOvr>
    <a:masterClrMapping/>
  </p:clrMapOvr>
  <p:transition spd="med">
    <p:pull dir="d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4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>
          <a:xfrm>
            <a:off x="571500" y="6675441"/>
            <a:ext cx="2844800" cy="365125"/>
          </a:xfr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40D7CD8B-EE43-4282-AB61-2239328C826F}" type="datetimeFigureOut">
              <a:rPr lang="zh-CN" altLang="en-US" smtClean="0"/>
              <a:pPr>
                <a:defRPr/>
              </a:pPr>
              <a:t>2021/8/5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91000" y="6675441"/>
            <a:ext cx="3860800" cy="365125"/>
          </a:xfrm>
        </p:spPr>
        <p:txBody>
          <a:bodyPr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63000" y="6675441"/>
            <a:ext cx="2844800" cy="365125"/>
          </a:xfrm>
        </p:spPr>
        <p:txBody>
          <a:bodyPr/>
          <a:lstStyle>
            <a:lvl1pPr algn="r"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74A010E9-A140-4CB3-BD0C-E294FE0C8300}" type="slidenum">
              <a:rPr lang="zh-CN" altLang="en-US" smtClean="0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37466984"/>
      </p:ext>
    </p:extLst>
  </p:cSld>
  <p:clrMapOvr>
    <a:masterClrMapping/>
  </p:clrMapOvr>
  <p:transition spd="med">
    <p:pull dir="d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5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>
          <a:xfrm>
            <a:off x="571500" y="6675441"/>
            <a:ext cx="2844800" cy="365125"/>
          </a:xfr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DB6C9582-9796-465C-A3F4-48904D41B6AA}" type="datetimeFigureOut">
              <a:rPr lang="zh-CN" altLang="en-US" smtClean="0"/>
              <a:pPr>
                <a:defRPr/>
              </a:pPr>
              <a:t>2021/8/5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91000" y="6675441"/>
            <a:ext cx="3860800" cy="365125"/>
          </a:xfrm>
        </p:spPr>
        <p:txBody>
          <a:bodyPr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63000" y="6675441"/>
            <a:ext cx="2844800" cy="365125"/>
          </a:xfrm>
        </p:spPr>
        <p:txBody>
          <a:bodyPr/>
          <a:lstStyle>
            <a:lvl1pPr algn="r"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22CBA276-97A8-43CE-A54F-DEAC8811E025}" type="slidenum">
              <a:rPr lang="zh-CN" altLang="en-US" smtClean="0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52347784"/>
      </p:ext>
    </p:extLst>
  </p:cSld>
  <p:clrMapOvr>
    <a:masterClrMapping/>
  </p:clrMapOvr>
  <p:transition spd="med">
    <p:pull dir="d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6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>
          <a:xfrm>
            <a:off x="571500" y="6675441"/>
            <a:ext cx="2844800" cy="365125"/>
          </a:xfr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99FCF3F5-3C91-412A-9F43-4DCAD2D9B599}" type="datetimeFigureOut">
              <a:rPr lang="zh-CN" altLang="en-US" smtClean="0"/>
              <a:pPr>
                <a:defRPr/>
              </a:pPr>
              <a:t>2021/8/5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91000" y="6675441"/>
            <a:ext cx="3860800" cy="365125"/>
          </a:xfrm>
        </p:spPr>
        <p:txBody>
          <a:bodyPr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63000" y="6675441"/>
            <a:ext cx="2844800" cy="365125"/>
          </a:xfrm>
        </p:spPr>
        <p:txBody>
          <a:bodyPr/>
          <a:lstStyle>
            <a:lvl1pPr algn="r"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B25535FE-194A-4B9F-8DE5-DA1FED4417F7}" type="slidenum">
              <a:rPr lang="zh-CN" altLang="en-US" smtClean="0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35212862"/>
      </p:ext>
    </p:extLst>
  </p:cSld>
  <p:clrMapOvr>
    <a:masterClrMapping/>
  </p:clrMapOvr>
  <p:transition spd="med">
    <p:pull dir="d"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CA48263A-36EA-4EDD-9764-ACC3F137A7B6}" type="datetimeFigureOut">
              <a:rPr lang="zh-CN" altLang="en-US" smtClean="0"/>
              <a:pPr>
                <a:defRPr/>
              </a:pPr>
              <a:t>2021/8/5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FBA82AC3-7266-46C9-9FCE-563183E258D4}" type="slidenum">
              <a:rPr lang="zh-CN" altLang="en-US" smtClean="0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61694152"/>
      </p:ext>
    </p:extLst>
  </p:cSld>
  <p:clrMapOvr>
    <a:masterClrMapping/>
  </p:clrMapOvr>
  <p:transition spd="med">
    <p:pull dir="d"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6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1801" y="111125"/>
            <a:ext cx="958851" cy="687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>
          <a:xfrm>
            <a:off x="571500" y="6675441"/>
            <a:ext cx="2844800" cy="365125"/>
          </a:xfr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8C29E5CE-88E0-49A0-A95C-F92C6FBF6CA7}" type="datetimeFigureOut">
              <a:rPr lang="zh-CN" altLang="en-US"/>
              <a:pPr>
                <a:defRPr/>
              </a:pPr>
              <a:t>2021/8/5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91000" y="6675441"/>
            <a:ext cx="3860800" cy="365125"/>
          </a:xfrm>
        </p:spPr>
        <p:txBody>
          <a:bodyPr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63000" y="6675441"/>
            <a:ext cx="2844800" cy="365125"/>
          </a:xfrm>
        </p:spPr>
        <p:txBody>
          <a:bodyPr/>
          <a:lstStyle>
            <a:lvl1pPr algn="r"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C89BE0DC-CC08-4CC6-8453-A9BFB784D80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26431991"/>
      </p:ext>
    </p:extLst>
  </p:cSld>
  <p:clrMapOvr>
    <a:masterClrMapping/>
  </p:clrMapOvr>
  <p:transition spd="med">
    <p:pull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752873-99B7-40C6-8F1B-C51BB4C6DED2}" type="datetimeFigureOut">
              <a:rPr lang="en-US" smtClean="0"/>
              <a:pPr>
                <a:defRPr/>
              </a:pPr>
              <a:t>8/5/2021</a:t>
            </a:fld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pPr>
              <a:defRPr/>
            </a:pPr>
            <a:fld id="{165C5C11-C938-4ED8-A289-5E4C3D530C14}" type="slidenum">
              <a:rPr lang="en-US" smtClean="0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76817847"/>
      </p:ext>
    </p:extLst>
  </p:cSld>
  <p:clrMapOvr>
    <a:masterClrMapping/>
  </p:clrMapOvr>
  <p:transition spd="med">
    <p:pull dir="d"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CA48263A-36EA-4EDD-9764-ACC3F137A7B6}" type="datetimeFigureOut">
              <a:rPr lang="zh-CN" altLang="en-US"/>
              <a:pPr>
                <a:defRPr/>
              </a:pPr>
              <a:t>2021/8/5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FBA82AC3-7266-46C9-9FCE-563183E258D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58776407"/>
      </p:ext>
    </p:extLst>
  </p:cSld>
  <p:clrMapOvr>
    <a:masterClrMapping/>
  </p:clrMapOvr>
  <p:transition spd="med">
    <p:pull dir="d"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688FF2-057F-4BBD-8DB7-CFDBC682E9E3}" type="datetimeFigureOut">
              <a:rPr lang="en-US"/>
              <a:pPr>
                <a:defRPr/>
              </a:pPr>
              <a:t>8/5/2021</a:t>
            </a:fld>
            <a:endParaRPr 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pPr>
              <a:defRPr/>
            </a:pPr>
            <a:fld id="{6DFEB0A8-BB5B-4161-8D56-E2F57D62CD05}" type="slidenum">
              <a:rPr 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18602906"/>
      </p:ext>
    </p:extLst>
  </p:cSld>
  <p:clrMapOvr>
    <a:masterClrMapping/>
  </p:clrMapOvr>
  <p:transition spd="med">
    <p:pull dir="d"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>
          <a:xfrm>
            <a:off x="571500" y="6675441"/>
            <a:ext cx="2844800" cy="365125"/>
          </a:xfr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C40FE390-0F4D-4B15-8851-1F25E6002054}" type="datetimeFigureOut">
              <a:rPr lang="zh-CN" altLang="en-US"/>
              <a:pPr>
                <a:defRPr/>
              </a:pPr>
              <a:t>2021/8/5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91000" y="6675441"/>
            <a:ext cx="3860800" cy="365125"/>
          </a:xfrm>
        </p:spPr>
        <p:txBody>
          <a:bodyPr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63000" y="6675441"/>
            <a:ext cx="2844800" cy="365125"/>
          </a:xfrm>
        </p:spPr>
        <p:txBody>
          <a:bodyPr/>
          <a:lstStyle>
            <a:lvl1pPr algn="r"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468915C7-1F94-4CB7-8918-716B731D48D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65113570"/>
      </p:ext>
    </p:extLst>
  </p:cSld>
  <p:clrMapOvr>
    <a:masterClrMapping/>
  </p:clrMapOvr>
  <p:transition spd="med">
    <p:pull dir="d"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>
          <a:xfrm>
            <a:off x="571500" y="6675441"/>
            <a:ext cx="2844800" cy="365125"/>
          </a:xfr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40D7CD8B-EE43-4282-AB61-2239328C826F}" type="datetimeFigureOut">
              <a:rPr lang="zh-CN" altLang="en-US"/>
              <a:pPr>
                <a:defRPr/>
              </a:pPr>
              <a:t>2021/8/5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91000" y="6675441"/>
            <a:ext cx="3860800" cy="365125"/>
          </a:xfrm>
        </p:spPr>
        <p:txBody>
          <a:bodyPr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63000" y="6675441"/>
            <a:ext cx="2844800" cy="365125"/>
          </a:xfrm>
        </p:spPr>
        <p:txBody>
          <a:bodyPr/>
          <a:lstStyle>
            <a:lvl1pPr algn="r"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74A010E9-A140-4CB3-BD0C-E294FE0C830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82879012"/>
      </p:ext>
    </p:extLst>
  </p:cSld>
  <p:clrMapOvr>
    <a:masterClrMapping/>
  </p:clrMapOvr>
  <p:transition spd="med">
    <p:pull dir="d"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>
          <a:xfrm>
            <a:off x="571500" y="6675441"/>
            <a:ext cx="2844800" cy="365125"/>
          </a:xfr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DB6C9582-9796-465C-A3F4-48904D41B6AA}" type="datetimeFigureOut">
              <a:rPr lang="zh-CN" altLang="en-US"/>
              <a:pPr>
                <a:defRPr/>
              </a:pPr>
              <a:t>2021/8/5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91000" y="6675441"/>
            <a:ext cx="3860800" cy="365125"/>
          </a:xfrm>
        </p:spPr>
        <p:txBody>
          <a:bodyPr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63000" y="6675441"/>
            <a:ext cx="2844800" cy="365125"/>
          </a:xfrm>
        </p:spPr>
        <p:txBody>
          <a:bodyPr/>
          <a:lstStyle>
            <a:lvl1pPr algn="r"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22CBA276-97A8-43CE-A54F-DEAC8811E02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20035043"/>
      </p:ext>
    </p:extLst>
  </p:cSld>
  <p:clrMapOvr>
    <a:masterClrMapping/>
  </p:clrMapOvr>
  <p:transition spd="med">
    <p:pull dir="d"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>
          <a:xfrm>
            <a:off x="571500" y="6675441"/>
            <a:ext cx="2844800" cy="365125"/>
          </a:xfr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99FCF3F5-3C91-412A-9F43-4DCAD2D9B599}" type="datetimeFigureOut">
              <a:rPr lang="zh-CN" altLang="en-US"/>
              <a:pPr>
                <a:defRPr/>
              </a:pPr>
              <a:t>2021/8/5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91000" y="6675441"/>
            <a:ext cx="3860800" cy="365125"/>
          </a:xfrm>
        </p:spPr>
        <p:txBody>
          <a:bodyPr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63000" y="6675441"/>
            <a:ext cx="2844800" cy="365125"/>
          </a:xfrm>
        </p:spPr>
        <p:txBody>
          <a:bodyPr/>
          <a:lstStyle>
            <a:lvl1pPr algn="r"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B25535FE-194A-4B9F-8DE5-DA1FED4417F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383207"/>
      </p:ext>
    </p:extLst>
  </p:cSld>
  <p:clrMapOvr>
    <a:masterClrMapping/>
  </p:clrMapOvr>
  <p:transition spd="med">
    <p:pull dir="d"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3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>
          <a:xfrm>
            <a:off x="571500" y="6675441"/>
            <a:ext cx="2844800" cy="365125"/>
          </a:xfr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547CE5B8-FD91-465F-A43B-B3F1530C3363}" type="datetimeFigureOut">
              <a:rPr lang="zh-CN" altLang="en-US"/>
              <a:pPr>
                <a:defRPr/>
              </a:pPr>
              <a:t>2021/8/5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91000" y="6675441"/>
            <a:ext cx="3860800" cy="365125"/>
          </a:xfrm>
        </p:spPr>
        <p:txBody>
          <a:bodyPr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63000" y="6675441"/>
            <a:ext cx="2844800" cy="365125"/>
          </a:xfrm>
        </p:spPr>
        <p:txBody>
          <a:bodyPr/>
          <a:lstStyle>
            <a:lvl1pPr algn="r"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711D8C37-7847-411B-AFE6-0B97421C008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30646272"/>
      </p:ext>
    </p:extLst>
  </p:cSld>
  <p:clrMapOvr>
    <a:masterClrMapping/>
  </p:clrMapOvr>
  <p:transition spd="med">
    <p:pull dir="d"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8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638847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061837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3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28816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3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E4A8F0-AA8D-446D-8F79-DA5FF3156E5C}" type="datetimeFigureOut">
              <a:rPr lang="zh-CN" altLang="en-US" smtClean="0"/>
              <a:pPr>
                <a:defRPr/>
              </a:pPr>
              <a:t>2021/8/5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pPr>
              <a:defRPr/>
            </a:pPr>
            <a:fld id="{8149ADC3-1C3D-4A91-94A3-FDAEF592F50E}" type="slidenum">
              <a:rPr lang="zh-CN" altLang="en-US" smtClean="0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91267267"/>
      </p:ext>
    </p:extLst>
  </p:cSld>
  <p:clrMapOvr>
    <a:masterClrMapping/>
  </p:clrMapOvr>
  <p:transition spd="med">
    <p:pull dir="d"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3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3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538450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9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9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961812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439618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120451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2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3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2" y="1435103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3295464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9225602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2457221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41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41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1621624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9065983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45394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3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3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998E82-9CF5-412A-84EC-1DA26A6D1105}" type="datetimeFigureOut">
              <a:rPr lang="zh-CN" altLang="en-US" smtClean="0"/>
              <a:pPr>
                <a:defRPr/>
              </a:pPr>
              <a:t>2021/8/5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pPr>
              <a:defRPr/>
            </a:pPr>
            <a:fld id="{3DDC3E73-FFCE-4F91-AD62-63CCF05A0744}" type="slidenum">
              <a:rPr lang="zh-CN" altLang="en-US" smtClean="0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19570646"/>
      </p:ext>
    </p:extLst>
  </p:cSld>
  <p:clrMapOvr>
    <a:masterClrMapping/>
  </p:clrMapOvr>
  <p:transition spd="med">
    <p:pull dir="d"/>
  </p:transition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9394261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536704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1051052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6284460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1142580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1779411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7632191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8576468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29435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9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9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011A6F-1B55-41B7-88E9-B41C645BE3F9}" type="datetimeFigureOut">
              <a:rPr lang="zh-CN" altLang="en-US" smtClean="0"/>
              <a:pPr>
                <a:defRPr/>
              </a:pPr>
              <a:t>2021/8/5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pPr>
              <a:defRPr/>
            </a:pPr>
            <a:fld id="{92D3DA65-2286-44EC-B033-0F9A83416C89}" type="slidenum">
              <a:rPr lang="zh-CN" altLang="en-US" smtClean="0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64888518"/>
      </p:ext>
    </p:extLst>
  </p:cSld>
  <p:clrMapOvr>
    <a:masterClrMapping/>
  </p:clrMapOvr>
  <p:transition spd="med">
    <p:pull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1A93BD-E0C4-49BD-91F7-822743A1D0B1}" type="datetimeFigureOut">
              <a:rPr lang="zh-CN" altLang="en-US" smtClean="0"/>
              <a:pPr>
                <a:defRPr/>
              </a:pPr>
              <a:t>2021/8/5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pPr>
              <a:defRPr/>
            </a:pPr>
            <a:fld id="{E9AD18CA-066E-46C7-A875-A6C8BF992058}" type="slidenum">
              <a:rPr lang="zh-CN" altLang="en-US" smtClean="0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0265212"/>
      </p:ext>
    </p:extLst>
  </p:cSld>
  <p:clrMapOvr>
    <a:masterClrMapping/>
  </p:clrMapOvr>
  <p:transition spd="med">
    <p:pull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5FB0D2-1603-403A-83DA-D54404992389}" type="datetimeFigureOut">
              <a:rPr lang="zh-CN" altLang="en-US" smtClean="0"/>
              <a:pPr>
                <a:defRPr/>
              </a:pPr>
              <a:t>2021/8/5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pPr>
              <a:defRPr/>
            </a:pPr>
            <a:fld id="{B82A5063-F4DA-46E7-A321-18DBE913A7A3}" type="slidenum">
              <a:rPr lang="zh-CN" altLang="en-US" smtClean="0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38662239"/>
      </p:ext>
    </p:extLst>
  </p:cSld>
  <p:clrMapOvr>
    <a:masterClrMapping/>
  </p:clrMapOvr>
  <p:transition spd="med">
    <p:pull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2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3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2" y="1435103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7438FD-74A5-4377-AD3D-29AE4B6A9AE6}" type="datetimeFigureOut">
              <a:rPr lang="zh-CN" altLang="en-US" smtClean="0"/>
              <a:pPr>
                <a:defRPr/>
              </a:pPr>
              <a:t>2021/8/5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pPr>
              <a:defRPr/>
            </a:pPr>
            <a:fld id="{1518EEAA-B642-49F1-8F6C-2B0ABB368523}" type="slidenum">
              <a:rPr lang="zh-CN" altLang="en-US" smtClean="0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33849333"/>
      </p:ext>
    </p:extLst>
  </p:cSld>
  <p:clrMapOvr>
    <a:masterClrMapping/>
  </p:clrMapOvr>
  <p:transition spd="med">
    <p:pull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zh-CN" altLang="en-US" noProof="0" smtClean="0"/>
              <a:t>单击图标添加图片</a:t>
            </a:r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98FBCF-F411-4C3A-A9A8-2D8FC1E22799}" type="datetimeFigureOut">
              <a:rPr lang="zh-CN" altLang="en-US" smtClean="0"/>
              <a:pPr>
                <a:defRPr/>
              </a:pPr>
              <a:t>2021/8/5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pPr>
              <a:defRPr/>
            </a:pPr>
            <a:fld id="{355BE32F-5D44-498C-AC4D-685CA02C7A8E}" type="slidenum">
              <a:rPr lang="zh-CN" altLang="en-US" smtClean="0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03619960"/>
      </p:ext>
    </p:extLst>
  </p:cSld>
  <p:clrMapOvr>
    <a:masterClrMapping/>
  </p:clrMapOvr>
  <p:transition spd="med">
    <p:pull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4.xml"/><Relationship Id="rId3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3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28.xml"/><Relationship Id="rId1" Type="http://schemas.openxmlformats.org/officeDocument/2006/relationships/slideLayout" Target="../slideLayouts/slideLayout27.xml"/><Relationship Id="rId6" Type="http://schemas.openxmlformats.org/officeDocument/2006/relationships/slideLayout" Target="../slideLayouts/slideLayout32.xml"/><Relationship Id="rId11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5.xml"/><Relationship Id="rId3" Type="http://schemas.openxmlformats.org/officeDocument/2006/relationships/slideLayout" Target="../slideLayouts/slideLayout40.xml"/><Relationship Id="rId7" Type="http://schemas.openxmlformats.org/officeDocument/2006/relationships/slideLayout" Target="../slideLayouts/slideLayout44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39.xml"/><Relationship Id="rId1" Type="http://schemas.openxmlformats.org/officeDocument/2006/relationships/slideLayout" Target="../slideLayouts/slideLayout38.xml"/><Relationship Id="rId6" Type="http://schemas.openxmlformats.org/officeDocument/2006/relationships/slideLayout" Target="../slideLayouts/slideLayout43.xml"/><Relationship Id="rId11" Type="http://schemas.openxmlformats.org/officeDocument/2006/relationships/slideLayout" Target="../slideLayouts/slideLayout48.xml"/><Relationship Id="rId5" Type="http://schemas.openxmlformats.org/officeDocument/2006/relationships/slideLayout" Target="../slideLayouts/slideLayout42.xml"/><Relationship Id="rId10" Type="http://schemas.openxmlformats.org/officeDocument/2006/relationships/slideLayout" Target="../slideLayouts/slideLayout47.xml"/><Relationship Id="rId4" Type="http://schemas.openxmlformats.org/officeDocument/2006/relationships/slideLayout" Target="../slideLayouts/slideLayout41.xml"/><Relationship Id="rId9" Type="http://schemas.openxmlformats.org/officeDocument/2006/relationships/slideLayout" Target="../slideLayouts/slideLayout4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2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3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2021/8/5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2">
                    <a:lumMod val="75000"/>
                    <a:lumOff val="2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20869201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2" r:id="rId1"/>
    <p:sldLayoutId id="2147483803" r:id="rId2"/>
    <p:sldLayoutId id="2147483804" r:id="rId3"/>
    <p:sldLayoutId id="2147483805" r:id="rId4"/>
    <p:sldLayoutId id="2147483806" r:id="rId5"/>
    <p:sldLayoutId id="2147483807" r:id="rId6"/>
    <p:sldLayoutId id="2147483808" r:id="rId7"/>
    <p:sldLayoutId id="2147483809" r:id="rId8"/>
    <p:sldLayoutId id="2147483810" r:id="rId9"/>
    <p:sldLayoutId id="2147483811" r:id="rId10"/>
    <p:sldLayoutId id="2147483812" r:id="rId11"/>
    <p:sldLayoutId id="2147483813" r:id="rId12"/>
    <p:sldLayoutId id="2147483814" r:id="rId13"/>
    <p:sldLayoutId id="2147483815" r:id="rId14"/>
    <p:sldLayoutId id="2147483816" r:id="rId15"/>
    <p:sldLayoutId id="2147483817" r:id="rId16"/>
    <p:sldLayoutId id="2147483818" r:id="rId17"/>
    <p:sldLayoutId id="2147483819" r:id="rId18"/>
    <p:sldLayoutId id="2147483799" r:id="rId19"/>
    <p:sldLayoutId id="2147483800" r:id="rId20"/>
    <p:sldLayoutId id="2147483757" r:id="rId21"/>
    <p:sldLayoutId id="2147483769" r:id="rId22"/>
    <p:sldLayoutId id="2147483770" r:id="rId23"/>
    <p:sldLayoutId id="2147483771" r:id="rId24"/>
    <p:sldLayoutId id="2147483772" r:id="rId25"/>
    <p:sldLayoutId id="2147483773" r:id="rId26"/>
  </p:sldLayoutIdLst>
  <p:transition spd="med">
    <p:pull dir="d"/>
  </p:transition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3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2021/8/5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38530546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1" r:id="rId1"/>
    <p:sldLayoutId id="2147483822" r:id="rId2"/>
    <p:sldLayoutId id="2147483823" r:id="rId3"/>
    <p:sldLayoutId id="2147483824" r:id="rId4"/>
    <p:sldLayoutId id="2147483825" r:id="rId5"/>
    <p:sldLayoutId id="2147483826" r:id="rId6"/>
    <p:sldLayoutId id="2147483827" r:id="rId7"/>
    <p:sldLayoutId id="2147483828" r:id="rId8"/>
    <p:sldLayoutId id="2147483829" r:id="rId9"/>
    <p:sldLayoutId id="2147483830" r:id="rId10"/>
    <p:sldLayoutId id="214748383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2021/8/5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30440596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3" r:id="rId1"/>
    <p:sldLayoutId id="2147483834" r:id="rId2"/>
    <p:sldLayoutId id="2147483835" r:id="rId3"/>
    <p:sldLayoutId id="2147483836" r:id="rId4"/>
    <p:sldLayoutId id="2147483837" r:id="rId5"/>
    <p:sldLayoutId id="2147483838" r:id="rId6"/>
    <p:sldLayoutId id="2147483839" r:id="rId7"/>
    <p:sldLayoutId id="2147483840" r:id="rId8"/>
    <p:sldLayoutId id="2147483841" r:id="rId9"/>
    <p:sldLayoutId id="2147483842" r:id="rId10"/>
    <p:sldLayoutId id="214748384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9.emf"/><Relationship Id="rId5" Type="http://schemas.openxmlformats.org/officeDocument/2006/relationships/image" Target="../media/image6.png"/><Relationship Id="rId4" Type="http://schemas.openxmlformats.org/officeDocument/2006/relationships/image" Target="../media/image8.emf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7.png"/><Relationship Id="rId7" Type="http://schemas.openxmlformats.org/officeDocument/2006/relationships/image" Target="../media/image13.emf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9.emf"/><Relationship Id="rId5" Type="http://schemas.openxmlformats.org/officeDocument/2006/relationships/image" Target="../media/image6.png"/><Relationship Id="rId4" Type="http://schemas.openxmlformats.org/officeDocument/2006/relationships/image" Target="../media/image8.emf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image" Target="../media/image7.png"/><Relationship Id="rId7" Type="http://schemas.openxmlformats.org/officeDocument/2006/relationships/image" Target="../media/image22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3.emf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2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4.jpeg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image" Target="../media/image7.png"/><Relationship Id="rId7" Type="http://schemas.openxmlformats.org/officeDocument/2006/relationships/image" Target="../media/image26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3.emf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jpeg"/><Relationship Id="rId3" Type="http://schemas.openxmlformats.org/officeDocument/2006/relationships/hyperlink" Target="&#35838;&#25991;&#26391;&#35835;&#12289;&#29983;&#23383;&#35270;&#39057;&#12289;&#23383;&#35789;&#21548;&#20889;&#8212;&#24102;&#21050;&#30340;&#26379;&#21451;/&#35838;&#25991;&#26391;&#35835;%20%20&#20154;&#25945;&#29256;-&#19977;&#19978;-23-&#24102;&#21050;&#30340;&#26379;&#21451;.mp4" TargetMode="External"/><Relationship Id="rId7" Type="http://schemas.openxmlformats.org/officeDocument/2006/relationships/image" Target="../media/image30.png"/><Relationship Id="rId12" Type="http://schemas.openxmlformats.org/officeDocument/2006/relationships/image" Target="../media/image3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7.png"/><Relationship Id="rId11" Type="http://schemas.openxmlformats.org/officeDocument/2006/relationships/hyperlink" Target="http://www.kjzhan.com/mp3/3s/" TargetMode="External"/><Relationship Id="rId5" Type="http://schemas.openxmlformats.org/officeDocument/2006/relationships/image" Target="../media/image29.png"/><Relationship Id="rId10" Type="http://schemas.openxmlformats.org/officeDocument/2006/relationships/image" Target="../media/image33.png"/><Relationship Id="rId4" Type="http://schemas.openxmlformats.org/officeDocument/2006/relationships/image" Target="../media/image28.png"/><Relationship Id="rId9" Type="http://schemas.openxmlformats.org/officeDocument/2006/relationships/image" Target="../media/image32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image" Target="../media/image7.png"/><Relationship Id="rId7" Type="http://schemas.openxmlformats.org/officeDocument/2006/relationships/image" Target="../media/image26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3.emf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0.jpeg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png"/><Relationship Id="rId3" Type="http://schemas.openxmlformats.org/officeDocument/2006/relationships/image" Target="../media/image7.png"/><Relationship Id="rId7" Type="http://schemas.openxmlformats.org/officeDocument/2006/relationships/image" Target="../media/image13.emf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35.jpeg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jpeg"/><Relationship Id="rId3" Type="http://schemas.openxmlformats.org/officeDocument/2006/relationships/image" Target="../media/image7.png"/><Relationship Id="rId7" Type="http://schemas.openxmlformats.org/officeDocument/2006/relationships/image" Target="../media/image36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3.emf"/><Relationship Id="rId5" Type="http://schemas.openxmlformats.org/officeDocument/2006/relationships/image" Target="../media/image9.emf"/><Relationship Id="rId4" Type="http://schemas.openxmlformats.org/officeDocument/2006/relationships/image" Target="../media/image8.emf"/><Relationship Id="rId9" Type="http://schemas.openxmlformats.org/officeDocument/2006/relationships/image" Target="../media/image38.jpe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image" Target="../media/image7.png"/><Relationship Id="rId7" Type="http://schemas.openxmlformats.org/officeDocument/2006/relationships/image" Target="../media/image26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3.emf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39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3.emf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40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3.emf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7" Type="http://schemas.openxmlformats.org/officeDocument/2006/relationships/image" Target="../media/image42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7.png"/><Relationship Id="rId5" Type="http://schemas.openxmlformats.org/officeDocument/2006/relationships/image" Target="../media/image41.jpeg"/><Relationship Id="rId4" Type="http://schemas.openxmlformats.org/officeDocument/2006/relationships/image" Target="../media/image9.emf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png"/><Relationship Id="rId3" Type="http://schemas.openxmlformats.org/officeDocument/2006/relationships/image" Target="../media/image7.png"/><Relationship Id="rId7" Type="http://schemas.openxmlformats.org/officeDocument/2006/relationships/image" Target="../media/image43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3.emf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png"/><Relationship Id="rId3" Type="http://schemas.openxmlformats.org/officeDocument/2006/relationships/image" Target="../media/image7.png"/><Relationship Id="rId7" Type="http://schemas.openxmlformats.org/officeDocument/2006/relationships/image" Target="../media/image43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3.emf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9.emf"/><Relationship Id="rId5" Type="http://schemas.openxmlformats.org/officeDocument/2006/relationships/image" Target="../media/image8.emf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emf"/><Relationship Id="rId3" Type="http://schemas.openxmlformats.org/officeDocument/2006/relationships/image" Target="../media/image7.png"/><Relationship Id="rId7" Type="http://schemas.openxmlformats.org/officeDocument/2006/relationships/image" Target="../media/image9.emf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6.png"/><Relationship Id="rId5" Type="http://schemas.openxmlformats.org/officeDocument/2006/relationships/image" Target="../media/image12.jpeg"/><Relationship Id="rId4" Type="http://schemas.openxmlformats.org/officeDocument/2006/relationships/image" Target="../media/image8.emf"/><Relationship Id="rId9" Type="http://schemas.openxmlformats.org/officeDocument/2006/relationships/image" Target="../media/image14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6.png"/><Relationship Id="rId4" Type="http://schemas.openxmlformats.org/officeDocument/2006/relationships/image" Target="../media/image8.emf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8.png"/><Relationship Id="rId3" Type="http://schemas.openxmlformats.org/officeDocument/2006/relationships/image" Target="../media/image7.png"/><Relationship Id="rId7" Type="http://schemas.openxmlformats.org/officeDocument/2006/relationships/image" Target="../media/image4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3.emf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.png"/><Relationship Id="rId3" Type="http://schemas.openxmlformats.org/officeDocument/2006/relationships/image" Target="../media/image7.png"/><Relationship Id="rId7" Type="http://schemas.openxmlformats.org/officeDocument/2006/relationships/image" Target="../media/image26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3.emf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emf"/><Relationship Id="rId3" Type="http://schemas.openxmlformats.org/officeDocument/2006/relationships/image" Target="../media/image7.png"/><Relationship Id="rId7" Type="http://schemas.openxmlformats.org/officeDocument/2006/relationships/image" Target="../media/image50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Relationship Id="rId6" Type="http://schemas.openxmlformats.org/officeDocument/2006/relationships/hyperlink" Target="&#35838;&#25991;&#26391;&#35835;&#12289;&#29983;&#23383;&#35270;&#39057;&#12289;&#23383;&#35789;&#21548;&#20889;&#8212;&#24102;&#21050;&#30340;&#26379;&#21451;/&#23383;&#35789;&#21548;&#20889;-23&#24102;&#21050;&#30340;&#26379;&#21451;.mp4" TargetMode="External"/><Relationship Id="rId5" Type="http://schemas.openxmlformats.org/officeDocument/2006/relationships/image" Target="../media/image9.emf"/><Relationship Id="rId10" Type="http://schemas.openxmlformats.org/officeDocument/2006/relationships/image" Target="../media/image52.png"/><Relationship Id="rId4" Type="http://schemas.openxmlformats.org/officeDocument/2006/relationships/image" Target="../media/image8.emf"/><Relationship Id="rId9" Type="http://schemas.openxmlformats.org/officeDocument/2006/relationships/image" Target="../media/image51.png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1.png"/><Relationship Id="rId3" Type="http://schemas.openxmlformats.org/officeDocument/2006/relationships/image" Target="../media/image7.png"/><Relationship Id="rId7" Type="http://schemas.openxmlformats.org/officeDocument/2006/relationships/image" Target="../media/image13.emf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4.png"/><Relationship Id="rId5" Type="http://schemas.openxmlformats.org/officeDocument/2006/relationships/image" Target="../media/image9.emf"/><Relationship Id="rId4" Type="http://schemas.openxmlformats.org/officeDocument/2006/relationships/image" Target="../media/image8.emf"/><Relationship Id="rId9" Type="http://schemas.openxmlformats.org/officeDocument/2006/relationships/image" Target="../media/image53.png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4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9.emf"/><Relationship Id="rId5" Type="http://schemas.openxmlformats.org/officeDocument/2006/relationships/image" Target="../media/image6.png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15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9.emf"/><Relationship Id="rId5" Type="http://schemas.openxmlformats.org/officeDocument/2006/relationships/image" Target="../media/image6.png"/><Relationship Id="rId4" Type="http://schemas.openxmlformats.org/officeDocument/2006/relationships/image" Target="../media/image8.emf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6.png"/><Relationship Id="rId7" Type="http://schemas.openxmlformats.org/officeDocument/2006/relationships/image" Target="../media/image13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9.emf"/><Relationship Id="rId5" Type="http://schemas.openxmlformats.org/officeDocument/2006/relationships/image" Target="../media/image8.emf"/><Relationship Id="rId4" Type="http://schemas.openxmlformats.org/officeDocument/2006/relationships/image" Target="../media/image7.png"/><Relationship Id="rId9" Type="http://schemas.openxmlformats.org/officeDocument/2006/relationships/image" Target="../media/image1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hyperlink" Target="&#35838;&#25991;&#26391;&#35835;&#12289;&#29983;&#23383;&#35270;&#39057;&#12289;&#23383;&#35789;&#21548;&#20889;&#8212;&#24102;&#21050;&#30340;&#26379;&#21451;/&#29983;&#23383;&#35270;&#39057;-23&#12298;&#24102;&#21050;&#30340;&#26379;&#21451;&#12299;.mp4" TargetMode="Externa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9.emf"/><Relationship Id="rId5" Type="http://schemas.openxmlformats.org/officeDocument/2006/relationships/image" Target="../media/image6.png"/><Relationship Id="rId4" Type="http://schemas.openxmlformats.org/officeDocument/2006/relationships/image" Target="../media/image8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9.emf"/><Relationship Id="rId5" Type="http://schemas.openxmlformats.org/officeDocument/2006/relationships/image" Target="../media/image6.png"/><Relationship Id="rId4" Type="http://schemas.openxmlformats.org/officeDocument/2006/relationships/image" Target="../media/image8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3345934" y="1616065"/>
            <a:ext cx="5328592" cy="92333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5400" b="1" dirty="0">
                <a:gradFill flip="none" rotWithShape="1">
                  <a:gsLst>
                    <a:gs pos="0">
                      <a:srgbClr val="FF0000"/>
                    </a:gs>
                    <a:gs pos="24000">
                      <a:srgbClr val="00B0F0"/>
                    </a:gs>
                    <a:gs pos="62000">
                      <a:srgbClr val="7030A0"/>
                    </a:gs>
                    <a:gs pos="100000">
                      <a:srgbClr val="F73BDC"/>
                    </a:gs>
                  </a:gsLst>
                  <a:lin ang="8100000" scaled="1"/>
                  <a:tileRect/>
                </a:gradFill>
                <a:latin typeface="方正卡通简体" panose="03000509000000000000" pitchFamily="65" charset="-122"/>
                <a:ea typeface="方正卡通简体" panose="03000509000000000000" pitchFamily="65" charset="-122"/>
              </a:rPr>
              <a:t>23 </a:t>
            </a:r>
            <a:r>
              <a:rPr lang="zh-CN" altLang="en-US" sz="5400" b="1" dirty="0">
                <a:gradFill flip="none" rotWithShape="1">
                  <a:gsLst>
                    <a:gs pos="0">
                      <a:srgbClr val="FF0000"/>
                    </a:gs>
                    <a:gs pos="24000">
                      <a:srgbClr val="00B0F0"/>
                    </a:gs>
                    <a:gs pos="62000">
                      <a:srgbClr val="7030A0"/>
                    </a:gs>
                    <a:gs pos="100000">
                      <a:srgbClr val="F73BDC"/>
                    </a:gs>
                  </a:gsLst>
                  <a:lin ang="8100000" scaled="1"/>
                  <a:tileRect/>
                </a:gradFill>
                <a:latin typeface="方正卡通简体" panose="03000509000000000000" pitchFamily="65" charset="-122"/>
                <a:ea typeface="方正卡通简体" panose="03000509000000000000" pitchFamily="65" charset="-122"/>
              </a:rPr>
              <a:t>带刺的朋友</a:t>
            </a:r>
          </a:p>
        </p:txBody>
      </p:sp>
      <p:pic>
        <p:nvPicPr>
          <p:cNvPr id="20485" name="图片 9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069941" y="5199063"/>
            <a:ext cx="4132262" cy="1658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98121" y="2733679"/>
            <a:ext cx="4195763" cy="623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7" name="图片 1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5311775"/>
            <a:ext cx="3851275" cy="154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4156074" y="3357565"/>
            <a:ext cx="387985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zh-CN" altLang="en-US" sz="3200" dirty="0">
                <a:latin typeface="楷体" pitchFamily="49" charset="-122"/>
                <a:ea typeface="楷体" pitchFamily="49" charset="-122"/>
              </a:rPr>
              <a:t>部编版三年级上册</a:t>
            </a:r>
            <a:endParaRPr lang="en-US" altLang="zh-CN" sz="3200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5334407" y="5621241"/>
            <a:ext cx="1351652" cy="47025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 algn="ctr">
              <a:lnSpc>
                <a:spcPct val="110000"/>
              </a:lnSpc>
            </a:pPr>
            <a:r>
              <a:rPr lang="zh-CN" altLang="en-US" sz="24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4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en-US" altLang="zh-CN" sz="2400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56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1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2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图片 9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191628" y="5902325"/>
            <a:ext cx="1624013" cy="154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699" name="图片 1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24000" y="6002338"/>
            <a:ext cx="1265238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700" name="图片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8562975" y="6372228"/>
            <a:ext cx="53975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701" name="图片 8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07363" y="6042025"/>
            <a:ext cx="1624012" cy="154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702" name="图片 1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25675" y="6221413"/>
            <a:ext cx="1265238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703" name="图片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82750" y="6383341"/>
            <a:ext cx="53975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704" name="图片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696453" y="6343650"/>
            <a:ext cx="720725" cy="477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705" name="图片 1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08216" y="6156325"/>
            <a:ext cx="1265237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706" name="图片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82750" y="6296028"/>
            <a:ext cx="53975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707" name="图片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551991" y="6365875"/>
            <a:ext cx="720725" cy="477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对角圆角矩形 19"/>
          <p:cNvSpPr/>
          <p:nvPr/>
        </p:nvSpPr>
        <p:spPr>
          <a:xfrm>
            <a:off x="2667000" y="166691"/>
            <a:ext cx="2349500" cy="598487"/>
          </a:xfrm>
          <a:prstGeom prst="round2DiagRect">
            <a:avLst/>
          </a:prstGeom>
          <a:solidFill>
            <a:srgbClr val="0000FF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4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字词乐园</a:t>
            </a:r>
            <a:endParaRPr lang="en-US" altLang="zh-CN" sz="4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1" name="AutoShape 2"/>
          <p:cNvSpPr>
            <a:spLocks noChangeArrowheads="1"/>
          </p:cNvSpPr>
          <p:nvPr/>
        </p:nvSpPr>
        <p:spPr bwMode="auto">
          <a:xfrm>
            <a:off x="2135188" y="981078"/>
            <a:ext cx="1439862" cy="792163"/>
          </a:xfrm>
          <a:prstGeom prst="doubleWave">
            <a:avLst>
              <a:gd name="adj1" fmla="val 6500"/>
              <a:gd name="adj2" fmla="val 0"/>
            </a:avLst>
          </a:prstGeom>
          <a:solidFill>
            <a:srgbClr val="0000FF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defRPr/>
            </a:pPr>
            <a:r>
              <a:rPr lang="zh-CN" altLang="en-US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会认字</a:t>
            </a:r>
          </a:p>
        </p:txBody>
      </p:sp>
      <p:sp>
        <p:nvSpPr>
          <p:cNvPr id="26" name="TextBox 23"/>
          <p:cNvSpPr txBox="1">
            <a:spLocks noChangeArrowheads="1"/>
          </p:cNvSpPr>
          <p:nvPr/>
        </p:nvSpPr>
        <p:spPr bwMode="auto">
          <a:xfrm>
            <a:off x="2855913" y="3862388"/>
            <a:ext cx="863600" cy="6461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36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悟</a:t>
            </a:r>
          </a:p>
        </p:txBody>
      </p:sp>
      <p:sp>
        <p:nvSpPr>
          <p:cNvPr id="27" name="TextBox 23"/>
          <p:cNvSpPr txBox="1">
            <a:spLocks noChangeArrowheads="1"/>
          </p:cNvSpPr>
          <p:nvPr/>
        </p:nvSpPr>
        <p:spPr bwMode="auto">
          <a:xfrm>
            <a:off x="3935416" y="3913191"/>
            <a:ext cx="5113337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800" dirty="0">
                <a:latin typeface="楷体" pitchFamily="49" charset="-122"/>
                <a:ea typeface="楷体" pitchFamily="49" charset="-122"/>
              </a:rPr>
              <a:t>组词：恍然大悟  觉悟</a:t>
            </a:r>
          </a:p>
        </p:txBody>
      </p:sp>
      <p:sp>
        <p:nvSpPr>
          <p:cNvPr id="28" name="TextBox 27"/>
          <p:cNvSpPr txBox="1">
            <a:spLocks noChangeArrowheads="1"/>
          </p:cNvSpPr>
          <p:nvPr/>
        </p:nvSpPr>
        <p:spPr bwMode="auto">
          <a:xfrm>
            <a:off x="2836866" y="3306766"/>
            <a:ext cx="595035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3200">
                <a:latin typeface="黑体" pitchFamily="49" charset="-122"/>
                <a:ea typeface="黑体" pitchFamily="49" charset="-122"/>
              </a:rPr>
              <a:t>cè</a:t>
            </a:r>
          </a:p>
        </p:txBody>
      </p:sp>
      <p:sp>
        <p:nvSpPr>
          <p:cNvPr id="29" name="TextBox 23"/>
          <p:cNvSpPr txBox="1">
            <a:spLocks noChangeArrowheads="1"/>
          </p:cNvSpPr>
          <p:nvPr/>
        </p:nvSpPr>
        <p:spPr bwMode="auto">
          <a:xfrm>
            <a:off x="2855913" y="5086353"/>
            <a:ext cx="863600" cy="6461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36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逐</a:t>
            </a:r>
          </a:p>
        </p:txBody>
      </p:sp>
      <p:sp>
        <p:nvSpPr>
          <p:cNvPr id="30" name="TextBox 23"/>
          <p:cNvSpPr txBox="1">
            <a:spLocks noChangeArrowheads="1"/>
          </p:cNvSpPr>
          <p:nvPr/>
        </p:nvSpPr>
        <p:spPr bwMode="auto">
          <a:xfrm>
            <a:off x="3935416" y="5138738"/>
            <a:ext cx="6624637" cy="520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800" dirty="0">
                <a:latin typeface="楷体" pitchFamily="49" charset="-122"/>
                <a:ea typeface="楷体" pitchFamily="49" charset="-122"/>
              </a:rPr>
              <a:t>组词：逐个  追逐  逐渐</a:t>
            </a:r>
          </a:p>
        </p:txBody>
      </p:sp>
      <p:sp>
        <p:nvSpPr>
          <p:cNvPr id="31" name="TextBox 30"/>
          <p:cNvSpPr txBox="1">
            <a:spLocks noChangeArrowheads="1"/>
          </p:cNvSpPr>
          <p:nvPr/>
        </p:nvSpPr>
        <p:spPr bwMode="auto">
          <a:xfrm>
            <a:off x="2790828" y="4554541"/>
            <a:ext cx="1005403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3200">
                <a:latin typeface="黑体" pitchFamily="49" charset="-122"/>
                <a:ea typeface="黑体" pitchFamily="49" charset="-122"/>
              </a:rPr>
              <a:t>jiān</a:t>
            </a:r>
          </a:p>
        </p:txBody>
      </p:sp>
      <p:sp>
        <p:nvSpPr>
          <p:cNvPr id="24" name="TextBox 23"/>
          <p:cNvSpPr txBox="1">
            <a:spLocks noChangeArrowheads="1"/>
          </p:cNvSpPr>
          <p:nvPr/>
        </p:nvSpPr>
        <p:spPr bwMode="auto">
          <a:xfrm>
            <a:off x="2855913" y="2544763"/>
            <a:ext cx="863600" cy="6461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36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恍</a:t>
            </a:r>
          </a:p>
        </p:txBody>
      </p:sp>
      <p:sp>
        <p:nvSpPr>
          <p:cNvPr id="25" name="TextBox 23"/>
          <p:cNvSpPr txBox="1">
            <a:spLocks noChangeArrowheads="1"/>
          </p:cNvSpPr>
          <p:nvPr/>
        </p:nvSpPr>
        <p:spPr bwMode="auto">
          <a:xfrm>
            <a:off x="3935416" y="2595566"/>
            <a:ext cx="496887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800" dirty="0">
                <a:latin typeface="楷体" pitchFamily="49" charset="-122"/>
                <a:ea typeface="楷体" pitchFamily="49" charset="-122"/>
              </a:rPr>
              <a:t>组词：恍然大悟  恍惚</a:t>
            </a:r>
          </a:p>
        </p:txBody>
      </p:sp>
      <p:sp>
        <p:nvSpPr>
          <p:cNvPr id="32" name="TextBox 31"/>
          <p:cNvSpPr txBox="1">
            <a:spLocks noChangeArrowheads="1"/>
          </p:cNvSpPr>
          <p:nvPr/>
        </p:nvSpPr>
        <p:spPr bwMode="auto">
          <a:xfrm>
            <a:off x="2855916" y="1989141"/>
            <a:ext cx="595035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3200">
                <a:latin typeface="汉语拼音"/>
                <a:ea typeface="汉语拼音"/>
                <a:cs typeface="汉语拼音"/>
              </a:rPr>
              <a:t>yà</a:t>
            </a:r>
            <a:endParaRPr lang="zh-CN" altLang="en-US" sz="3200">
              <a:latin typeface="汉语拼音"/>
              <a:ea typeface="黑体" pitchFamily="49" charset="-122"/>
              <a:cs typeface="汉语拼音"/>
            </a:endParaRPr>
          </a:p>
        </p:txBody>
      </p:sp>
      <p:sp>
        <p:nvSpPr>
          <p:cNvPr id="23" name="圆角矩形 22"/>
          <p:cNvSpPr/>
          <p:nvPr/>
        </p:nvSpPr>
        <p:spPr>
          <a:xfrm>
            <a:off x="2360616" y="1870075"/>
            <a:ext cx="7056437" cy="4032250"/>
          </a:xfrm>
          <a:prstGeom prst="roundRect">
            <a:avLst/>
          </a:prstGeom>
          <a:noFill/>
          <a:ln w="31750">
            <a:solidFill>
              <a:srgbClr val="0000FF"/>
            </a:solidFill>
            <a:prstDash val="sysDot"/>
          </a:ln>
          <a:effectLst>
            <a:outerShdw blurRad="50800" dist="50800" dir="5400000" algn="ctr" rotWithShape="0">
              <a:schemeClr val="tx1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 nodeType="clickPar">
                      <p:stCondLst>
                        <p:cond delay="indefinite"/>
                      </p:stCondLst>
                      <p:childTnLst>
                        <p:par>
                          <p:cTn id="4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27" grpId="0"/>
      <p:bldP spid="28" grpId="0"/>
      <p:bldP spid="29" grpId="0"/>
      <p:bldP spid="30" grpId="0"/>
      <p:bldP spid="31" grpId="0"/>
      <p:bldP spid="24" grpId="0"/>
      <p:bldP spid="25" grpId="0"/>
      <p:bldP spid="3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图片 9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191628" y="5902325"/>
            <a:ext cx="1624013" cy="154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23" name="图片 1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24000" y="6002338"/>
            <a:ext cx="1265238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24" name="图片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8562975" y="6372228"/>
            <a:ext cx="53975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25" name="图片 8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07363" y="6042025"/>
            <a:ext cx="1624012" cy="154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26" name="图片 1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25675" y="6221413"/>
            <a:ext cx="1265238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27" name="图片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82750" y="6383341"/>
            <a:ext cx="53975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28" name="图片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696453" y="6343650"/>
            <a:ext cx="720725" cy="477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29" name="图片 1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08216" y="6156325"/>
            <a:ext cx="1265237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30" name="图片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82750" y="6296028"/>
            <a:ext cx="53975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31" name="图片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551991" y="6365875"/>
            <a:ext cx="720725" cy="477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对角圆角矩形 19"/>
          <p:cNvSpPr/>
          <p:nvPr/>
        </p:nvSpPr>
        <p:spPr>
          <a:xfrm>
            <a:off x="2667000" y="166691"/>
            <a:ext cx="2349500" cy="598487"/>
          </a:xfrm>
          <a:prstGeom prst="round2DiagRect">
            <a:avLst/>
          </a:prstGeom>
          <a:solidFill>
            <a:srgbClr val="0000FF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4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字词乐园</a:t>
            </a:r>
            <a:endParaRPr lang="en-US" altLang="zh-CN" sz="4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1" name="AutoShape 2"/>
          <p:cNvSpPr>
            <a:spLocks noChangeArrowheads="1"/>
          </p:cNvSpPr>
          <p:nvPr/>
        </p:nvSpPr>
        <p:spPr bwMode="auto">
          <a:xfrm>
            <a:off x="2135188" y="981078"/>
            <a:ext cx="1439862" cy="792163"/>
          </a:xfrm>
          <a:prstGeom prst="doubleWave">
            <a:avLst>
              <a:gd name="adj1" fmla="val 6500"/>
              <a:gd name="adj2" fmla="val 0"/>
            </a:avLst>
          </a:prstGeom>
          <a:solidFill>
            <a:srgbClr val="0000FF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defRPr/>
            </a:pPr>
            <a:r>
              <a:rPr lang="zh-CN" altLang="en-US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会认字</a:t>
            </a:r>
          </a:p>
        </p:txBody>
      </p:sp>
      <p:sp>
        <p:nvSpPr>
          <p:cNvPr id="26" name="TextBox 23"/>
          <p:cNvSpPr txBox="1">
            <a:spLocks noChangeArrowheads="1"/>
          </p:cNvSpPr>
          <p:nvPr/>
        </p:nvSpPr>
        <p:spPr bwMode="auto">
          <a:xfrm>
            <a:off x="2855913" y="3862388"/>
            <a:ext cx="863600" cy="6461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36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聪</a:t>
            </a:r>
          </a:p>
        </p:txBody>
      </p:sp>
      <p:sp>
        <p:nvSpPr>
          <p:cNvPr id="27" name="TextBox 23"/>
          <p:cNvSpPr txBox="1">
            <a:spLocks noChangeArrowheads="1"/>
          </p:cNvSpPr>
          <p:nvPr/>
        </p:nvSpPr>
        <p:spPr bwMode="auto">
          <a:xfrm>
            <a:off x="3935416" y="3913191"/>
            <a:ext cx="6624637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800">
                <a:latin typeface="楷体" pitchFamily="49" charset="-122"/>
                <a:ea typeface="楷体" pitchFamily="49" charset="-122"/>
              </a:rPr>
              <a:t>组词：聪明  失聪  耳聪目明</a:t>
            </a:r>
          </a:p>
        </p:txBody>
      </p:sp>
      <p:sp>
        <p:nvSpPr>
          <p:cNvPr id="28" name="TextBox 27"/>
          <p:cNvSpPr txBox="1">
            <a:spLocks noChangeArrowheads="1"/>
          </p:cNvSpPr>
          <p:nvPr/>
        </p:nvSpPr>
        <p:spPr bwMode="auto">
          <a:xfrm>
            <a:off x="2782891" y="3279778"/>
            <a:ext cx="1005403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3200">
                <a:latin typeface="黑体" pitchFamily="49" charset="-122"/>
                <a:ea typeface="黑体" pitchFamily="49" charset="-122"/>
              </a:rPr>
              <a:t>cō</a:t>
            </a:r>
            <a:r>
              <a:rPr lang="en-US" altLang="zh-CN" sz="3200">
                <a:latin typeface="黑体" pitchFamily="49" charset="-122"/>
                <a:ea typeface="黑体" pitchFamily="49" charset="-122"/>
                <a:sym typeface="+mn-ea"/>
              </a:rPr>
              <a:t>nɡ</a:t>
            </a:r>
            <a:endParaRPr lang="en-US" altLang="zh-CN" sz="3200"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24" name="TextBox 23"/>
          <p:cNvSpPr txBox="1">
            <a:spLocks noChangeArrowheads="1"/>
          </p:cNvSpPr>
          <p:nvPr/>
        </p:nvSpPr>
        <p:spPr bwMode="auto">
          <a:xfrm>
            <a:off x="2855913" y="2544763"/>
            <a:ext cx="863600" cy="6461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36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扎</a:t>
            </a:r>
          </a:p>
        </p:txBody>
      </p:sp>
      <p:sp>
        <p:nvSpPr>
          <p:cNvPr id="25" name="TextBox 23"/>
          <p:cNvSpPr txBox="1">
            <a:spLocks noChangeArrowheads="1"/>
          </p:cNvSpPr>
          <p:nvPr/>
        </p:nvSpPr>
        <p:spPr bwMode="auto">
          <a:xfrm>
            <a:off x="3935416" y="2595566"/>
            <a:ext cx="6624637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800">
                <a:latin typeface="楷体" pitchFamily="49" charset="-122"/>
                <a:ea typeface="楷体" pitchFamily="49" charset="-122"/>
              </a:rPr>
              <a:t>组词：扎住  挣扎  安营扎寨</a:t>
            </a:r>
          </a:p>
        </p:txBody>
      </p:sp>
      <p:sp>
        <p:nvSpPr>
          <p:cNvPr id="32" name="TextBox 31"/>
          <p:cNvSpPr txBox="1">
            <a:spLocks noChangeArrowheads="1"/>
          </p:cNvSpPr>
          <p:nvPr/>
        </p:nvSpPr>
        <p:spPr bwMode="auto">
          <a:xfrm>
            <a:off x="2782891" y="1989141"/>
            <a:ext cx="800219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3200">
                <a:latin typeface="黑体" pitchFamily="49" charset="-122"/>
                <a:ea typeface="黑体" pitchFamily="49" charset="-122"/>
              </a:rPr>
              <a:t>zhā</a:t>
            </a:r>
            <a:endParaRPr lang="zh-CN" altLang="en-US" sz="3200">
              <a:latin typeface="黑体" pitchFamily="49" charset="-122"/>
              <a:ea typeface="黑体" pitchFamily="49" charset="-122"/>
            </a:endParaRPr>
          </a:p>
        </p:txBody>
      </p:sp>
      <p:grpSp>
        <p:nvGrpSpPr>
          <p:cNvPr id="30740" name="组合 32"/>
          <p:cNvGrpSpPr>
            <a:grpSpLocks/>
          </p:cNvGrpSpPr>
          <p:nvPr/>
        </p:nvGrpSpPr>
        <p:grpSpPr bwMode="auto">
          <a:xfrm>
            <a:off x="8958266" y="5084766"/>
            <a:ext cx="719137" cy="1284287"/>
            <a:chOff x="5836357" y="4560894"/>
            <a:chExt cx="1327930" cy="2056092"/>
          </a:xfrm>
        </p:grpSpPr>
        <p:pic>
          <p:nvPicPr>
            <p:cNvPr id="30742" name="图片 5"/>
            <p:cNvPicPr>
              <a:picLocks noChangeAspect="1"/>
            </p:cNvPicPr>
            <p:nvPr/>
          </p:nvPicPr>
          <p:blipFill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35500" r="32249" b="80045"/>
            <a:stretch>
              <a:fillRect/>
            </a:stretch>
          </p:blipFill>
          <p:spPr bwMode="auto">
            <a:xfrm>
              <a:off x="5836357" y="4560894"/>
              <a:ext cx="429028" cy="3836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0743" name="Picture 2"/>
            <p:cNvPicPr>
              <a:picLocks noChangeAspect="1" noChangeArrowheads="1"/>
            </p:cNvPicPr>
            <p:nvPr/>
          </p:nvPicPr>
          <p:blipFill>
            <a:blip r:embed="rId8" cstate="email">
              <a:clrChange>
                <a:clrFrom>
                  <a:srgbClr val="FDFDFD"/>
                </a:clrFrom>
                <a:clrTo>
                  <a:srgbClr val="FDFDFD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16478" y="4847939"/>
              <a:ext cx="1247809" cy="17690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3" name="圆角矩形 22"/>
          <p:cNvSpPr/>
          <p:nvPr/>
        </p:nvSpPr>
        <p:spPr>
          <a:xfrm>
            <a:off x="2351091" y="1989141"/>
            <a:ext cx="7058025" cy="2663825"/>
          </a:xfrm>
          <a:prstGeom prst="roundRect">
            <a:avLst/>
          </a:prstGeom>
          <a:noFill/>
          <a:ln w="31750">
            <a:solidFill>
              <a:srgbClr val="0000FF"/>
            </a:solidFill>
            <a:prstDash val="sysDot"/>
          </a:ln>
          <a:effectLst>
            <a:outerShdw blurRad="50800" dist="50800" dir="5400000" algn="ctr" rotWithShape="0">
              <a:schemeClr val="tx1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27" grpId="0"/>
      <p:bldP spid="28" grpId="0"/>
      <p:bldP spid="24" grpId="0"/>
      <p:bldP spid="25" grpId="0"/>
      <p:bldP spid="3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图片 9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51788" y="5984875"/>
            <a:ext cx="1624012" cy="154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747" name="图片 1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08216" y="6156325"/>
            <a:ext cx="1265237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748" name="图片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82750" y="6296028"/>
            <a:ext cx="53975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749" name="图片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551991" y="6365875"/>
            <a:ext cx="720725" cy="477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extBox 13"/>
          <p:cNvSpPr txBox="1">
            <a:spLocks noChangeArrowheads="1"/>
          </p:cNvSpPr>
          <p:nvPr/>
        </p:nvSpPr>
        <p:spPr bwMode="auto">
          <a:xfrm>
            <a:off x="2268541" y="3311525"/>
            <a:ext cx="6468437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800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朦胧：</a:t>
            </a:r>
            <a:r>
              <a:rPr lang="zh-CN" altLang="en-US" sz="2800" dirty="0">
                <a:latin typeface="楷体" pitchFamily="49" charset="-122"/>
                <a:ea typeface="楷体" pitchFamily="49" charset="-122"/>
              </a:rPr>
              <a:t>主要指月光不明</a:t>
            </a:r>
            <a:r>
              <a:rPr lang="zh-CN" altLang="zh-CN" sz="2800" dirty="0">
                <a:latin typeface="楷体" pitchFamily="49" charset="-122"/>
                <a:ea typeface="楷体" pitchFamily="49" charset="-122"/>
              </a:rPr>
              <a:t>;</a:t>
            </a:r>
            <a:r>
              <a:rPr lang="zh-CN" altLang="en-US" sz="2800" dirty="0">
                <a:latin typeface="楷体" pitchFamily="49" charset="-122"/>
                <a:ea typeface="楷体" pitchFamily="49" charset="-122"/>
              </a:rPr>
              <a:t>不清楚、模糊。</a:t>
            </a:r>
          </a:p>
        </p:txBody>
      </p:sp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2268541" y="4192588"/>
            <a:ext cx="6288901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800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诡秘：（</a:t>
            </a:r>
            <a:r>
              <a:rPr lang="zh-CN" altLang="en-US" sz="2800" dirty="0">
                <a:latin typeface="楷体" pitchFamily="49" charset="-122"/>
                <a:ea typeface="楷体" pitchFamily="49" charset="-122"/>
              </a:rPr>
              <a:t>行动态度等）隐秘不易捉摸。</a:t>
            </a:r>
          </a:p>
        </p:txBody>
      </p:sp>
      <p:sp>
        <p:nvSpPr>
          <p:cNvPr id="19" name="TextBox 18"/>
          <p:cNvSpPr txBox="1">
            <a:spLocks noChangeArrowheads="1"/>
          </p:cNvSpPr>
          <p:nvPr/>
        </p:nvSpPr>
        <p:spPr bwMode="auto">
          <a:xfrm>
            <a:off x="2268541" y="1970088"/>
            <a:ext cx="8072437" cy="952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800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玛瑙：</a:t>
            </a:r>
            <a:r>
              <a:rPr lang="zh-CN" altLang="en-US" sz="2800" dirty="0">
                <a:latin typeface="楷体" pitchFamily="49" charset="-122"/>
                <a:ea typeface="楷体" pitchFamily="49" charset="-122"/>
              </a:rPr>
              <a:t>一种玉石，有各种颜色，质地坚硬，</a:t>
            </a:r>
          </a:p>
          <a:p>
            <a:pPr eaLnBrk="1" hangingPunct="1"/>
            <a:r>
              <a:rPr lang="zh-CN" altLang="en-US" sz="2800" dirty="0">
                <a:latin typeface="楷体" pitchFamily="49" charset="-122"/>
                <a:ea typeface="楷体" pitchFamily="49" charset="-122"/>
              </a:rPr>
              <a:t>      可用来做贵重的装饰品。</a:t>
            </a:r>
          </a:p>
        </p:txBody>
      </p:sp>
      <p:sp>
        <p:nvSpPr>
          <p:cNvPr id="22" name="对角圆角矩形 21"/>
          <p:cNvSpPr/>
          <p:nvPr/>
        </p:nvSpPr>
        <p:spPr>
          <a:xfrm>
            <a:off x="2667000" y="166691"/>
            <a:ext cx="2349500" cy="598487"/>
          </a:xfrm>
          <a:prstGeom prst="round2DiagRect">
            <a:avLst/>
          </a:prstGeom>
          <a:solidFill>
            <a:srgbClr val="0000FF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4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字词乐园</a:t>
            </a:r>
            <a:endParaRPr lang="en-US" altLang="zh-CN" sz="4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8" name="AutoShape 2"/>
          <p:cNvSpPr>
            <a:spLocks noChangeArrowheads="1"/>
          </p:cNvSpPr>
          <p:nvPr/>
        </p:nvSpPr>
        <p:spPr bwMode="auto">
          <a:xfrm>
            <a:off x="2135191" y="981078"/>
            <a:ext cx="1800225" cy="792163"/>
          </a:xfrm>
          <a:prstGeom prst="doubleWave">
            <a:avLst>
              <a:gd name="adj1" fmla="val 6500"/>
              <a:gd name="adj2" fmla="val 0"/>
            </a:avLst>
          </a:prstGeom>
          <a:solidFill>
            <a:srgbClr val="0000FF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defRPr/>
            </a:pPr>
            <a:r>
              <a:rPr lang="zh-CN" altLang="en-US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词语解释</a:t>
            </a:r>
          </a:p>
        </p:txBody>
      </p:sp>
      <p:grpSp>
        <p:nvGrpSpPr>
          <p:cNvPr id="31755" name="组合 31"/>
          <p:cNvGrpSpPr>
            <a:grpSpLocks/>
          </p:cNvGrpSpPr>
          <p:nvPr/>
        </p:nvGrpSpPr>
        <p:grpSpPr bwMode="auto">
          <a:xfrm>
            <a:off x="8108950" y="4867275"/>
            <a:ext cx="1016000" cy="1498600"/>
            <a:chOff x="5836357" y="4560894"/>
            <a:chExt cx="1327930" cy="2056092"/>
          </a:xfrm>
        </p:grpSpPr>
        <p:pic>
          <p:nvPicPr>
            <p:cNvPr id="31757" name="图片 5"/>
            <p:cNvPicPr>
              <a:picLocks noChangeAspect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35500" r="32249" b="80045"/>
            <a:stretch>
              <a:fillRect/>
            </a:stretch>
          </p:blipFill>
          <p:spPr bwMode="auto">
            <a:xfrm>
              <a:off x="5836357" y="4560894"/>
              <a:ext cx="429028" cy="3836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1758" name="Picture 2"/>
            <p:cNvPicPr>
              <a:picLocks noChangeAspect="1" noChangeArrowheads="1"/>
            </p:cNvPicPr>
            <p:nvPr/>
          </p:nvPicPr>
          <p:blipFill>
            <a:blip r:embed="rId7" cstate="email">
              <a:clrChange>
                <a:clrFrom>
                  <a:srgbClr val="FDFDFD"/>
                </a:clrFrom>
                <a:clrTo>
                  <a:srgbClr val="FDFDFD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16478" y="4847939"/>
              <a:ext cx="1247809" cy="17690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31756" name="Picture 3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46441" y="5011738"/>
            <a:ext cx="1189037" cy="1331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图片 9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51788" y="5984875"/>
            <a:ext cx="1624012" cy="154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771" name="图片 1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08216" y="6156325"/>
            <a:ext cx="1265237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772" name="图片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82750" y="6296028"/>
            <a:ext cx="53975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773" name="图片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551991" y="6365875"/>
            <a:ext cx="720725" cy="477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extBox 13"/>
          <p:cNvSpPr txBox="1">
            <a:spLocks noChangeArrowheads="1"/>
          </p:cNvSpPr>
          <p:nvPr/>
        </p:nvSpPr>
        <p:spPr bwMode="auto">
          <a:xfrm>
            <a:off x="2135191" y="2025650"/>
            <a:ext cx="7519987" cy="95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800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恍然大悟：</a:t>
            </a:r>
            <a:r>
              <a:rPr lang="zh-CN" altLang="en-US" sz="2800" dirty="0">
                <a:latin typeface="楷体" pitchFamily="49" charset="-122"/>
                <a:ea typeface="楷体" pitchFamily="49" charset="-122"/>
              </a:rPr>
              <a:t>形容人对某事一下子明白过来、</a:t>
            </a:r>
          </a:p>
          <a:p>
            <a:pPr eaLnBrk="1" hangingPunct="1"/>
            <a:r>
              <a:rPr lang="zh-CN" altLang="en-US" sz="2800" dirty="0">
                <a:latin typeface="楷体" pitchFamily="49" charset="-122"/>
                <a:ea typeface="楷体" pitchFamily="49" charset="-122"/>
              </a:rPr>
              <a:t>          突然醒悟，豁然开朗。</a:t>
            </a:r>
          </a:p>
        </p:txBody>
      </p:sp>
      <p:sp>
        <p:nvSpPr>
          <p:cNvPr id="16" name="TextBox 15"/>
          <p:cNvSpPr txBox="1">
            <a:spLocks noChangeArrowheads="1"/>
          </p:cNvSpPr>
          <p:nvPr/>
        </p:nvSpPr>
        <p:spPr bwMode="auto">
          <a:xfrm>
            <a:off x="2135191" y="4146550"/>
            <a:ext cx="413446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800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高明：</a:t>
            </a:r>
            <a:r>
              <a:rPr lang="zh-CN" altLang="en-US" sz="2800" dirty="0">
                <a:latin typeface="楷体" pitchFamily="49" charset="-122"/>
                <a:ea typeface="楷体" pitchFamily="49" charset="-122"/>
              </a:rPr>
              <a:t>见解、技能高超。</a:t>
            </a:r>
          </a:p>
        </p:txBody>
      </p:sp>
      <p:sp>
        <p:nvSpPr>
          <p:cNvPr id="20" name="TextBox 19"/>
          <p:cNvSpPr txBox="1">
            <a:spLocks noChangeArrowheads="1"/>
          </p:cNvSpPr>
          <p:nvPr/>
        </p:nvSpPr>
        <p:spPr bwMode="auto">
          <a:xfrm>
            <a:off x="2135191" y="3268663"/>
            <a:ext cx="5211683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800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钦佩：</a:t>
            </a:r>
            <a:r>
              <a:rPr lang="zh-CN" altLang="en-US" sz="2800" dirty="0">
                <a:latin typeface="楷体" pitchFamily="49" charset="-122"/>
                <a:ea typeface="楷体" pitchFamily="49" charset="-122"/>
              </a:rPr>
              <a:t>令人尊敬、尊重、敬重。</a:t>
            </a:r>
          </a:p>
        </p:txBody>
      </p:sp>
      <p:sp>
        <p:nvSpPr>
          <p:cNvPr id="22" name="对角圆角矩形 21"/>
          <p:cNvSpPr/>
          <p:nvPr/>
        </p:nvSpPr>
        <p:spPr>
          <a:xfrm>
            <a:off x="2667000" y="166691"/>
            <a:ext cx="2349500" cy="598487"/>
          </a:xfrm>
          <a:prstGeom prst="round2DiagRect">
            <a:avLst/>
          </a:prstGeom>
          <a:solidFill>
            <a:srgbClr val="0000FF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4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字词乐园</a:t>
            </a:r>
            <a:endParaRPr lang="en-US" altLang="zh-CN" sz="4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8" name="AutoShape 2"/>
          <p:cNvSpPr>
            <a:spLocks noChangeArrowheads="1"/>
          </p:cNvSpPr>
          <p:nvPr/>
        </p:nvSpPr>
        <p:spPr bwMode="auto">
          <a:xfrm>
            <a:off x="2135191" y="981078"/>
            <a:ext cx="1800225" cy="792163"/>
          </a:xfrm>
          <a:prstGeom prst="doubleWave">
            <a:avLst>
              <a:gd name="adj1" fmla="val 6500"/>
              <a:gd name="adj2" fmla="val 0"/>
            </a:avLst>
          </a:prstGeom>
          <a:solidFill>
            <a:srgbClr val="0000FF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defRPr/>
            </a:pPr>
            <a:r>
              <a:rPr lang="zh-CN" altLang="en-US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词语解释</a:t>
            </a:r>
          </a:p>
        </p:txBody>
      </p:sp>
      <p:sp>
        <p:nvSpPr>
          <p:cNvPr id="2" name="TextBox 15"/>
          <p:cNvSpPr txBox="1">
            <a:spLocks noChangeArrowheads="1"/>
          </p:cNvSpPr>
          <p:nvPr/>
        </p:nvSpPr>
        <p:spPr bwMode="auto">
          <a:xfrm>
            <a:off x="2208216" y="5105400"/>
            <a:ext cx="6542087" cy="952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800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蹑手蹑脚：</a:t>
            </a:r>
            <a:r>
              <a:rPr lang="zh-CN" altLang="en-US" sz="2800" dirty="0">
                <a:latin typeface="楷体" pitchFamily="49" charset="-122"/>
                <a:ea typeface="楷体" pitchFamily="49" charset="-122"/>
              </a:rPr>
              <a:t>形容走路脚步放得很轻，也形容偷偷摸摸、很鬼鬼祟祟的样子。</a:t>
            </a:r>
          </a:p>
        </p:txBody>
      </p:sp>
      <p:pic>
        <p:nvPicPr>
          <p:cNvPr id="3" name="图片 2" descr="318741-14122619552075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80123" y="4772663"/>
            <a:ext cx="1416685" cy="1383665"/>
          </a:xfrm>
          <a:prstGeom prst="rect">
            <a:avLst/>
          </a:prstGeom>
          <a:effectLst>
            <a:softEdge rad="63500"/>
          </a:effectLst>
        </p:spPr>
      </p:pic>
      <p:sp>
        <p:nvSpPr>
          <p:cNvPr id="184" name=" 184"/>
          <p:cNvSpPr/>
          <p:nvPr/>
        </p:nvSpPr>
        <p:spPr>
          <a:xfrm>
            <a:off x="8580438" y="2181228"/>
            <a:ext cx="1547812" cy="1547813"/>
          </a:xfrm>
          <a:prstGeom prst="ellipse">
            <a:avLst/>
          </a:prstGeom>
          <a:blipFill rotWithShape="1"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28575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6" grpId="0"/>
      <p:bldP spid="20" grpId="0"/>
      <p:bldP spid="2" grpId="0"/>
      <p:bldP spid="184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图片 9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27978" y="5984875"/>
            <a:ext cx="1624013" cy="154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795" name="图片 1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08216" y="6156325"/>
            <a:ext cx="1265237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796" name="图片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82750" y="6296028"/>
            <a:ext cx="53975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797" name="图片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551991" y="6365875"/>
            <a:ext cx="720725" cy="477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TextBox 18"/>
          <p:cNvSpPr txBox="1">
            <a:spLocks noChangeArrowheads="1"/>
          </p:cNvSpPr>
          <p:nvPr/>
        </p:nvSpPr>
        <p:spPr bwMode="auto">
          <a:xfrm>
            <a:off x="2290766" y="2060575"/>
            <a:ext cx="7572375" cy="182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just" eaLnBrk="1" hangingPunct="1">
              <a:lnSpc>
                <a:spcPts val="4500"/>
              </a:lnSpc>
            </a:pPr>
            <a:r>
              <a:rPr lang="zh-CN" altLang="en-US" sz="3200">
                <a:latin typeface="楷体" pitchFamily="49" charset="-122"/>
                <a:ea typeface="楷体" pitchFamily="49" charset="-122"/>
              </a:rPr>
              <a:t>   （    ）的月光下，一个人（       ）来到车棚，直到他掏出一把钳子，我才（        ）原来他是一个偷车贼。！</a:t>
            </a:r>
          </a:p>
        </p:txBody>
      </p:sp>
      <p:sp>
        <p:nvSpPr>
          <p:cNvPr id="20" name="TextBox 19"/>
          <p:cNvSpPr txBox="1">
            <a:spLocks noChangeArrowheads="1"/>
          </p:cNvSpPr>
          <p:nvPr/>
        </p:nvSpPr>
        <p:spPr bwMode="auto">
          <a:xfrm>
            <a:off x="2667003" y="3298828"/>
            <a:ext cx="1826141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320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恍然大悟</a:t>
            </a:r>
          </a:p>
        </p:txBody>
      </p:sp>
      <p:sp>
        <p:nvSpPr>
          <p:cNvPr id="21" name="TextBox 20"/>
          <p:cNvSpPr txBox="1">
            <a:spLocks noChangeArrowheads="1"/>
          </p:cNvSpPr>
          <p:nvPr/>
        </p:nvSpPr>
        <p:spPr bwMode="auto">
          <a:xfrm>
            <a:off x="3343278" y="2136778"/>
            <a:ext cx="1005403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320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朦胧</a:t>
            </a:r>
          </a:p>
        </p:txBody>
      </p:sp>
      <p:sp>
        <p:nvSpPr>
          <p:cNvPr id="17" name="TextBox 16"/>
          <p:cNvSpPr txBox="1">
            <a:spLocks noChangeArrowheads="1"/>
          </p:cNvSpPr>
          <p:nvPr/>
        </p:nvSpPr>
        <p:spPr bwMode="auto">
          <a:xfrm>
            <a:off x="8054978" y="2073278"/>
            <a:ext cx="1826141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320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蹑手蹑脚</a:t>
            </a:r>
          </a:p>
        </p:txBody>
      </p:sp>
      <p:sp>
        <p:nvSpPr>
          <p:cNvPr id="16" name="对角圆角矩形 15"/>
          <p:cNvSpPr/>
          <p:nvPr/>
        </p:nvSpPr>
        <p:spPr>
          <a:xfrm>
            <a:off x="2667000" y="166691"/>
            <a:ext cx="2349500" cy="598487"/>
          </a:xfrm>
          <a:prstGeom prst="round2DiagRect">
            <a:avLst/>
          </a:prstGeom>
          <a:solidFill>
            <a:srgbClr val="0000FF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4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字词乐园</a:t>
            </a:r>
            <a:endParaRPr lang="en-US" altLang="zh-CN" sz="4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8" name="AutoShape 2"/>
          <p:cNvSpPr>
            <a:spLocks noChangeArrowheads="1"/>
          </p:cNvSpPr>
          <p:nvPr/>
        </p:nvSpPr>
        <p:spPr bwMode="auto">
          <a:xfrm>
            <a:off x="2135191" y="981078"/>
            <a:ext cx="1800225" cy="792163"/>
          </a:xfrm>
          <a:prstGeom prst="doubleWave">
            <a:avLst>
              <a:gd name="adj1" fmla="val 6500"/>
              <a:gd name="adj2" fmla="val 0"/>
            </a:avLst>
          </a:prstGeom>
          <a:solidFill>
            <a:srgbClr val="0000FF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defRPr/>
            </a:pPr>
            <a:r>
              <a:rPr lang="zh-CN" altLang="en-US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词语运用</a:t>
            </a:r>
          </a:p>
        </p:txBody>
      </p:sp>
      <p:grpSp>
        <p:nvGrpSpPr>
          <p:cNvPr id="33804" name="组合 31"/>
          <p:cNvGrpSpPr>
            <a:grpSpLocks/>
          </p:cNvGrpSpPr>
          <p:nvPr/>
        </p:nvGrpSpPr>
        <p:grpSpPr bwMode="auto">
          <a:xfrm>
            <a:off x="7239000" y="4357688"/>
            <a:ext cx="1327150" cy="2055812"/>
            <a:chOff x="5836357" y="4560894"/>
            <a:chExt cx="1327930" cy="2056092"/>
          </a:xfrm>
        </p:grpSpPr>
        <p:pic>
          <p:nvPicPr>
            <p:cNvPr id="33806" name="图片 5"/>
            <p:cNvPicPr>
              <a:picLocks noChangeAspect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35500" r="32249" b="80045"/>
            <a:stretch>
              <a:fillRect/>
            </a:stretch>
          </p:blipFill>
          <p:spPr bwMode="auto">
            <a:xfrm>
              <a:off x="5836357" y="4560894"/>
              <a:ext cx="429028" cy="3836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3807" name="Picture 2"/>
            <p:cNvPicPr>
              <a:picLocks noChangeAspect="1" noChangeArrowheads="1"/>
            </p:cNvPicPr>
            <p:nvPr/>
          </p:nvPicPr>
          <p:blipFill>
            <a:blip r:embed="rId7" cstate="email">
              <a:clrChange>
                <a:clrFrom>
                  <a:srgbClr val="FDFDFD"/>
                </a:clrFrom>
                <a:clrTo>
                  <a:srgbClr val="FDFDFD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16478" y="4847939"/>
              <a:ext cx="1247809" cy="17690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33805" name="Picture 3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95625" y="4714875"/>
            <a:ext cx="1549400" cy="1735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0" grpId="0"/>
      <p:bldP spid="21" grpId="0"/>
      <p:bldP spid="1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图片 9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51788" y="5984875"/>
            <a:ext cx="1624012" cy="154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819" name="图片 1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08216" y="6156325"/>
            <a:ext cx="1265237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820" name="图片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82750" y="6296028"/>
            <a:ext cx="53975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821" name="图片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551991" y="6365875"/>
            <a:ext cx="720725" cy="477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TextBox 18"/>
          <p:cNvSpPr txBox="1">
            <a:spLocks noChangeArrowheads="1"/>
          </p:cNvSpPr>
          <p:nvPr/>
        </p:nvSpPr>
        <p:spPr bwMode="auto">
          <a:xfrm>
            <a:off x="4079878" y="2565403"/>
            <a:ext cx="4265613" cy="582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3200" b="1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“×”手</a:t>
            </a:r>
            <a:r>
              <a:rPr lang="en-US" altLang="zh-CN" sz="3200" b="1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“</a:t>
            </a:r>
            <a:r>
              <a:rPr lang="zh-CN" altLang="en-US" sz="3200" b="1">
                <a:solidFill>
                  <a:srgbClr val="0000FF"/>
                </a:solidFill>
                <a:latin typeface="楷体" pitchFamily="49" charset="-122"/>
                <a:ea typeface="楷体" pitchFamily="49" charset="-122"/>
                <a:sym typeface="+mn-ea"/>
              </a:rPr>
              <a:t>×</a:t>
            </a:r>
            <a:r>
              <a:rPr lang="en-US" altLang="zh-CN" sz="3200" b="1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”</a:t>
            </a:r>
            <a:r>
              <a:rPr lang="zh-CN" altLang="en-US" sz="3200" b="1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脚成语</a:t>
            </a:r>
          </a:p>
        </p:txBody>
      </p:sp>
      <p:sp>
        <p:nvSpPr>
          <p:cNvPr id="20" name="TextBox 19"/>
          <p:cNvSpPr txBox="1">
            <a:spLocks noChangeArrowheads="1"/>
          </p:cNvSpPr>
          <p:nvPr/>
        </p:nvSpPr>
        <p:spPr bwMode="auto">
          <a:xfrm>
            <a:off x="2857503" y="3690941"/>
            <a:ext cx="1826141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3200">
                <a:latin typeface="楷体" pitchFamily="49" charset="-122"/>
                <a:ea typeface="楷体" pitchFamily="49" charset="-122"/>
              </a:rPr>
              <a:t>蹑手蹑脚</a:t>
            </a:r>
          </a:p>
        </p:txBody>
      </p:sp>
      <p:sp>
        <p:nvSpPr>
          <p:cNvPr id="21" name="TextBox 20"/>
          <p:cNvSpPr txBox="1">
            <a:spLocks noChangeArrowheads="1"/>
          </p:cNvSpPr>
          <p:nvPr/>
        </p:nvSpPr>
        <p:spPr bwMode="auto">
          <a:xfrm>
            <a:off x="5160966" y="3736978"/>
            <a:ext cx="1826141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320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毛手毛脚</a:t>
            </a:r>
          </a:p>
        </p:txBody>
      </p:sp>
      <p:sp>
        <p:nvSpPr>
          <p:cNvPr id="22" name="TextBox 21"/>
          <p:cNvSpPr txBox="1">
            <a:spLocks noChangeArrowheads="1"/>
          </p:cNvSpPr>
          <p:nvPr/>
        </p:nvSpPr>
        <p:spPr bwMode="auto">
          <a:xfrm>
            <a:off x="7537453" y="3736978"/>
            <a:ext cx="1826141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320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大手大脚</a:t>
            </a:r>
          </a:p>
        </p:txBody>
      </p:sp>
      <p:sp>
        <p:nvSpPr>
          <p:cNvPr id="23" name="TextBox 22"/>
          <p:cNvSpPr txBox="1">
            <a:spLocks noChangeArrowheads="1"/>
          </p:cNvSpPr>
          <p:nvPr/>
        </p:nvSpPr>
        <p:spPr bwMode="auto">
          <a:xfrm>
            <a:off x="2857503" y="4710116"/>
            <a:ext cx="1826141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320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指手画脚</a:t>
            </a:r>
          </a:p>
        </p:txBody>
      </p:sp>
      <p:sp>
        <p:nvSpPr>
          <p:cNvPr id="24" name="TextBox 23"/>
          <p:cNvSpPr txBox="1">
            <a:spLocks noChangeArrowheads="1"/>
          </p:cNvSpPr>
          <p:nvPr/>
        </p:nvSpPr>
        <p:spPr bwMode="auto">
          <a:xfrm>
            <a:off x="5160966" y="4718053"/>
            <a:ext cx="1826141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320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七手八脚</a:t>
            </a:r>
          </a:p>
        </p:txBody>
      </p:sp>
      <p:sp>
        <p:nvSpPr>
          <p:cNvPr id="25" name="TextBox 24"/>
          <p:cNvSpPr txBox="1">
            <a:spLocks noChangeArrowheads="1"/>
          </p:cNvSpPr>
          <p:nvPr/>
        </p:nvSpPr>
        <p:spPr bwMode="auto">
          <a:xfrm>
            <a:off x="7599363" y="4708525"/>
            <a:ext cx="180975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320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笨手笨脚</a:t>
            </a:r>
          </a:p>
        </p:txBody>
      </p:sp>
      <p:sp>
        <p:nvSpPr>
          <p:cNvPr id="18" name="AutoShape 2"/>
          <p:cNvSpPr>
            <a:spLocks noChangeArrowheads="1"/>
          </p:cNvSpPr>
          <p:nvPr/>
        </p:nvSpPr>
        <p:spPr bwMode="auto">
          <a:xfrm>
            <a:off x="2135191" y="981078"/>
            <a:ext cx="1800225" cy="792163"/>
          </a:xfrm>
          <a:prstGeom prst="doubleWave">
            <a:avLst>
              <a:gd name="adj1" fmla="val 6500"/>
              <a:gd name="adj2" fmla="val 0"/>
            </a:avLst>
          </a:prstGeom>
          <a:solidFill>
            <a:srgbClr val="0000FF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defRPr/>
            </a:pPr>
            <a:r>
              <a:rPr lang="zh-CN" altLang="en-US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词语积累</a:t>
            </a:r>
          </a:p>
        </p:txBody>
      </p:sp>
      <p:sp>
        <p:nvSpPr>
          <p:cNvPr id="28" name="对角圆角矩形 27"/>
          <p:cNvSpPr/>
          <p:nvPr/>
        </p:nvSpPr>
        <p:spPr>
          <a:xfrm>
            <a:off x="2667000" y="166691"/>
            <a:ext cx="2349500" cy="598487"/>
          </a:xfrm>
          <a:prstGeom prst="round2DiagRect">
            <a:avLst/>
          </a:prstGeom>
          <a:solidFill>
            <a:srgbClr val="0000FF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4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字词乐园</a:t>
            </a:r>
            <a:endParaRPr lang="en-US" altLang="zh-CN" sz="4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6" name="圆角矩形 25"/>
          <p:cNvSpPr/>
          <p:nvPr/>
        </p:nvSpPr>
        <p:spPr>
          <a:xfrm>
            <a:off x="2495550" y="2060578"/>
            <a:ext cx="7416800" cy="3744913"/>
          </a:xfrm>
          <a:prstGeom prst="roundRect">
            <a:avLst/>
          </a:prstGeom>
          <a:noFill/>
          <a:ln w="762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0" grpId="0"/>
      <p:bldP spid="21" grpId="0"/>
      <p:bldP spid="22" grpId="0"/>
      <p:bldP spid="23" grpId="0"/>
      <p:bldP spid="24" grpId="0"/>
      <p:bldP spid="2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图片 9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58138" y="5992813"/>
            <a:ext cx="1624012" cy="154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843" name="图片 1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87591" y="5992813"/>
            <a:ext cx="1265237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844" name="图片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36738" y="6296028"/>
            <a:ext cx="53975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845" name="图片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551991" y="6286500"/>
            <a:ext cx="720725" cy="477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" name="组合 5"/>
          <p:cNvGrpSpPr>
            <a:grpSpLocks/>
          </p:cNvGrpSpPr>
          <p:nvPr/>
        </p:nvGrpSpPr>
        <p:grpSpPr bwMode="auto">
          <a:xfrm>
            <a:off x="3667128" y="981078"/>
            <a:ext cx="6365875" cy="1374775"/>
            <a:chOff x="3375" y="1544"/>
            <a:chExt cx="10026" cy="2166"/>
          </a:xfrm>
        </p:grpSpPr>
        <p:sp>
          <p:nvSpPr>
            <p:cNvPr id="35870" name="TextBox 16"/>
            <p:cNvSpPr txBox="1">
              <a:spLocks noChangeArrowheads="1"/>
            </p:cNvSpPr>
            <p:nvPr/>
          </p:nvSpPr>
          <p:spPr bwMode="auto">
            <a:xfrm>
              <a:off x="3375" y="1544"/>
              <a:ext cx="2813" cy="9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sz="3200">
                  <a:latin typeface="楷体" pitchFamily="49" charset="-122"/>
                  <a:ea typeface="楷体" pitchFamily="49" charset="-122"/>
                </a:rPr>
                <a:t>朦胧</a:t>
              </a:r>
              <a:r>
                <a:rPr lang="en-US" altLang="zh-CN" sz="3200">
                  <a:latin typeface="楷体" pitchFamily="49" charset="-122"/>
                  <a:ea typeface="楷体" pitchFamily="49" charset="-122"/>
                </a:rPr>
                <a:t>---</a:t>
              </a:r>
              <a:endParaRPr lang="zh-CN" altLang="en-US" sz="3200">
                <a:latin typeface="楷体" pitchFamily="49" charset="-122"/>
                <a:ea typeface="楷体" pitchFamily="49" charset="-122"/>
              </a:endParaRPr>
            </a:p>
          </p:txBody>
        </p:sp>
        <p:sp>
          <p:nvSpPr>
            <p:cNvPr id="35871" name="TextBox 27"/>
            <p:cNvSpPr txBox="1">
              <a:spLocks noChangeArrowheads="1"/>
            </p:cNvSpPr>
            <p:nvPr/>
          </p:nvSpPr>
          <p:spPr bwMode="auto">
            <a:xfrm>
              <a:off x="5737" y="1544"/>
              <a:ext cx="1800" cy="9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sz="3200">
                  <a:solidFill>
                    <a:srgbClr val="FF0000"/>
                  </a:solidFill>
                  <a:latin typeface="楷体" pitchFamily="49" charset="-122"/>
                  <a:ea typeface="楷体" pitchFamily="49" charset="-122"/>
                </a:rPr>
                <a:t>模糊</a:t>
              </a:r>
            </a:p>
          </p:txBody>
        </p:sp>
        <p:sp>
          <p:nvSpPr>
            <p:cNvPr id="35872" name="TextBox 28"/>
            <p:cNvSpPr txBox="1">
              <a:spLocks noChangeArrowheads="1"/>
            </p:cNvSpPr>
            <p:nvPr/>
          </p:nvSpPr>
          <p:spPr bwMode="auto">
            <a:xfrm>
              <a:off x="8100" y="1544"/>
              <a:ext cx="3363" cy="9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sz="3200">
                  <a:latin typeface="楷体" pitchFamily="49" charset="-122"/>
                  <a:ea typeface="楷体" pitchFamily="49" charset="-122"/>
                </a:rPr>
                <a:t>急火火</a:t>
              </a:r>
              <a:r>
                <a:rPr lang="en-US" altLang="zh-CN" sz="3200">
                  <a:latin typeface="楷体" pitchFamily="49" charset="-122"/>
                  <a:ea typeface="楷体" pitchFamily="49" charset="-122"/>
                </a:rPr>
                <a:t>---</a:t>
              </a:r>
              <a:endParaRPr lang="zh-CN" altLang="en-US" sz="3200">
                <a:latin typeface="楷体" pitchFamily="49" charset="-122"/>
                <a:ea typeface="楷体" pitchFamily="49" charset="-122"/>
              </a:endParaRPr>
            </a:p>
          </p:txBody>
        </p:sp>
        <p:sp>
          <p:nvSpPr>
            <p:cNvPr id="35873" name="TextBox 29"/>
            <p:cNvSpPr txBox="1">
              <a:spLocks noChangeArrowheads="1"/>
            </p:cNvSpPr>
            <p:nvPr/>
          </p:nvSpPr>
          <p:spPr bwMode="auto">
            <a:xfrm>
              <a:off x="11175" y="1544"/>
              <a:ext cx="2227" cy="9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sz="3200">
                  <a:solidFill>
                    <a:srgbClr val="FF0000"/>
                  </a:solidFill>
                  <a:latin typeface="楷体" pitchFamily="49" charset="-122"/>
                  <a:ea typeface="楷体" pitchFamily="49" charset="-122"/>
                </a:rPr>
                <a:t>急匆匆</a:t>
              </a:r>
            </a:p>
          </p:txBody>
        </p:sp>
        <p:sp>
          <p:nvSpPr>
            <p:cNvPr id="35874" name="TextBox 30"/>
            <p:cNvSpPr txBox="1">
              <a:spLocks noChangeArrowheads="1"/>
            </p:cNvSpPr>
            <p:nvPr/>
          </p:nvSpPr>
          <p:spPr bwMode="auto">
            <a:xfrm>
              <a:off x="3405" y="2792"/>
              <a:ext cx="2813" cy="9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sz="3200">
                  <a:latin typeface="楷体" pitchFamily="49" charset="-122"/>
                  <a:ea typeface="楷体" pitchFamily="49" charset="-122"/>
                </a:rPr>
                <a:t>钦佩</a:t>
              </a:r>
              <a:r>
                <a:rPr lang="en-US" altLang="zh-CN" sz="3200">
                  <a:latin typeface="楷体" pitchFamily="49" charset="-122"/>
                  <a:ea typeface="楷体" pitchFamily="49" charset="-122"/>
                </a:rPr>
                <a:t>---</a:t>
              </a:r>
              <a:endParaRPr lang="zh-CN" altLang="en-US" sz="3200">
                <a:latin typeface="楷体" pitchFamily="49" charset="-122"/>
                <a:ea typeface="楷体" pitchFamily="49" charset="-122"/>
              </a:endParaRPr>
            </a:p>
          </p:txBody>
        </p:sp>
        <p:sp>
          <p:nvSpPr>
            <p:cNvPr id="35875" name="TextBox 31"/>
            <p:cNvSpPr txBox="1">
              <a:spLocks noChangeArrowheads="1"/>
            </p:cNvSpPr>
            <p:nvPr/>
          </p:nvSpPr>
          <p:spPr bwMode="auto">
            <a:xfrm>
              <a:off x="5767" y="2782"/>
              <a:ext cx="1800" cy="9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sz="3200">
                  <a:solidFill>
                    <a:srgbClr val="FF0000"/>
                  </a:solidFill>
                  <a:latin typeface="楷体" pitchFamily="49" charset="-122"/>
                  <a:ea typeface="楷体" pitchFamily="49" charset="-122"/>
                </a:rPr>
                <a:t>敬佩</a:t>
              </a:r>
            </a:p>
          </p:txBody>
        </p:sp>
        <p:sp>
          <p:nvSpPr>
            <p:cNvPr id="35876" name="TextBox 32"/>
            <p:cNvSpPr txBox="1">
              <a:spLocks noChangeArrowheads="1"/>
            </p:cNvSpPr>
            <p:nvPr/>
          </p:nvSpPr>
          <p:spPr bwMode="auto">
            <a:xfrm>
              <a:off x="8130" y="2782"/>
              <a:ext cx="2813" cy="9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sz="3200">
                  <a:latin typeface="楷体" pitchFamily="49" charset="-122"/>
                  <a:ea typeface="楷体" pitchFamily="49" charset="-122"/>
                </a:rPr>
                <a:t>诡秘</a:t>
              </a:r>
              <a:r>
                <a:rPr lang="en-US" altLang="zh-CN" sz="3200">
                  <a:latin typeface="楷体" pitchFamily="49" charset="-122"/>
                  <a:ea typeface="楷体" pitchFamily="49" charset="-122"/>
                </a:rPr>
                <a:t>---</a:t>
              </a:r>
              <a:endParaRPr lang="zh-CN" altLang="en-US" sz="3200">
                <a:latin typeface="楷体" pitchFamily="49" charset="-122"/>
                <a:ea typeface="楷体" pitchFamily="49" charset="-122"/>
              </a:endParaRPr>
            </a:p>
          </p:txBody>
        </p:sp>
        <p:sp>
          <p:nvSpPr>
            <p:cNvPr id="35877" name="TextBox 33"/>
            <p:cNvSpPr txBox="1">
              <a:spLocks noChangeArrowheads="1"/>
            </p:cNvSpPr>
            <p:nvPr/>
          </p:nvSpPr>
          <p:spPr bwMode="auto">
            <a:xfrm>
              <a:off x="10493" y="2782"/>
              <a:ext cx="1800" cy="9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sz="3200">
                  <a:solidFill>
                    <a:srgbClr val="FF0000"/>
                  </a:solidFill>
                  <a:latin typeface="楷体" pitchFamily="49" charset="-122"/>
                  <a:ea typeface="楷体" pitchFamily="49" charset="-122"/>
                </a:rPr>
                <a:t>神秘</a:t>
              </a:r>
            </a:p>
          </p:txBody>
        </p:sp>
      </p:grpSp>
      <p:cxnSp>
        <p:nvCxnSpPr>
          <p:cNvPr id="36" name="直接连接符 35"/>
          <p:cNvCxnSpPr/>
          <p:nvPr/>
        </p:nvCxnSpPr>
        <p:spPr>
          <a:xfrm>
            <a:off x="2481266" y="2565400"/>
            <a:ext cx="7286625" cy="1588"/>
          </a:xfrm>
          <a:prstGeom prst="line">
            <a:avLst/>
          </a:prstGeom>
          <a:ln w="3175">
            <a:solidFill>
              <a:schemeClr val="accent2">
                <a:lumMod val="40000"/>
                <a:lumOff val="6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直接连接符 36"/>
          <p:cNvCxnSpPr/>
          <p:nvPr/>
        </p:nvCxnSpPr>
        <p:spPr>
          <a:xfrm>
            <a:off x="1992316" y="4292600"/>
            <a:ext cx="7286625" cy="1588"/>
          </a:xfrm>
          <a:prstGeom prst="line">
            <a:avLst/>
          </a:prstGeom>
          <a:ln w="3175">
            <a:solidFill>
              <a:schemeClr val="accent2">
                <a:lumMod val="40000"/>
                <a:lumOff val="6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组合 6"/>
          <p:cNvGrpSpPr>
            <a:grpSpLocks/>
          </p:cNvGrpSpPr>
          <p:nvPr/>
        </p:nvGrpSpPr>
        <p:grpSpPr bwMode="auto">
          <a:xfrm>
            <a:off x="3648078" y="2708278"/>
            <a:ext cx="5662613" cy="1370013"/>
            <a:chOff x="3345" y="5171"/>
            <a:chExt cx="8918" cy="2156"/>
          </a:xfrm>
        </p:grpSpPr>
        <p:sp>
          <p:nvSpPr>
            <p:cNvPr id="35862" name="TextBox 37"/>
            <p:cNvSpPr txBox="1">
              <a:spLocks noChangeArrowheads="1"/>
            </p:cNvSpPr>
            <p:nvPr/>
          </p:nvSpPr>
          <p:spPr bwMode="auto">
            <a:xfrm>
              <a:off x="3345" y="5171"/>
              <a:ext cx="2813" cy="9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sz="3200">
                  <a:latin typeface="楷体" pitchFamily="49" charset="-122"/>
                  <a:ea typeface="楷体" pitchFamily="49" charset="-122"/>
                </a:rPr>
                <a:t>缓慢</a:t>
              </a:r>
              <a:r>
                <a:rPr lang="en-US" altLang="zh-CN" sz="3200">
                  <a:latin typeface="楷体" pitchFamily="49" charset="-122"/>
                  <a:ea typeface="楷体" pitchFamily="49" charset="-122"/>
                </a:rPr>
                <a:t>---</a:t>
              </a:r>
              <a:endParaRPr lang="zh-CN" altLang="en-US" sz="3200">
                <a:latin typeface="楷体" pitchFamily="49" charset="-122"/>
                <a:ea typeface="楷体" pitchFamily="49" charset="-122"/>
              </a:endParaRPr>
            </a:p>
          </p:txBody>
        </p:sp>
        <p:sp>
          <p:nvSpPr>
            <p:cNvPr id="35863" name="TextBox 38"/>
            <p:cNvSpPr txBox="1">
              <a:spLocks noChangeArrowheads="1"/>
            </p:cNvSpPr>
            <p:nvPr/>
          </p:nvSpPr>
          <p:spPr bwMode="auto">
            <a:xfrm>
              <a:off x="5707" y="5171"/>
              <a:ext cx="1800" cy="9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sz="3200">
                  <a:solidFill>
                    <a:srgbClr val="FF0000"/>
                  </a:solidFill>
                  <a:latin typeface="楷体" pitchFamily="49" charset="-122"/>
                  <a:ea typeface="楷体" pitchFamily="49" charset="-122"/>
                </a:rPr>
                <a:t>迅速</a:t>
              </a:r>
            </a:p>
          </p:txBody>
        </p:sp>
        <p:sp>
          <p:nvSpPr>
            <p:cNvPr id="35864" name="TextBox 39"/>
            <p:cNvSpPr txBox="1">
              <a:spLocks noChangeArrowheads="1"/>
            </p:cNvSpPr>
            <p:nvPr/>
          </p:nvSpPr>
          <p:spPr bwMode="auto">
            <a:xfrm>
              <a:off x="8070" y="5171"/>
              <a:ext cx="2813" cy="9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sz="3200">
                  <a:latin typeface="楷体" pitchFamily="49" charset="-122"/>
                  <a:ea typeface="楷体" pitchFamily="49" charset="-122"/>
                </a:rPr>
                <a:t>朦胧</a:t>
              </a:r>
              <a:r>
                <a:rPr lang="en-US" altLang="zh-CN" sz="3200">
                  <a:latin typeface="楷体" pitchFamily="49" charset="-122"/>
                  <a:ea typeface="楷体" pitchFamily="49" charset="-122"/>
                </a:rPr>
                <a:t>---</a:t>
              </a:r>
              <a:endParaRPr lang="zh-CN" altLang="en-US" sz="3200">
                <a:latin typeface="楷体" pitchFamily="49" charset="-122"/>
                <a:ea typeface="楷体" pitchFamily="49" charset="-122"/>
              </a:endParaRPr>
            </a:p>
          </p:txBody>
        </p:sp>
        <p:sp>
          <p:nvSpPr>
            <p:cNvPr id="35865" name="TextBox 40"/>
            <p:cNvSpPr txBox="1">
              <a:spLocks noChangeArrowheads="1"/>
            </p:cNvSpPr>
            <p:nvPr/>
          </p:nvSpPr>
          <p:spPr bwMode="auto">
            <a:xfrm>
              <a:off x="10433" y="5171"/>
              <a:ext cx="1800" cy="9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sz="3200">
                  <a:solidFill>
                    <a:srgbClr val="FF0000"/>
                  </a:solidFill>
                  <a:latin typeface="楷体" pitchFamily="49" charset="-122"/>
                  <a:ea typeface="楷体" pitchFamily="49" charset="-122"/>
                </a:rPr>
                <a:t>皎洁</a:t>
              </a:r>
            </a:p>
          </p:txBody>
        </p:sp>
        <p:sp>
          <p:nvSpPr>
            <p:cNvPr id="35866" name="TextBox 41"/>
            <p:cNvSpPr txBox="1">
              <a:spLocks noChangeArrowheads="1"/>
            </p:cNvSpPr>
            <p:nvPr/>
          </p:nvSpPr>
          <p:spPr bwMode="auto">
            <a:xfrm>
              <a:off x="3375" y="6409"/>
              <a:ext cx="2813" cy="9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sz="3200">
                  <a:latin typeface="楷体" pitchFamily="49" charset="-122"/>
                  <a:ea typeface="楷体" pitchFamily="49" charset="-122"/>
                </a:rPr>
                <a:t>高明</a:t>
              </a:r>
              <a:r>
                <a:rPr lang="en-US" altLang="zh-CN" sz="3200">
                  <a:latin typeface="楷体" pitchFamily="49" charset="-122"/>
                  <a:ea typeface="楷体" pitchFamily="49" charset="-122"/>
                </a:rPr>
                <a:t>---</a:t>
              </a:r>
              <a:endParaRPr lang="zh-CN" altLang="en-US" sz="3200">
                <a:latin typeface="楷体" pitchFamily="49" charset="-122"/>
                <a:ea typeface="楷体" pitchFamily="49" charset="-122"/>
              </a:endParaRPr>
            </a:p>
          </p:txBody>
        </p:sp>
        <p:sp>
          <p:nvSpPr>
            <p:cNvPr id="35867" name="TextBox 42"/>
            <p:cNvSpPr txBox="1">
              <a:spLocks noChangeArrowheads="1"/>
            </p:cNvSpPr>
            <p:nvPr/>
          </p:nvSpPr>
          <p:spPr bwMode="auto">
            <a:xfrm>
              <a:off x="5737" y="6409"/>
              <a:ext cx="1800" cy="9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sz="3200">
                  <a:solidFill>
                    <a:srgbClr val="FF0000"/>
                  </a:solidFill>
                  <a:latin typeface="楷体" pitchFamily="49" charset="-122"/>
                  <a:ea typeface="楷体" pitchFamily="49" charset="-122"/>
                </a:rPr>
                <a:t>低劣</a:t>
              </a:r>
            </a:p>
          </p:txBody>
        </p:sp>
        <p:sp>
          <p:nvSpPr>
            <p:cNvPr id="35868" name="TextBox 43"/>
            <p:cNvSpPr txBox="1">
              <a:spLocks noChangeArrowheads="1"/>
            </p:cNvSpPr>
            <p:nvPr/>
          </p:nvSpPr>
          <p:spPr bwMode="auto">
            <a:xfrm>
              <a:off x="8100" y="6409"/>
              <a:ext cx="2813" cy="9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sz="3200">
                  <a:latin typeface="楷体" pitchFamily="49" charset="-122"/>
                  <a:ea typeface="楷体" pitchFamily="49" charset="-122"/>
                </a:rPr>
                <a:t>归拢</a:t>
              </a:r>
              <a:r>
                <a:rPr lang="en-US" altLang="zh-CN" sz="3200">
                  <a:latin typeface="楷体" pitchFamily="49" charset="-122"/>
                  <a:ea typeface="楷体" pitchFamily="49" charset="-122"/>
                </a:rPr>
                <a:t>---</a:t>
              </a:r>
              <a:endParaRPr lang="zh-CN" altLang="en-US" sz="3200">
                <a:latin typeface="楷体" pitchFamily="49" charset="-122"/>
                <a:ea typeface="楷体" pitchFamily="49" charset="-122"/>
              </a:endParaRPr>
            </a:p>
          </p:txBody>
        </p:sp>
        <p:sp>
          <p:nvSpPr>
            <p:cNvPr id="35869" name="TextBox 44"/>
            <p:cNvSpPr txBox="1">
              <a:spLocks noChangeArrowheads="1"/>
            </p:cNvSpPr>
            <p:nvPr/>
          </p:nvSpPr>
          <p:spPr bwMode="auto">
            <a:xfrm>
              <a:off x="10463" y="6409"/>
              <a:ext cx="1800" cy="9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sz="3200">
                  <a:solidFill>
                    <a:srgbClr val="FF0000"/>
                  </a:solidFill>
                  <a:latin typeface="楷体" pitchFamily="49" charset="-122"/>
                  <a:ea typeface="楷体" pitchFamily="49" charset="-122"/>
                </a:rPr>
                <a:t>摊开</a:t>
              </a:r>
            </a:p>
          </p:txBody>
        </p:sp>
      </p:grpSp>
      <p:sp>
        <p:nvSpPr>
          <p:cNvPr id="49" name="AutoShape 2"/>
          <p:cNvSpPr>
            <a:spLocks noChangeArrowheads="1"/>
          </p:cNvSpPr>
          <p:nvPr/>
        </p:nvSpPr>
        <p:spPr bwMode="auto">
          <a:xfrm>
            <a:off x="2135188" y="981078"/>
            <a:ext cx="1439862" cy="792163"/>
          </a:xfrm>
          <a:prstGeom prst="doubleWave">
            <a:avLst>
              <a:gd name="adj1" fmla="val 6500"/>
              <a:gd name="adj2" fmla="val 0"/>
            </a:avLst>
          </a:prstGeom>
          <a:solidFill>
            <a:srgbClr val="0000FF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defRPr/>
            </a:pPr>
            <a:r>
              <a:rPr lang="zh-CN" altLang="en-US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近义词</a:t>
            </a:r>
          </a:p>
        </p:txBody>
      </p:sp>
      <p:sp>
        <p:nvSpPr>
          <p:cNvPr id="51" name="AutoShape 2"/>
          <p:cNvSpPr>
            <a:spLocks noChangeArrowheads="1"/>
          </p:cNvSpPr>
          <p:nvPr/>
        </p:nvSpPr>
        <p:spPr bwMode="auto">
          <a:xfrm>
            <a:off x="2135188" y="2927353"/>
            <a:ext cx="1439862" cy="792163"/>
          </a:xfrm>
          <a:prstGeom prst="doubleWave">
            <a:avLst>
              <a:gd name="adj1" fmla="val 6500"/>
              <a:gd name="adj2" fmla="val 0"/>
            </a:avLst>
          </a:prstGeom>
          <a:solidFill>
            <a:srgbClr val="0000FF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defRPr/>
            </a:pPr>
            <a:r>
              <a:rPr lang="zh-CN" altLang="en-US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反义词</a:t>
            </a:r>
          </a:p>
        </p:txBody>
      </p:sp>
      <p:sp>
        <p:nvSpPr>
          <p:cNvPr id="53" name="对角圆角矩形 52"/>
          <p:cNvSpPr/>
          <p:nvPr/>
        </p:nvSpPr>
        <p:spPr>
          <a:xfrm>
            <a:off x="2667000" y="166691"/>
            <a:ext cx="2349500" cy="598487"/>
          </a:xfrm>
          <a:prstGeom prst="round2DiagRect">
            <a:avLst/>
          </a:prstGeom>
          <a:solidFill>
            <a:srgbClr val="0000FF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4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字词乐园</a:t>
            </a:r>
            <a:endParaRPr lang="en-US" altLang="zh-CN" sz="4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4" name="组合 34"/>
          <p:cNvGrpSpPr>
            <a:grpSpLocks/>
          </p:cNvGrpSpPr>
          <p:nvPr/>
        </p:nvGrpSpPr>
        <p:grpSpPr bwMode="auto">
          <a:xfrm>
            <a:off x="3000375" y="4581525"/>
            <a:ext cx="5765800" cy="863600"/>
            <a:chOff x="3685" y="7328"/>
            <a:chExt cx="9080" cy="1361"/>
          </a:xfrm>
        </p:grpSpPr>
        <p:grpSp>
          <p:nvGrpSpPr>
            <p:cNvPr id="35854" name="组合 45"/>
            <p:cNvGrpSpPr>
              <a:grpSpLocks/>
            </p:cNvGrpSpPr>
            <p:nvPr/>
          </p:nvGrpSpPr>
          <p:grpSpPr bwMode="auto">
            <a:xfrm>
              <a:off x="3685" y="7328"/>
              <a:ext cx="9080" cy="1361"/>
              <a:chOff x="2910550" y="3573016"/>
              <a:chExt cx="5766098" cy="864096"/>
            </a:xfrm>
          </p:grpSpPr>
          <p:sp>
            <p:nvSpPr>
              <p:cNvPr id="35856" name="文本框 63"/>
              <p:cNvSpPr txBox="1">
                <a:spLocks noChangeArrowheads="1"/>
              </p:cNvSpPr>
              <p:nvPr/>
            </p:nvSpPr>
            <p:spPr bwMode="auto">
              <a:xfrm>
                <a:off x="2946952" y="3573016"/>
                <a:ext cx="5729696" cy="369544"/>
              </a:xfrm>
              <a:prstGeom prst="rect">
                <a:avLst/>
              </a:prstGeom>
              <a:noFill/>
              <a:ln w="22225">
                <a:solidFill>
                  <a:srgbClr val="FDCB53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35857" name="文本框 64"/>
              <p:cNvSpPr txBox="1">
                <a:spLocks noChangeArrowheads="1"/>
              </p:cNvSpPr>
              <p:nvPr/>
            </p:nvSpPr>
            <p:spPr bwMode="auto">
              <a:xfrm>
                <a:off x="2910550" y="3662359"/>
                <a:ext cx="520193" cy="64516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9pPr>
              </a:lstStyle>
              <a:p>
                <a:pPr eaLnBrk="1" hangingPunct="1"/>
                <a:r>
                  <a:rPr lang="zh-CN" altLang="en-US" sz="3600">
                    <a:solidFill>
                      <a:srgbClr val="EF3E22"/>
                    </a:solidFill>
                    <a:latin typeface="楷体" pitchFamily="49" charset="-122"/>
                    <a:ea typeface="楷体" pitchFamily="49" charset="-122"/>
                  </a:rPr>
                  <a:t>扎</a:t>
                </a:r>
              </a:p>
            </p:txBody>
          </p:sp>
          <p:sp>
            <p:nvSpPr>
              <p:cNvPr id="35858" name="文本框 65"/>
              <p:cNvSpPr txBox="1">
                <a:spLocks noChangeArrowheads="1"/>
              </p:cNvSpPr>
              <p:nvPr/>
            </p:nvSpPr>
            <p:spPr bwMode="auto">
              <a:xfrm>
                <a:off x="3563888" y="3631135"/>
                <a:ext cx="1489802" cy="33845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9pPr>
              </a:lstStyle>
              <a:p>
                <a:pPr eaLnBrk="1" hangingPunct="1"/>
                <a:r>
                  <a:rPr lang="en-US" altLang="zh-CN" sz="1600">
                    <a:latin typeface="楷体" pitchFamily="49" charset="-122"/>
                    <a:ea typeface="楷体" pitchFamily="49" charset="-122"/>
                  </a:rPr>
                  <a:t> </a:t>
                </a:r>
                <a:r>
                  <a:rPr lang="en-US" altLang="zh-CN" sz="1600">
                    <a:latin typeface="黑体" pitchFamily="49" charset="-122"/>
                    <a:ea typeface="黑体" pitchFamily="49" charset="-122"/>
                  </a:rPr>
                  <a:t>zhā</a:t>
                </a:r>
                <a:r>
                  <a:rPr lang="en-US" altLang="zh-CN" sz="1600">
                    <a:latin typeface="楷体" pitchFamily="49" charset="-122"/>
                    <a:ea typeface="楷体" pitchFamily="49" charset="-122"/>
                  </a:rPr>
                  <a:t> </a:t>
                </a:r>
                <a:r>
                  <a:rPr lang="zh-CN" altLang="en-US" sz="1600">
                    <a:latin typeface="楷体" pitchFamily="49" charset="-122"/>
                    <a:ea typeface="楷体" pitchFamily="49" charset="-122"/>
                  </a:rPr>
                  <a:t>（扎鱼）</a:t>
                </a:r>
              </a:p>
            </p:txBody>
          </p:sp>
          <p:sp>
            <p:nvSpPr>
              <p:cNvPr id="35859" name="文本框 66"/>
              <p:cNvSpPr txBox="1">
                <a:spLocks noChangeArrowheads="1"/>
              </p:cNvSpPr>
              <p:nvPr/>
            </p:nvSpPr>
            <p:spPr bwMode="auto">
              <a:xfrm>
                <a:off x="3565481" y="4000467"/>
                <a:ext cx="1585002" cy="33718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9pPr>
              </a:lstStyle>
              <a:p>
                <a:pPr eaLnBrk="1" hangingPunct="1"/>
                <a:r>
                  <a:rPr lang="en-US" altLang="zh-CN" sz="1600">
                    <a:latin typeface="楷体" pitchFamily="49" charset="-122"/>
                    <a:ea typeface="楷体" pitchFamily="49" charset="-122"/>
                  </a:rPr>
                  <a:t> z</a:t>
                </a:r>
                <a:r>
                  <a:rPr lang="en-US" altLang="zh-CN" sz="1600">
                    <a:latin typeface="黑体" pitchFamily="49" charset="-122"/>
                    <a:ea typeface="黑体" pitchFamily="49" charset="-122"/>
                  </a:rPr>
                  <a:t>ā</a:t>
                </a:r>
                <a:r>
                  <a:rPr lang="zh-CN" altLang="en-US" sz="1600">
                    <a:latin typeface="楷体" pitchFamily="49" charset="-122"/>
                    <a:ea typeface="楷体" pitchFamily="49" charset="-122"/>
                  </a:rPr>
                  <a:t>（扎辫子）</a:t>
                </a:r>
              </a:p>
            </p:txBody>
          </p:sp>
          <p:cxnSp>
            <p:nvCxnSpPr>
              <p:cNvPr id="55" name="直接连接符 54"/>
              <p:cNvCxnSpPr/>
              <p:nvPr/>
            </p:nvCxnSpPr>
            <p:spPr>
              <a:xfrm>
                <a:off x="3564634" y="3573016"/>
                <a:ext cx="0" cy="864096"/>
              </a:xfrm>
              <a:prstGeom prst="line">
                <a:avLst/>
              </a:prstGeom>
              <a:ln>
                <a:solidFill>
                  <a:srgbClr val="FDCB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直接连接符 55"/>
              <p:cNvCxnSpPr/>
              <p:nvPr/>
            </p:nvCxnSpPr>
            <p:spPr>
              <a:xfrm>
                <a:off x="5056961" y="3573016"/>
                <a:ext cx="0" cy="864096"/>
              </a:xfrm>
              <a:prstGeom prst="line">
                <a:avLst/>
              </a:prstGeom>
              <a:ln>
                <a:solidFill>
                  <a:srgbClr val="FDCB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5855" name="文本框 69"/>
            <p:cNvSpPr txBox="1">
              <a:spLocks noChangeArrowheads="1"/>
            </p:cNvSpPr>
            <p:nvPr/>
          </p:nvSpPr>
          <p:spPr bwMode="auto">
            <a:xfrm>
              <a:off x="7140" y="7473"/>
              <a:ext cx="5625" cy="9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sz="1600">
                  <a:latin typeface="楷体" pitchFamily="49" charset="-122"/>
                  <a:ea typeface="楷体" pitchFamily="49" charset="-122"/>
                </a:rPr>
                <a:t>    那个扎（</a:t>
              </a:r>
              <a:r>
                <a:rPr lang="en-US" altLang="zh-CN" sz="1600">
                  <a:latin typeface="黑体" pitchFamily="49" charset="-122"/>
                  <a:ea typeface="黑体" pitchFamily="49" charset="-122"/>
                </a:rPr>
                <a:t> </a:t>
              </a:r>
              <a:r>
                <a:rPr lang="en-US" altLang="zh-CN" sz="1600">
                  <a:latin typeface="楷体" pitchFamily="49" charset="-122"/>
                  <a:ea typeface="楷体" pitchFamily="49" charset="-122"/>
                </a:rPr>
                <a:t>z</a:t>
              </a:r>
              <a:r>
                <a:rPr lang="en-US" altLang="zh-CN" sz="1600">
                  <a:latin typeface="黑体" pitchFamily="49" charset="-122"/>
                  <a:ea typeface="黑体" pitchFamily="49" charset="-122"/>
                </a:rPr>
                <a:t>ā </a:t>
              </a:r>
              <a:r>
                <a:rPr lang="zh-CN" altLang="en-US" sz="1600">
                  <a:latin typeface="楷体" pitchFamily="49" charset="-122"/>
                  <a:ea typeface="楷体" pitchFamily="49" charset="-122"/>
                </a:rPr>
                <a:t>）辫子的小姑娘正在用鱼叉扎（</a:t>
              </a:r>
              <a:r>
                <a:rPr lang="en-US" altLang="zh-CN" sz="1600">
                  <a:latin typeface="楷体" pitchFamily="49" charset="-122"/>
                  <a:ea typeface="楷体" pitchFamily="49" charset="-122"/>
                  <a:sym typeface="+mn-ea"/>
                </a:rPr>
                <a:t> </a:t>
              </a:r>
              <a:r>
                <a:rPr lang="en-US" altLang="zh-CN" sz="1600">
                  <a:latin typeface="黑体" pitchFamily="49" charset="-122"/>
                  <a:ea typeface="黑体" pitchFamily="49" charset="-122"/>
                </a:rPr>
                <a:t>zhā </a:t>
              </a:r>
              <a:r>
                <a:rPr lang="zh-CN" altLang="en-US" sz="1600">
                  <a:latin typeface="楷体" pitchFamily="49" charset="-122"/>
                  <a:ea typeface="楷体" pitchFamily="49" charset="-122"/>
                </a:rPr>
                <a:t>）鱼。</a:t>
              </a:r>
            </a:p>
          </p:txBody>
        </p:sp>
      </p:grpSp>
    </p:spTree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7">
            <a:hlinkClick r:id="rId3" action="ppaction://hlinkfile"/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28866" y="1320800"/>
            <a:ext cx="6738937" cy="3487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云形标注 9"/>
          <p:cNvSpPr/>
          <p:nvPr/>
        </p:nvSpPr>
        <p:spPr>
          <a:xfrm>
            <a:off x="6456366" y="3714750"/>
            <a:ext cx="2720975" cy="1346200"/>
          </a:xfrm>
          <a:prstGeom prst="cloudCallout">
            <a:avLst>
              <a:gd name="adj1" fmla="val 44568"/>
              <a:gd name="adj2" fmla="val 60548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36868" name="图片 9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417050" y="6061075"/>
            <a:ext cx="1250950" cy="1189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869" name="图片 12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79550" y="6043613"/>
            <a:ext cx="1265238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6591300" y="3714750"/>
            <a:ext cx="247650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400" b="1">
                <a:latin typeface="楷体" pitchFamily="49" charset="-122"/>
                <a:ea typeface="楷体" pitchFamily="49" charset="-122"/>
              </a:rPr>
              <a:t>　</a:t>
            </a:r>
            <a:r>
              <a:rPr lang="zh-CN" altLang="en-US" sz="2400">
                <a:latin typeface="楷体" pitchFamily="49" charset="-122"/>
                <a:ea typeface="楷体" pitchFamily="49" charset="-122"/>
              </a:rPr>
              <a:t>　小喇叭朗读开始了，点一点音箱，一起听。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3102770" y="1114905"/>
            <a:ext cx="2448106" cy="76944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sz="4400" b="1" cap="all" dirty="0">
                <a:ln w="9000" cmpd="sng">
                  <a:solidFill>
                    <a:schemeClr val="accent2"/>
                  </a:solidFill>
                  <a:prstDash val="solid"/>
                </a:ln>
                <a:gradFill flip="none" rotWithShape="1">
                  <a:gsLst>
                    <a:gs pos="0">
                      <a:srgbClr val="000000"/>
                    </a:gs>
                    <a:gs pos="20000">
                      <a:srgbClr val="000040"/>
                    </a:gs>
                    <a:gs pos="50000">
                      <a:srgbClr val="400040"/>
                    </a:gs>
                    <a:gs pos="75000">
                      <a:srgbClr val="8F0040"/>
                    </a:gs>
                    <a:gs pos="89999">
                      <a:srgbClr val="F27300"/>
                    </a:gs>
                    <a:gs pos="100000">
                      <a:srgbClr val="FFBF00"/>
                    </a:gs>
                  </a:gsLst>
                  <a:lin ang="2700000" scaled="0"/>
                  <a:tileRect/>
                </a:gradFill>
                <a:effectLst>
                  <a:reflection blurRad="12700" stA="28000" endPos="45000" dist="1000" dir="5400000" sy="-100000" algn="bl" rotWithShape="0"/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课文朗读</a:t>
            </a:r>
          </a:p>
        </p:txBody>
      </p:sp>
      <p:pic>
        <p:nvPicPr>
          <p:cNvPr id="36872" name="Picture 5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43138" y="1338266"/>
            <a:ext cx="1003300" cy="59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873" name="Picture 6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86653" y="5943603"/>
            <a:ext cx="684213" cy="868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云形标注 17"/>
          <p:cNvSpPr/>
          <p:nvPr/>
        </p:nvSpPr>
        <p:spPr>
          <a:xfrm>
            <a:off x="3935413" y="4449763"/>
            <a:ext cx="2387600" cy="1230312"/>
          </a:xfrm>
          <a:prstGeom prst="cloudCallout">
            <a:avLst>
              <a:gd name="adj1" fmla="val -76605"/>
              <a:gd name="adj2" fmla="val 64688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9" name="TextBox 18"/>
          <p:cNvSpPr txBox="1">
            <a:spLocks noChangeArrowheads="1"/>
          </p:cNvSpPr>
          <p:nvPr/>
        </p:nvSpPr>
        <p:spPr bwMode="auto">
          <a:xfrm>
            <a:off x="4114800" y="4411666"/>
            <a:ext cx="2476500" cy="1201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400" b="1">
                <a:latin typeface="楷体" pitchFamily="49" charset="-122"/>
                <a:ea typeface="楷体" pitchFamily="49" charset="-122"/>
              </a:rPr>
              <a:t>　　</a:t>
            </a:r>
            <a:r>
              <a:rPr lang="zh-CN" altLang="en-US" sz="2400">
                <a:latin typeface="楷体" pitchFamily="49" charset="-122"/>
                <a:ea typeface="楷体" pitchFamily="49" charset="-122"/>
              </a:rPr>
              <a:t>边听边想：课文主要写了什么？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9" cstate="email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039225" y="4449763"/>
            <a:ext cx="1225550" cy="1865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10" cstate="email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24078" y="5013328"/>
            <a:ext cx="1241425" cy="1300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对角圆角矩形 14"/>
          <p:cNvSpPr/>
          <p:nvPr/>
        </p:nvSpPr>
        <p:spPr>
          <a:xfrm>
            <a:off x="2667000" y="166691"/>
            <a:ext cx="2349500" cy="598487"/>
          </a:xfrm>
          <a:prstGeom prst="round2DiagRect">
            <a:avLst/>
          </a:prstGeom>
          <a:solidFill>
            <a:srgbClr val="0000FF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4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课文朗读</a:t>
            </a:r>
            <a:endParaRPr lang="en-US" altLang="zh-CN" sz="4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36879" name="图片 15" descr="2.png">
            <a:hlinkClick r:id="rId11"/>
          </p:cNvPr>
          <p:cNvPicPr>
            <a:picLocks noChangeAspect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04288" y="1773238"/>
            <a:ext cx="1262062" cy="1262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2" grpId="0"/>
      <p:bldP spid="18" grpId="0" animBg="1"/>
      <p:bldP spid="19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矩形 16"/>
          <p:cNvSpPr>
            <a:spLocks noChangeArrowheads="1"/>
          </p:cNvSpPr>
          <p:nvPr/>
        </p:nvSpPr>
        <p:spPr bwMode="auto">
          <a:xfrm>
            <a:off x="3028950" y="2300288"/>
            <a:ext cx="6667500" cy="520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2800" dirty="0">
                <a:latin typeface="黑体" pitchFamily="49" charset="-122"/>
                <a:ea typeface="黑体" pitchFamily="49" charset="-122"/>
              </a:rPr>
              <a:t>1.</a:t>
            </a:r>
            <a:r>
              <a:rPr lang="zh-CN" altLang="en-US" sz="2800" dirty="0">
                <a:latin typeface="黑体" pitchFamily="49" charset="-122"/>
                <a:ea typeface="黑体" pitchFamily="49" charset="-122"/>
              </a:rPr>
              <a:t>课文主要写了什么？</a:t>
            </a:r>
            <a:endParaRPr lang="en-US" altLang="zh-CN" sz="2800" dirty="0">
              <a:latin typeface="黑体" pitchFamily="49" charset="-122"/>
              <a:ea typeface="黑体" pitchFamily="49" charset="-122"/>
            </a:endParaRPr>
          </a:p>
        </p:txBody>
      </p:sp>
      <p:pic>
        <p:nvPicPr>
          <p:cNvPr id="37891" name="图片 9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07363" y="6042025"/>
            <a:ext cx="1624012" cy="154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892" name="图片 1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25675" y="6221413"/>
            <a:ext cx="1265238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893" name="图片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82750" y="6383341"/>
            <a:ext cx="53975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894" name="图片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696453" y="6343650"/>
            <a:ext cx="720725" cy="477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矩形 12"/>
          <p:cNvSpPr>
            <a:spLocks noChangeArrowheads="1"/>
          </p:cNvSpPr>
          <p:nvPr/>
        </p:nvSpPr>
        <p:spPr bwMode="auto">
          <a:xfrm>
            <a:off x="2225678" y="2974975"/>
            <a:ext cx="7618413" cy="138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    本文叙述刺猬偷枣的故事，突出了刺猬偷枣的本事高明，表达了作者对刺猬的喜爱之情。</a:t>
            </a:r>
          </a:p>
        </p:txBody>
      </p:sp>
      <p:sp>
        <p:nvSpPr>
          <p:cNvPr id="11" name="对角圆角矩形 10"/>
          <p:cNvSpPr/>
          <p:nvPr/>
        </p:nvSpPr>
        <p:spPr>
          <a:xfrm>
            <a:off x="2667000" y="166691"/>
            <a:ext cx="2349500" cy="598487"/>
          </a:xfrm>
          <a:prstGeom prst="round2DiagRect">
            <a:avLst/>
          </a:prstGeom>
          <a:solidFill>
            <a:srgbClr val="0000FF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4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初步感知</a:t>
            </a:r>
            <a:endParaRPr lang="en-US" altLang="zh-CN" sz="4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8" name="AutoShape 2"/>
          <p:cNvSpPr>
            <a:spLocks noChangeArrowheads="1"/>
          </p:cNvSpPr>
          <p:nvPr/>
        </p:nvSpPr>
        <p:spPr bwMode="auto">
          <a:xfrm>
            <a:off x="2135191" y="981078"/>
            <a:ext cx="2016125" cy="792163"/>
          </a:xfrm>
          <a:prstGeom prst="doubleWave">
            <a:avLst>
              <a:gd name="adj1" fmla="val 6500"/>
              <a:gd name="adj2" fmla="val 0"/>
            </a:avLst>
          </a:prstGeom>
          <a:solidFill>
            <a:srgbClr val="0000FF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defRPr/>
            </a:pPr>
            <a:r>
              <a:rPr lang="zh-CN" altLang="en-US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初步感知</a:t>
            </a:r>
            <a:r>
              <a:rPr lang="en-US" altLang="zh-CN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1</a:t>
            </a:r>
            <a:endParaRPr lang="zh-CN" altLang="en-US" sz="3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37898" name="组合 31"/>
          <p:cNvGrpSpPr>
            <a:grpSpLocks/>
          </p:cNvGrpSpPr>
          <p:nvPr/>
        </p:nvGrpSpPr>
        <p:grpSpPr bwMode="auto">
          <a:xfrm>
            <a:off x="7239000" y="4357688"/>
            <a:ext cx="1327150" cy="2055812"/>
            <a:chOff x="5836357" y="4560894"/>
            <a:chExt cx="1327930" cy="2056092"/>
          </a:xfrm>
        </p:grpSpPr>
        <p:pic>
          <p:nvPicPr>
            <p:cNvPr id="37900" name="图片 5"/>
            <p:cNvPicPr>
              <a:picLocks noChangeAspect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35500" r="32249" b="80045"/>
            <a:stretch>
              <a:fillRect/>
            </a:stretch>
          </p:blipFill>
          <p:spPr bwMode="auto">
            <a:xfrm>
              <a:off x="5836357" y="4560894"/>
              <a:ext cx="429028" cy="3836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7901" name="Picture 2"/>
            <p:cNvPicPr>
              <a:picLocks noChangeAspect="1" noChangeArrowheads="1"/>
            </p:cNvPicPr>
            <p:nvPr/>
          </p:nvPicPr>
          <p:blipFill>
            <a:blip r:embed="rId7" cstate="email">
              <a:clrChange>
                <a:clrFrom>
                  <a:srgbClr val="FDFDFD"/>
                </a:clrFrom>
                <a:clrTo>
                  <a:srgbClr val="FDFDFD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16478" y="4847939"/>
              <a:ext cx="1247809" cy="17690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37899" name="Picture 3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95625" y="4714875"/>
            <a:ext cx="1549400" cy="1735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图片 9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07363" y="6042025"/>
            <a:ext cx="1624012" cy="154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8915" name="图片 1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25675" y="6221413"/>
            <a:ext cx="1265238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8916" name="图片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82750" y="6383341"/>
            <a:ext cx="53975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8917" name="图片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696453" y="6343650"/>
            <a:ext cx="720725" cy="477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矩形 13"/>
          <p:cNvSpPr>
            <a:spLocks noChangeArrowheads="1"/>
          </p:cNvSpPr>
          <p:nvPr/>
        </p:nvSpPr>
        <p:spPr bwMode="auto">
          <a:xfrm>
            <a:off x="1806575" y="1989141"/>
            <a:ext cx="8034338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800" dirty="0">
                <a:latin typeface="黑体" pitchFamily="49" charset="-122"/>
                <a:ea typeface="黑体" pitchFamily="49" charset="-122"/>
              </a:rPr>
              <a:t>    </a:t>
            </a:r>
            <a:r>
              <a:rPr lang="en-US" altLang="zh-CN" sz="2800" dirty="0">
                <a:latin typeface="黑体" pitchFamily="49" charset="-122"/>
                <a:ea typeface="黑体" pitchFamily="49" charset="-122"/>
              </a:rPr>
              <a:t>2.</a:t>
            </a:r>
            <a:r>
              <a:rPr lang="zh-CN" altLang="en-US" sz="2800" dirty="0">
                <a:latin typeface="黑体" pitchFamily="49" charset="-122"/>
                <a:ea typeface="黑体" pitchFamily="49" charset="-122"/>
              </a:rPr>
              <a:t>课文可以分成几部分？各部分大意是什么？</a:t>
            </a:r>
            <a:endParaRPr lang="en-US" altLang="zh-CN" sz="2800" dirty="0"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16" name="矩形 15"/>
          <p:cNvSpPr>
            <a:spLocks noChangeArrowheads="1"/>
          </p:cNvSpPr>
          <p:nvPr/>
        </p:nvSpPr>
        <p:spPr bwMode="auto">
          <a:xfrm>
            <a:off x="2141538" y="2624141"/>
            <a:ext cx="8020050" cy="267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    第一部分（第</a:t>
            </a:r>
            <a:r>
              <a:rPr lang="en-US" altLang="zh-CN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1</a:t>
            </a:r>
            <a:r>
              <a:rPr lang="zh-CN" altLang="en-US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自然段）：秋天，满树的红枣好看又好闻，让人眼馋。</a:t>
            </a:r>
            <a:endParaRPr lang="en-US" altLang="zh-CN" sz="2800" b="1" dirty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    第二部分（第</a:t>
            </a:r>
            <a:r>
              <a:rPr lang="en-US" altLang="zh-CN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2-5</a:t>
            </a:r>
            <a:r>
              <a:rPr lang="zh-CN" altLang="en-US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自然段）：具体写小刺猬偷枣的过程。</a:t>
            </a:r>
          </a:p>
        </p:txBody>
      </p:sp>
      <p:sp>
        <p:nvSpPr>
          <p:cNvPr id="18" name="对角圆角矩形 17"/>
          <p:cNvSpPr/>
          <p:nvPr/>
        </p:nvSpPr>
        <p:spPr>
          <a:xfrm>
            <a:off x="2667000" y="166691"/>
            <a:ext cx="2349500" cy="598487"/>
          </a:xfrm>
          <a:prstGeom prst="round2DiagRect">
            <a:avLst/>
          </a:prstGeom>
          <a:solidFill>
            <a:srgbClr val="0000FF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4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初步感知</a:t>
            </a:r>
            <a:endParaRPr lang="en-US" altLang="zh-CN" sz="4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3" name="AutoShape 2"/>
          <p:cNvSpPr>
            <a:spLocks noChangeArrowheads="1"/>
          </p:cNvSpPr>
          <p:nvPr/>
        </p:nvSpPr>
        <p:spPr bwMode="auto">
          <a:xfrm>
            <a:off x="2135191" y="981078"/>
            <a:ext cx="2016125" cy="792163"/>
          </a:xfrm>
          <a:prstGeom prst="doubleWave">
            <a:avLst>
              <a:gd name="adj1" fmla="val 6500"/>
              <a:gd name="adj2" fmla="val 0"/>
            </a:avLst>
          </a:prstGeom>
          <a:solidFill>
            <a:srgbClr val="0000FF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defRPr/>
            </a:pPr>
            <a:r>
              <a:rPr lang="zh-CN" altLang="en-US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初步感知</a:t>
            </a:r>
            <a:r>
              <a:rPr lang="en-US" altLang="zh-CN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2</a:t>
            </a:r>
            <a:endParaRPr lang="zh-CN" altLang="en-US" sz="3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>
            <a:spLocks noChangeArrowheads="1"/>
          </p:cNvSpPr>
          <p:nvPr/>
        </p:nvSpPr>
        <p:spPr bwMode="auto">
          <a:xfrm>
            <a:off x="2235203" y="4652966"/>
            <a:ext cx="8035925" cy="1692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/>
            <a:r>
              <a:rPr lang="zh-CN" altLang="en-US" sz="2600" dirty="0">
                <a:latin typeface="楷体" pitchFamily="49" charset="-122"/>
                <a:ea typeface="楷体" pitchFamily="49" charset="-122"/>
              </a:rPr>
              <a:t>    同学们在多彩的童年生活中，肯定结交了许多朋友。有的给你精神上的鼓励，有的给你学习上的帮助，有的给你的生活带来乐趣……今天我们学习的课文中,小作者有一位带刺的朋友，它是谁呢？</a:t>
            </a:r>
          </a:p>
        </p:txBody>
      </p:sp>
      <p:pic>
        <p:nvPicPr>
          <p:cNvPr id="21507" name="图片 9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07363" y="6042025"/>
            <a:ext cx="1624012" cy="154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08" name="图片 1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25675" y="6221413"/>
            <a:ext cx="1265238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09" name="图片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82750" y="6383341"/>
            <a:ext cx="53975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10" name="图片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696453" y="6343650"/>
            <a:ext cx="720725" cy="477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5" name="Picture 11" descr="C:\Users\Administrator\Desktop\54E58PICyf5_1024.jpg54E58PICyf5_1024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71215" y="892813"/>
            <a:ext cx="5260340" cy="3965575"/>
          </a:xfrm>
          <a:prstGeom prst="rect">
            <a:avLst/>
          </a:prstGeom>
          <a:noFill/>
          <a:ln>
            <a:noFill/>
          </a:ln>
          <a:effectLst>
            <a:glow>
              <a:schemeClr val="accent1">
                <a:alpha val="0"/>
              </a:schemeClr>
            </a:glow>
            <a:outerShdw dist="35921" dir="2700000" algn="ctr" rotWithShape="0">
              <a:schemeClr val="bg2"/>
            </a:outerShdw>
            <a:softEdge rad="635000"/>
          </a:effectLst>
          <a:extLst/>
        </p:spPr>
      </p:pic>
      <p:sp>
        <p:nvSpPr>
          <p:cNvPr id="12" name="对角圆角矩形 11"/>
          <p:cNvSpPr/>
          <p:nvPr/>
        </p:nvSpPr>
        <p:spPr>
          <a:xfrm>
            <a:off x="2667000" y="166691"/>
            <a:ext cx="2349500" cy="598487"/>
          </a:xfrm>
          <a:prstGeom prst="round2DiagRect">
            <a:avLst/>
          </a:prstGeom>
          <a:solidFill>
            <a:srgbClr val="0000FF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4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新课导入</a:t>
            </a:r>
            <a:endParaRPr lang="en-US" altLang="zh-CN" sz="4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263352" y="1340768"/>
            <a:ext cx="29523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rgbClr val="FFFFFF"/>
                </a:solidFill>
              </a:rPr>
              <a:t>https://www.ypppt.com/</a:t>
            </a:r>
            <a:endParaRPr lang="zh-CN" altLang="en-US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10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图片 9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07363" y="6042025"/>
            <a:ext cx="1624012" cy="154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9939" name="图片 1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25675" y="6221413"/>
            <a:ext cx="1265238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9940" name="图片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82750" y="6383341"/>
            <a:ext cx="53975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9941" name="图片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696453" y="6343650"/>
            <a:ext cx="720725" cy="477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对角圆角矩形 11"/>
          <p:cNvSpPr/>
          <p:nvPr/>
        </p:nvSpPr>
        <p:spPr>
          <a:xfrm>
            <a:off x="2667000" y="166691"/>
            <a:ext cx="2852738" cy="598487"/>
          </a:xfrm>
          <a:prstGeom prst="round2DiagRect">
            <a:avLst/>
          </a:prstGeom>
          <a:solidFill>
            <a:srgbClr val="0000FF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4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重难点解析</a:t>
            </a:r>
            <a:endParaRPr lang="en-US" altLang="zh-CN" sz="4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4" name="AutoShape 2"/>
          <p:cNvSpPr>
            <a:spLocks noChangeArrowheads="1"/>
          </p:cNvSpPr>
          <p:nvPr/>
        </p:nvSpPr>
        <p:spPr bwMode="auto">
          <a:xfrm>
            <a:off x="2135191" y="981078"/>
            <a:ext cx="1584325" cy="792163"/>
          </a:xfrm>
          <a:prstGeom prst="doubleWave">
            <a:avLst>
              <a:gd name="adj1" fmla="val 6500"/>
              <a:gd name="adj2" fmla="val 0"/>
            </a:avLst>
          </a:prstGeom>
          <a:solidFill>
            <a:srgbClr val="0000FF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defRPr/>
            </a:pPr>
            <a:r>
              <a:rPr lang="zh-CN" altLang="en-US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重难点</a:t>
            </a:r>
            <a:r>
              <a:rPr lang="en-US" altLang="zh-CN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1</a:t>
            </a:r>
            <a:endParaRPr lang="zh-CN" altLang="en-US" sz="3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4059558" y="1188723"/>
            <a:ext cx="2188845" cy="5835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3200" b="1" dirty="0">
                <a:effectLst>
                  <a:reflection blurRad="6350" stA="53000" endA="300" endPos="35500" dir="5400000" sy="-90000" algn="bl" rotWithShape="0"/>
                </a:effectLst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句子比较</a:t>
            </a:r>
          </a:p>
        </p:txBody>
      </p:sp>
      <p:grpSp>
        <p:nvGrpSpPr>
          <p:cNvPr id="2" name="组合 7"/>
          <p:cNvGrpSpPr>
            <a:grpSpLocks/>
          </p:cNvGrpSpPr>
          <p:nvPr/>
        </p:nvGrpSpPr>
        <p:grpSpPr bwMode="auto">
          <a:xfrm>
            <a:off x="2225678" y="2349500"/>
            <a:ext cx="4117975" cy="952500"/>
            <a:chOff x="1104" y="3700"/>
            <a:chExt cx="6486" cy="1500"/>
          </a:xfrm>
        </p:grpSpPr>
        <p:sp>
          <p:nvSpPr>
            <p:cNvPr id="39953" name="矩形 16"/>
            <p:cNvSpPr>
              <a:spLocks noChangeArrowheads="1"/>
            </p:cNvSpPr>
            <p:nvPr/>
          </p:nvSpPr>
          <p:spPr bwMode="auto">
            <a:xfrm>
              <a:off x="1104" y="3700"/>
              <a:ext cx="6486" cy="15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just"/>
              <a:r>
                <a:rPr lang="en-US" altLang="zh-CN" sz="2800" dirty="0">
                  <a:solidFill>
                    <a:srgbClr val="FF0000"/>
                  </a:solidFill>
                  <a:latin typeface="楷体" pitchFamily="49" charset="-122"/>
                  <a:ea typeface="楷体" pitchFamily="49" charset="-122"/>
                </a:rPr>
                <a:t>    </a:t>
              </a:r>
              <a:r>
                <a:rPr lang="zh-CN" altLang="en-US" sz="2800" dirty="0">
                  <a:solidFill>
                    <a:srgbClr val="FF0000"/>
                  </a:solidFill>
                  <a:latin typeface="楷体" pitchFamily="49" charset="-122"/>
                  <a:ea typeface="楷体" pitchFamily="49" charset="-122"/>
                </a:rPr>
                <a:t>秋天到了，</a:t>
              </a:r>
              <a:r>
                <a:rPr lang="zh-CN" altLang="en-US" sz="2800" dirty="0">
                  <a:solidFill>
                    <a:srgbClr val="FF0000"/>
                  </a:solidFill>
                  <a:latin typeface="楷体" pitchFamily="49" charset="-122"/>
                  <a:ea typeface="楷体" pitchFamily="49" charset="-122"/>
                  <a:sym typeface="+mn-ea"/>
                </a:rPr>
                <a:t>枣树上挂满了一颗颗红枣。</a:t>
              </a:r>
            </a:p>
          </p:txBody>
        </p:sp>
        <p:sp>
          <p:nvSpPr>
            <p:cNvPr id="45" name=" 184"/>
            <p:cNvSpPr/>
            <p:nvPr/>
          </p:nvSpPr>
          <p:spPr>
            <a:xfrm>
              <a:off x="1799" y="3855"/>
              <a:ext cx="398" cy="395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</p:grpSp>
      <p:grpSp>
        <p:nvGrpSpPr>
          <p:cNvPr id="3" name="组合 8"/>
          <p:cNvGrpSpPr>
            <a:grpSpLocks/>
          </p:cNvGrpSpPr>
          <p:nvPr/>
        </p:nvGrpSpPr>
        <p:grpSpPr bwMode="auto">
          <a:xfrm>
            <a:off x="2166941" y="3302000"/>
            <a:ext cx="4175125" cy="2749550"/>
            <a:chOff x="1012" y="5201"/>
            <a:chExt cx="6576" cy="4328"/>
          </a:xfrm>
        </p:grpSpPr>
        <p:sp>
          <p:nvSpPr>
            <p:cNvPr id="39951" name="矩形 15"/>
            <p:cNvSpPr>
              <a:spLocks noChangeArrowheads="1"/>
            </p:cNvSpPr>
            <p:nvPr/>
          </p:nvSpPr>
          <p:spPr bwMode="auto">
            <a:xfrm>
              <a:off x="1012" y="5201"/>
              <a:ext cx="6577" cy="43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3200" dirty="0">
                  <a:solidFill>
                    <a:srgbClr val="FF0000"/>
                  </a:solidFill>
                  <a:latin typeface="楷体" pitchFamily="49" charset="-122"/>
                  <a:ea typeface="楷体" pitchFamily="49" charset="-122"/>
                </a:rPr>
                <a:t>    </a:t>
              </a:r>
              <a:r>
                <a:rPr lang="zh-CN" altLang="en-US" sz="2800" dirty="0">
                  <a:solidFill>
                    <a:srgbClr val="FF0000"/>
                  </a:solidFill>
                  <a:latin typeface="楷体" pitchFamily="49" charset="-122"/>
                  <a:ea typeface="楷体" pitchFamily="49" charset="-122"/>
                </a:rPr>
                <a:t>秋天，枣树上挂满了一颗颗红枣，风儿一吹，轻轻摆动，如同无数颗飘香的玛瑙晃来晃去，看着就让人眼馋。</a:t>
              </a:r>
            </a:p>
          </p:txBody>
        </p:sp>
        <p:sp>
          <p:nvSpPr>
            <p:cNvPr id="6" name=" 184"/>
            <p:cNvSpPr/>
            <p:nvPr/>
          </p:nvSpPr>
          <p:spPr>
            <a:xfrm>
              <a:off x="1800" y="5576"/>
              <a:ext cx="398" cy="397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</p:grpSp>
      <p:pic>
        <p:nvPicPr>
          <p:cNvPr id="7" name="图片 6" descr="wKhQw1glpOGEDJcrAAAAAPyD8HY163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54803" y="2273300"/>
            <a:ext cx="3166745" cy="3379470"/>
          </a:xfrm>
          <a:prstGeom prst="rect">
            <a:avLst/>
          </a:prstGeom>
          <a:effectLst>
            <a:softEdge rad="127000"/>
          </a:effectLst>
        </p:spPr>
      </p:pic>
      <p:grpSp>
        <p:nvGrpSpPr>
          <p:cNvPr id="39948" name="组合 21"/>
          <p:cNvGrpSpPr>
            <a:grpSpLocks/>
          </p:cNvGrpSpPr>
          <p:nvPr/>
        </p:nvGrpSpPr>
        <p:grpSpPr bwMode="auto">
          <a:xfrm>
            <a:off x="9693275" y="5222878"/>
            <a:ext cx="723900" cy="1120775"/>
            <a:chOff x="5836357" y="4560894"/>
            <a:chExt cx="1327930" cy="2056092"/>
          </a:xfrm>
        </p:grpSpPr>
        <p:pic>
          <p:nvPicPr>
            <p:cNvPr id="39949" name="图片 5"/>
            <p:cNvPicPr>
              <a:picLocks noChangeAspect="1"/>
            </p:cNvPicPr>
            <p:nvPr/>
          </p:nvPicPr>
          <p:blipFill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35500" r="32249" b="80045"/>
            <a:stretch>
              <a:fillRect/>
            </a:stretch>
          </p:blipFill>
          <p:spPr bwMode="auto">
            <a:xfrm>
              <a:off x="5836357" y="4560894"/>
              <a:ext cx="429028" cy="3836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9950" name="Picture 2"/>
            <p:cNvPicPr>
              <a:picLocks noChangeAspect="1" noChangeArrowheads="1"/>
            </p:cNvPicPr>
            <p:nvPr/>
          </p:nvPicPr>
          <p:blipFill>
            <a:blip r:embed="rId8" cstate="email">
              <a:clrChange>
                <a:clrFrom>
                  <a:srgbClr val="FDFDFD"/>
                </a:clrFrom>
                <a:clrTo>
                  <a:srgbClr val="FDFDFD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16478" y="4847939"/>
              <a:ext cx="1247809" cy="17690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图片 9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07363" y="6042025"/>
            <a:ext cx="1624012" cy="154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63" name="图片 1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25675" y="6221413"/>
            <a:ext cx="1265238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64" name="图片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82750" y="6383341"/>
            <a:ext cx="53975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65" name="图片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696453" y="6343650"/>
            <a:ext cx="720725" cy="477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0966" name="组合 21"/>
          <p:cNvGrpSpPr>
            <a:grpSpLocks/>
          </p:cNvGrpSpPr>
          <p:nvPr/>
        </p:nvGrpSpPr>
        <p:grpSpPr bwMode="auto">
          <a:xfrm>
            <a:off x="9785353" y="5637216"/>
            <a:ext cx="722313" cy="1119187"/>
            <a:chOff x="5836357" y="4560894"/>
            <a:chExt cx="1327930" cy="2056092"/>
          </a:xfrm>
        </p:grpSpPr>
        <p:pic>
          <p:nvPicPr>
            <p:cNvPr id="40975" name="图片 5"/>
            <p:cNvPicPr>
              <a:picLocks noChangeAspect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35500" r="32249" b="80045"/>
            <a:stretch>
              <a:fillRect/>
            </a:stretch>
          </p:blipFill>
          <p:spPr bwMode="auto">
            <a:xfrm>
              <a:off x="5836357" y="4560894"/>
              <a:ext cx="429028" cy="3836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976" name="Picture 2"/>
            <p:cNvPicPr>
              <a:picLocks noChangeAspect="1" noChangeArrowheads="1"/>
            </p:cNvPicPr>
            <p:nvPr/>
          </p:nvPicPr>
          <p:blipFill>
            <a:blip r:embed="rId7" cstate="email">
              <a:clrChange>
                <a:clrFrom>
                  <a:srgbClr val="FDFDFD"/>
                </a:clrFrom>
                <a:clrTo>
                  <a:srgbClr val="FDFDFD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16478" y="4847939"/>
              <a:ext cx="1247809" cy="17690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2" name="对角圆角矩形 11"/>
          <p:cNvSpPr/>
          <p:nvPr/>
        </p:nvSpPr>
        <p:spPr>
          <a:xfrm>
            <a:off x="2667000" y="166691"/>
            <a:ext cx="2852738" cy="598487"/>
          </a:xfrm>
          <a:prstGeom prst="round2DiagRect">
            <a:avLst/>
          </a:prstGeom>
          <a:solidFill>
            <a:srgbClr val="0000FF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4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重难点解析</a:t>
            </a:r>
            <a:endParaRPr lang="en-US" altLang="zh-CN" sz="4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6" name="矩形 15"/>
          <p:cNvSpPr>
            <a:spLocks noChangeArrowheads="1"/>
          </p:cNvSpPr>
          <p:nvPr/>
        </p:nvSpPr>
        <p:spPr bwMode="auto">
          <a:xfrm>
            <a:off x="6240466" y="3068641"/>
            <a:ext cx="3659187" cy="2897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3200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  </a:t>
            </a:r>
            <a:r>
              <a:rPr lang="zh-CN" altLang="en-US" sz="2400" b="1" dirty="0">
                <a:solidFill>
                  <a:srgbClr val="37BEC2"/>
                </a:solidFill>
                <a:latin typeface="楷体" pitchFamily="49" charset="-122"/>
                <a:ea typeface="楷体" pitchFamily="49" charset="-122"/>
                <a:sym typeface="+mn-ea"/>
              </a:rPr>
              <a:t>第一句简明扼要，</a:t>
            </a:r>
            <a:r>
              <a:rPr lang="zh-CN" altLang="en-US" sz="2400" b="1" dirty="0">
                <a:solidFill>
                  <a:srgbClr val="37BEC2"/>
                </a:solidFill>
                <a:latin typeface="楷体" pitchFamily="49" charset="-122"/>
                <a:ea typeface="楷体" pitchFamily="49" charset="-122"/>
              </a:rPr>
              <a:t>第二句相比第一句描写更诱人，它运用比喻手法既写出了红枣的数量多、颜色鲜艳诱人，同时又为引出刺猬偷枣的情节做铺垫。</a:t>
            </a:r>
          </a:p>
        </p:txBody>
      </p:sp>
      <p:grpSp>
        <p:nvGrpSpPr>
          <p:cNvPr id="3" name="组合 8"/>
          <p:cNvGrpSpPr>
            <a:grpSpLocks/>
          </p:cNvGrpSpPr>
          <p:nvPr/>
        </p:nvGrpSpPr>
        <p:grpSpPr bwMode="auto">
          <a:xfrm>
            <a:off x="2222503" y="1341438"/>
            <a:ext cx="7794625" cy="1714500"/>
            <a:chOff x="907" y="5201"/>
            <a:chExt cx="12275" cy="2701"/>
          </a:xfrm>
        </p:grpSpPr>
        <p:sp>
          <p:nvSpPr>
            <p:cNvPr id="40973" name="矩形 7"/>
            <p:cNvSpPr>
              <a:spLocks noChangeArrowheads="1"/>
            </p:cNvSpPr>
            <p:nvPr/>
          </p:nvSpPr>
          <p:spPr bwMode="auto">
            <a:xfrm>
              <a:off x="907" y="5201"/>
              <a:ext cx="12275" cy="27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3200" dirty="0">
                  <a:solidFill>
                    <a:srgbClr val="FF0000"/>
                  </a:solidFill>
                  <a:latin typeface="楷体" pitchFamily="49" charset="-122"/>
                  <a:ea typeface="楷体" pitchFamily="49" charset="-122"/>
                </a:rPr>
                <a:t>    </a:t>
              </a:r>
              <a:r>
                <a:rPr lang="zh-CN" altLang="en-US" sz="2800" dirty="0">
                  <a:solidFill>
                    <a:srgbClr val="FF0000"/>
                  </a:solidFill>
                  <a:latin typeface="楷体" pitchFamily="49" charset="-122"/>
                  <a:ea typeface="楷体" pitchFamily="49" charset="-122"/>
                </a:rPr>
                <a:t>秋天，枣树上挂满了一颗颗红枣，风儿一吹，轻轻摆动，如同无数颗飘香的玛瑙晃来晃去，看着就让人眼馋。</a:t>
              </a:r>
            </a:p>
          </p:txBody>
        </p:sp>
        <p:sp>
          <p:nvSpPr>
            <p:cNvPr id="10" name=" 184"/>
            <p:cNvSpPr/>
            <p:nvPr/>
          </p:nvSpPr>
          <p:spPr>
            <a:xfrm>
              <a:off x="1800" y="5576"/>
              <a:ext cx="397" cy="398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</p:grpSp>
      <p:sp>
        <p:nvSpPr>
          <p:cNvPr id="32" name="直接连接符 31"/>
          <p:cNvSpPr>
            <a:spLocks noChangeShapeType="1"/>
          </p:cNvSpPr>
          <p:nvPr/>
        </p:nvSpPr>
        <p:spPr bwMode="auto">
          <a:xfrm flipH="1">
            <a:off x="4140203" y="2455863"/>
            <a:ext cx="4932363" cy="0"/>
          </a:xfrm>
          <a:prstGeom prst="line">
            <a:avLst/>
          </a:prstGeom>
          <a:noFill/>
          <a:ln w="19050">
            <a:solidFill>
              <a:srgbClr val="7030A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13" name="图片 12" descr="QQ截图20180422195311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1723" y="4483738"/>
            <a:ext cx="1727835" cy="1737995"/>
          </a:xfrm>
          <a:prstGeom prst="rect">
            <a:avLst/>
          </a:prstGeom>
          <a:effectLst>
            <a:softEdge rad="63500"/>
          </a:effectLst>
        </p:spPr>
      </p:pic>
      <p:pic>
        <p:nvPicPr>
          <p:cNvPr id="18" name="图片 17" descr="timg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59558" y="3627123"/>
            <a:ext cx="1741805" cy="2009775"/>
          </a:xfrm>
          <a:prstGeom prst="rect">
            <a:avLst/>
          </a:prstGeom>
          <a:effectLst>
            <a:softEdge rad="63500"/>
          </a:effectLst>
        </p:spPr>
      </p:pic>
    </p:spTree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32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图片 9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07363" y="6042025"/>
            <a:ext cx="1624012" cy="154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987" name="图片 1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25675" y="6221413"/>
            <a:ext cx="1265238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988" name="图片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82750" y="6383341"/>
            <a:ext cx="53975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989" name="图片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696453" y="6343650"/>
            <a:ext cx="720725" cy="477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对角圆角矩形 11"/>
          <p:cNvSpPr/>
          <p:nvPr/>
        </p:nvSpPr>
        <p:spPr>
          <a:xfrm>
            <a:off x="2667000" y="166691"/>
            <a:ext cx="2852738" cy="598487"/>
          </a:xfrm>
          <a:prstGeom prst="round2DiagRect">
            <a:avLst/>
          </a:prstGeom>
          <a:solidFill>
            <a:srgbClr val="0000FF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4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重难点解析</a:t>
            </a:r>
            <a:endParaRPr lang="en-US" altLang="zh-CN" sz="4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4" name="AutoShape 2"/>
          <p:cNvSpPr>
            <a:spLocks noChangeArrowheads="1"/>
          </p:cNvSpPr>
          <p:nvPr/>
        </p:nvSpPr>
        <p:spPr bwMode="auto">
          <a:xfrm>
            <a:off x="2135191" y="981078"/>
            <a:ext cx="1584325" cy="792163"/>
          </a:xfrm>
          <a:prstGeom prst="doubleWave">
            <a:avLst>
              <a:gd name="adj1" fmla="val 6500"/>
              <a:gd name="adj2" fmla="val 0"/>
            </a:avLst>
          </a:prstGeom>
          <a:solidFill>
            <a:srgbClr val="0000FF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defRPr/>
            </a:pPr>
            <a:r>
              <a:rPr lang="zh-CN" altLang="en-US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重难点</a:t>
            </a:r>
            <a:r>
              <a:rPr lang="en-US" altLang="zh-CN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2</a:t>
            </a:r>
            <a:endParaRPr lang="zh-CN" altLang="en-US" sz="3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6" name="矩形 15"/>
          <p:cNvSpPr>
            <a:spLocks noChangeArrowheads="1"/>
          </p:cNvSpPr>
          <p:nvPr/>
        </p:nvSpPr>
        <p:spPr bwMode="auto">
          <a:xfrm>
            <a:off x="4556125" y="3875088"/>
            <a:ext cx="3659188" cy="1198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  </a:t>
            </a:r>
            <a:r>
              <a:rPr lang="en-US" altLang="zh-CN" sz="280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 </a:t>
            </a:r>
            <a:r>
              <a:rPr lang="zh-CN" altLang="en-US" sz="2800" b="1">
                <a:solidFill>
                  <a:srgbClr val="7030A0"/>
                </a:solidFill>
                <a:latin typeface="楷体" pitchFamily="49" charset="-122"/>
                <a:ea typeface="楷体" pitchFamily="49" charset="-122"/>
                <a:sym typeface="+mn-ea"/>
              </a:rPr>
              <a:t>聪明的小东西，偷枣的本事真高明啊！</a:t>
            </a:r>
          </a:p>
        </p:txBody>
      </p:sp>
      <p:sp>
        <p:nvSpPr>
          <p:cNvPr id="41993" name="矩形 7"/>
          <p:cNvSpPr>
            <a:spLocks noChangeArrowheads="1"/>
          </p:cNvSpPr>
          <p:nvPr/>
        </p:nvSpPr>
        <p:spPr bwMode="auto">
          <a:xfrm>
            <a:off x="3968750" y="2001838"/>
            <a:ext cx="5111750" cy="1198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    </a:t>
            </a:r>
            <a:r>
              <a:rPr lang="zh-CN" altLang="en-US" sz="280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请大家浏览课文，找找那一句话对刺猬偷枣做出了评价？</a:t>
            </a:r>
          </a:p>
        </p:txBody>
      </p:sp>
      <p:grpSp>
        <p:nvGrpSpPr>
          <p:cNvPr id="41994" name="组合 2"/>
          <p:cNvGrpSpPr>
            <a:grpSpLocks/>
          </p:cNvGrpSpPr>
          <p:nvPr/>
        </p:nvGrpSpPr>
        <p:grpSpPr bwMode="auto">
          <a:xfrm>
            <a:off x="8215313" y="4327528"/>
            <a:ext cx="1327150" cy="2055813"/>
            <a:chOff x="5836357" y="4560894"/>
            <a:chExt cx="1327930" cy="2056092"/>
          </a:xfrm>
        </p:grpSpPr>
        <p:pic>
          <p:nvPicPr>
            <p:cNvPr id="41997" name="图片 5"/>
            <p:cNvPicPr>
              <a:picLocks noChangeAspect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35500" r="32249" b="80045"/>
            <a:stretch>
              <a:fillRect/>
            </a:stretch>
          </p:blipFill>
          <p:spPr bwMode="auto">
            <a:xfrm>
              <a:off x="5836357" y="4560894"/>
              <a:ext cx="429028" cy="3836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1998" name="Picture 2"/>
            <p:cNvPicPr>
              <a:picLocks noChangeAspect="1" noChangeArrowheads="1"/>
            </p:cNvPicPr>
            <p:nvPr/>
          </p:nvPicPr>
          <p:blipFill>
            <a:blip r:embed="rId7" cstate="email">
              <a:clrChange>
                <a:clrFrom>
                  <a:srgbClr val="FDFDFD"/>
                </a:clrFrom>
                <a:clrTo>
                  <a:srgbClr val="FDFDFD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16478" y="4847939"/>
              <a:ext cx="1247809" cy="17690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41995" name="Picture 3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95625" y="4714875"/>
            <a:ext cx="1549400" cy="1735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996" name="Freeform 817"/>
          <p:cNvSpPr>
            <a:spLocks noEditPoints="1"/>
          </p:cNvSpPr>
          <p:nvPr/>
        </p:nvSpPr>
        <p:spPr bwMode="auto">
          <a:xfrm>
            <a:off x="3095625" y="1771653"/>
            <a:ext cx="6858000" cy="1812925"/>
          </a:xfrm>
          <a:custGeom>
            <a:avLst/>
            <a:gdLst>
              <a:gd name="T0" fmla="*/ 2147483647 w 425"/>
              <a:gd name="T1" fmla="*/ 2147483647 h 423"/>
              <a:gd name="T2" fmla="*/ 2147483647 w 425"/>
              <a:gd name="T3" fmla="*/ 2147483647 h 423"/>
              <a:gd name="T4" fmla="*/ 2147483647 w 425"/>
              <a:gd name="T5" fmla="*/ 2147483647 h 423"/>
              <a:gd name="T6" fmla="*/ 2147483647 w 425"/>
              <a:gd name="T7" fmla="*/ 2147483647 h 423"/>
              <a:gd name="T8" fmla="*/ 2147483647 w 425"/>
              <a:gd name="T9" fmla="*/ 2147483647 h 423"/>
              <a:gd name="T10" fmla="*/ 2147483647 w 425"/>
              <a:gd name="T11" fmla="*/ 2147483647 h 423"/>
              <a:gd name="T12" fmla="*/ 2147483647 w 425"/>
              <a:gd name="T13" fmla="*/ 2147483647 h 423"/>
              <a:gd name="T14" fmla="*/ 2147483647 w 425"/>
              <a:gd name="T15" fmla="*/ 2147483647 h 423"/>
              <a:gd name="T16" fmla="*/ 2147483647 w 425"/>
              <a:gd name="T17" fmla="*/ 2147483647 h 423"/>
              <a:gd name="T18" fmla="*/ 0 w 425"/>
              <a:gd name="T19" fmla="*/ 2147483647 h 423"/>
              <a:gd name="T20" fmla="*/ 2147483647 w 425"/>
              <a:gd name="T21" fmla="*/ 2147483647 h 423"/>
              <a:gd name="T22" fmla="*/ 2147483647 w 425"/>
              <a:gd name="T23" fmla="*/ 2147483647 h 423"/>
              <a:gd name="T24" fmla="*/ 2147483647 w 425"/>
              <a:gd name="T25" fmla="*/ 2147483647 h 423"/>
              <a:gd name="T26" fmla="*/ 2147483647 w 425"/>
              <a:gd name="T27" fmla="*/ 2147483647 h 423"/>
              <a:gd name="T28" fmla="*/ 2147483647 w 425"/>
              <a:gd name="T29" fmla="*/ 2147483647 h 423"/>
              <a:gd name="T30" fmla="*/ 2147483647 w 425"/>
              <a:gd name="T31" fmla="*/ 2147483647 h 423"/>
              <a:gd name="T32" fmla="*/ 2147483647 w 425"/>
              <a:gd name="T33" fmla="*/ 2147483647 h 423"/>
              <a:gd name="T34" fmla="*/ 2147483647 w 425"/>
              <a:gd name="T35" fmla="*/ 2147483647 h 423"/>
              <a:gd name="T36" fmla="*/ 2147483647 w 425"/>
              <a:gd name="T37" fmla="*/ 2147483647 h 423"/>
              <a:gd name="T38" fmla="*/ 2147483647 w 425"/>
              <a:gd name="T39" fmla="*/ 2147483647 h 423"/>
              <a:gd name="T40" fmla="*/ 2147483647 w 425"/>
              <a:gd name="T41" fmla="*/ 2147483647 h 423"/>
              <a:gd name="T42" fmla="*/ 2147483647 w 425"/>
              <a:gd name="T43" fmla="*/ 2147483647 h 423"/>
              <a:gd name="T44" fmla="*/ 2147483647 w 425"/>
              <a:gd name="T45" fmla="*/ 2147483647 h 423"/>
              <a:gd name="T46" fmla="*/ 2147483647 w 425"/>
              <a:gd name="T47" fmla="*/ 2147483647 h 423"/>
              <a:gd name="T48" fmla="*/ 2147483647 w 425"/>
              <a:gd name="T49" fmla="*/ 2147483647 h 423"/>
              <a:gd name="T50" fmla="*/ 2147483647 w 425"/>
              <a:gd name="T51" fmla="*/ 2147483647 h 423"/>
              <a:gd name="T52" fmla="*/ 2147483647 w 425"/>
              <a:gd name="T53" fmla="*/ 2147483647 h 423"/>
              <a:gd name="T54" fmla="*/ 2147483647 w 425"/>
              <a:gd name="T55" fmla="*/ 2147483647 h 423"/>
              <a:gd name="T56" fmla="*/ 2147483647 w 425"/>
              <a:gd name="T57" fmla="*/ 2147483647 h 423"/>
              <a:gd name="T58" fmla="*/ 2147483647 w 425"/>
              <a:gd name="T59" fmla="*/ 2147483647 h 423"/>
              <a:gd name="T60" fmla="*/ 2147483647 w 425"/>
              <a:gd name="T61" fmla="*/ 2147483647 h 423"/>
              <a:gd name="T62" fmla="*/ 2147483647 w 425"/>
              <a:gd name="T63" fmla="*/ 2147483647 h 423"/>
              <a:gd name="T64" fmla="*/ 2147483647 w 425"/>
              <a:gd name="T65" fmla="*/ 2147483647 h 423"/>
              <a:gd name="T66" fmla="*/ 2147483647 w 425"/>
              <a:gd name="T67" fmla="*/ 2147483647 h 423"/>
              <a:gd name="T68" fmla="*/ 2147483647 w 425"/>
              <a:gd name="T69" fmla="*/ 2147483647 h 423"/>
              <a:gd name="T70" fmla="*/ 2147483647 w 425"/>
              <a:gd name="T71" fmla="*/ 2147483647 h 423"/>
              <a:gd name="T72" fmla="*/ 2147483647 w 425"/>
              <a:gd name="T73" fmla="*/ 2147483647 h 423"/>
              <a:gd name="T74" fmla="*/ 2147483647 w 425"/>
              <a:gd name="T75" fmla="*/ 2147483647 h 423"/>
              <a:gd name="T76" fmla="*/ 2147483647 w 425"/>
              <a:gd name="T77" fmla="*/ 2147483647 h 423"/>
              <a:gd name="T78" fmla="*/ 2147483647 w 425"/>
              <a:gd name="T79" fmla="*/ 2147483647 h 423"/>
              <a:gd name="T80" fmla="*/ 2147483647 w 425"/>
              <a:gd name="T81" fmla="*/ 2147483647 h 423"/>
              <a:gd name="T82" fmla="*/ 2147483647 w 425"/>
              <a:gd name="T83" fmla="*/ 2147483647 h 423"/>
              <a:gd name="T84" fmla="*/ 2147483647 w 425"/>
              <a:gd name="T85" fmla="*/ 2147483647 h 423"/>
              <a:gd name="T86" fmla="*/ 2147483647 w 425"/>
              <a:gd name="T87" fmla="*/ 2147483647 h 423"/>
              <a:gd name="T88" fmla="*/ 2147483647 w 425"/>
              <a:gd name="T89" fmla="*/ 2147483647 h 423"/>
              <a:gd name="T90" fmla="*/ 2147483647 w 425"/>
              <a:gd name="T91" fmla="*/ 2147483647 h 423"/>
              <a:gd name="T92" fmla="*/ 2147483647 w 425"/>
              <a:gd name="T93" fmla="*/ 2147483647 h 423"/>
              <a:gd name="T94" fmla="*/ 2147483647 w 425"/>
              <a:gd name="T95" fmla="*/ 2147483647 h 423"/>
              <a:gd name="T96" fmla="*/ 2147483647 w 425"/>
              <a:gd name="T97" fmla="*/ 2147483647 h 423"/>
              <a:gd name="T98" fmla="*/ 2147483647 w 425"/>
              <a:gd name="T99" fmla="*/ 2147483647 h 423"/>
              <a:gd name="T100" fmla="*/ 2147483647 w 425"/>
              <a:gd name="T101" fmla="*/ 2147483647 h 423"/>
              <a:gd name="T102" fmla="*/ 2147483647 w 425"/>
              <a:gd name="T103" fmla="*/ 2147483647 h 423"/>
              <a:gd name="T104" fmla="*/ 2147483647 w 425"/>
              <a:gd name="T105" fmla="*/ 2147483647 h 423"/>
              <a:gd name="T106" fmla="*/ 2147483647 w 425"/>
              <a:gd name="T107" fmla="*/ 2147483647 h 423"/>
              <a:gd name="T108" fmla="*/ 2147483647 w 425"/>
              <a:gd name="T109" fmla="*/ 2147483647 h 423"/>
              <a:gd name="T110" fmla="*/ 2147483647 w 425"/>
              <a:gd name="T111" fmla="*/ 2147483647 h 423"/>
              <a:gd name="T112" fmla="*/ 2147483647 w 425"/>
              <a:gd name="T113" fmla="*/ 2147483647 h 423"/>
              <a:gd name="T114" fmla="*/ 2147483647 w 425"/>
              <a:gd name="T115" fmla="*/ 2147483647 h 423"/>
              <a:gd name="T116" fmla="*/ 2147483647 w 425"/>
              <a:gd name="T117" fmla="*/ 2147483647 h 423"/>
              <a:gd name="T118" fmla="*/ 2147483647 w 425"/>
              <a:gd name="T119" fmla="*/ 2147483647 h 423"/>
              <a:gd name="T120" fmla="*/ 2147483647 w 425"/>
              <a:gd name="T121" fmla="*/ 2147483647 h 423"/>
              <a:gd name="T122" fmla="*/ 2147483647 w 425"/>
              <a:gd name="T123" fmla="*/ 2147483647 h 423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w 425"/>
              <a:gd name="T187" fmla="*/ 0 h 423"/>
              <a:gd name="T188" fmla="*/ 425 w 425"/>
              <a:gd name="T189" fmla="*/ 423 h 423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T186" t="T187" r="T188" b="T189"/>
            <a:pathLst>
              <a:path w="425" h="423">
                <a:moveTo>
                  <a:pt x="380" y="143"/>
                </a:moveTo>
                <a:lnTo>
                  <a:pt x="387" y="122"/>
                </a:lnTo>
                <a:lnTo>
                  <a:pt x="385" y="99"/>
                </a:lnTo>
                <a:lnTo>
                  <a:pt x="377" y="79"/>
                </a:lnTo>
                <a:lnTo>
                  <a:pt x="363" y="62"/>
                </a:lnTo>
                <a:lnTo>
                  <a:pt x="346" y="48"/>
                </a:lnTo>
                <a:lnTo>
                  <a:pt x="325" y="40"/>
                </a:lnTo>
                <a:lnTo>
                  <a:pt x="304" y="38"/>
                </a:lnTo>
                <a:lnTo>
                  <a:pt x="282" y="44"/>
                </a:lnTo>
                <a:lnTo>
                  <a:pt x="273" y="27"/>
                </a:lnTo>
                <a:lnTo>
                  <a:pt x="257" y="13"/>
                </a:lnTo>
                <a:lnTo>
                  <a:pt x="240" y="5"/>
                </a:lnTo>
                <a:lnTo>
                  <a:pt x="222" y="0"/>
                </a:lnTo>
                <a:lnTo>
                  <a:pt x="202" y="0"/>
                </a:lnTo>
                <a:lnTo>
                  <a:pt x="182" y="5"/>
                </a:lnTo>
                <a:lnTo>
                  <a:pt x="165" y="13"/>
                </a:lnTo>
                <a:lnTo>
                  <a:pt x="151" y="26"/>
                </a:lnTo>
                <a:lnTo>
                  <a:pt x="143" y="44"/>
                </a:lnTo>
                <a:lnTo>
                  <a:pt x="120" y="38"/>
                </a:lnTo>
                <a:lnTo>
                  <a:pt x="99" y="40"/>
                </a:lnTo>
                <a:lnTo>
                  <a:pt x="79" y="48"/>
                </a:lnTo>
                <a:lnTo>
                  <a:pt x="61" y="62"/>
                </a:lnTo>
                <a:lnTo>
                  <a:pt x="48" y="79"/>
                </a:lnTo>
                <a:lnTo>
                  <a:pt x="40" y="99"/>
                </a:lnTo>
                <a:lnTo>
                  <a:pt x="37" y="122"/>
                </a:lnTo>
                <a:lnTo>
                  <a:pt x="44" y="143"/>
                </a:lnTo>
                <a:lnTo>
                  <a:pt x="27" y="153"/>
                </a:lnTo>
                <a:lnTo>
                  <a:pt x="13" y="167"/>
                </a:lnTo>
                <a:lnTo>
                  <a:pt x="5" y="184"/>
                </a:lnTo>
                <a:lnTo>
                  <a:pt x="0" y="203"/>
                </a:lnTo>
                <a:lnTo>
                  <a:pt x="0" y="223"/>
                </a:lnTo>
                <a:lnTo>
                  <a:pt x="5" y="241"/>
                </a:lnTo>
                <a:lnTo>
                  <a:pt x="13" y="258"/>
                </a:lnTo>
                <a:lnTo>
                  <a:pt x="26" y="272"/>
                </a:lnTo>
                <a:lnTo>
                  <a:pt x="44" y="281"/>
                </a:lnTo>
                <a:lnTo>
                  <a:pt x="39" y="303"/>
                </a:lnTo>
                <a:lnTo>
                  <a:pt x="41" y="325"/>
                </a:lnTo>
                <a:lnTo>
                  <a:pt x="50" y="346"/>
                </a:lnTo>
                <a:lnTo>
                  <a:pt x="63" y="363"/>
                </a:lnTo>
                <a:lnTo>
                  <a:pt x="81" y="377"/>
                </a:lnTo>
                <a:lnTo>
                  <a:pt x="101" y="385"/>
                </a:lnTo>
                <a:lnTo>
                  <a:pt x="122" y="387"/>
                </a:lnTo>
                <a:lnTo>
                  <a:pt x="143" y="380"/>
                </a:lnTo>
                <a:lnTo>
                  <a:pt x="151" y="398"/>
                </a:lnTo>
                <a:lnTo>
                  <a:pt x="165" y="411"/>
                </a:lnTo>
                <a:lnTo>
                  <a:pt x="182" y="419"/>
                </a:lnTo>
                <a:lnTo>
                  <a:pt x="202" y="423"/>
                </a:lnTo>
                <a:lnTo>
                  <a:pt x="222" y="423"/>
                </a:lnTo>
                <a:lnTo>
                  <a:pt x="240" y="419"/>
                </a:lnTo>
                <a:lnTo>
                  <a:pt x="257" y="411"/>
                </a:lnTo>
                <a:lnTo>
                  <a:pt x="273" y="398"/>
                </a:lnTo>
                <a:lnTo>
                  <a:pt x="282" y="380"/>
                </a:lnTo>
                <a:lnTo>
                  <a:pt x="304" y="387"/>
                </a:lnTo>
                <a:lnTo>
                  <a:pt x="325" y="385"/>
                </a:lnTo>
                <a:lnTo>
                  <a:pt x="344" y="377"/>
                </a:lnTo>
                <a:lnTo>
                  <a:pt x="361" y="363"/>
                </a:lnTo>
                <a:lnTo>
                  <a:pt x="375" y="346"/>
                </a:lnTo>
                <a:lnTo>
                  <a:pt x="384" y="325"/>
                </a:lnTo>
                <a:lnTo>
                  <a:pt x="385" y="303"/>
                </a:lnTo>
                <a:lnTo>
                  <a:pt x="380" y="281"/>
                </a:lnTo>
                <a:lnTo>
                  <a:pt x="398" y="272"/>
                </a:lnTo>
                <a:lnTo>
                  <a:pt x="411" y="258"/>
                </a:lnTo>
                <a:lnTo>
                  <a:pt x="421" y="241"/>
                </a:lnTo>
                <a:lnTo>
                  <a:pt x="425" y="223"/>
                </a:lnTo>
                <a:lnTo>
                  <a:pt x="423" y="203"/>
                </a:lnTo>
                <a:lnTo>
                  <a:pt x="419" y="184"/>
                </a:lnTo>
                <a:lnTo>
                  <a:pt x="411" y="167"/>
                </a:lnTo>
                <a:lnTo>
                  <a:pt x="398" y="153"/>
                </a:lnTo>
                <a:lnTo>
                  <a:pt x="380" y="143"/>
                </a:lnTo>
                <a:close/>
                <a:moveTo>
                  <a:pt x="367" y="270"/>
                </a:moveTo>
                <a:lnTo>
                  <a:pt x="364" y="271"/>
                </a:lnTo>
                <a:lnTo>
                  <a:pt x="363" y="272"/>
                </a:lnTo>
                <a:lnTo>
                  <a:pt x="363" y="275"/>
                </a:lnTo>
                <a:lnTo>
                  <a:pt x="363" y="278"/>
                </a:lnTo>
                <a:lnTo>
                  <a:pt x="363" y="279"/>
                </a:lnTo>
                <a:lnTo>
                  <a:pt x="364" y="282"/>
                </a:lnTo>
                <a:lnTo>
                  <a:pt x="371" y="301"/>
                </a:lnTo>
                <a:lnTo>
                  <a:pt x="371" y="320"/>
                </a:lnTo>
                <a:lnTo>
                  <a:pt x="364" y="339"/>
                </a:lnTo>
                <a:lnTo>
                  <a:pt x="352" y="354"/>
                </a:lnTo>
                <a:lnTo>
                  <a:pt x="335" y="365"/>
                </a:lnTo>
                <a:lnTo>
                  <a:pt x="318" y="371"/>
                </a:lnTo>
                <a:lnTo>
                  <a:pt x="299" y="371"/>
                </a:lnTo>
                <a:lnTo>
                  <a:pt x="281" y="363"/>
                </a:lnTo>
                <a:lnTo>
                  <a:pt x="278" y="361"/>
                </a:lnTo>
                <a:lnTo>
                  <a:pt x="275" y="363"/>
                </a:lnTo>
                <a:lnTo>
                  <a:pt x="273" y="364"/>
                </a:lnTo>
                <a:lnTo>
                  <a:pt x="271" y="365"/>
                </a:lnTo>
                <a:lnTo>
                  <a:pt x="271" y="370"/>
                </a:lnTo>
                <a:lnTo>
                  <a:pt x="263" y="385"/>
                </a:lnTo>
                <a:lnTo>
                  <a:pt x="251" y="398"/>
                </a:lnTo>
                <a:lnTo>
                  <a:pt x="236" y="406"/>
                </a:lnTo>
                <a:lnTo>
                  <a:pt x="219" y="411"/>
                </a:lnTo>
                <a:lnTo>
                  <a:pt x="202" y="411"/>
                </a:lnTo>
                <a:lnTo>
                  <a:pt x="185" y="405"/>
                </a:lnTo>
                <a:lnTo>
                  <a:pt x="171" y="396"/>
                </a:lnTo>
                <a:lnTo>
                  <a:pt x="160" y="384"/>
                </a:lnTo>
                <a:lnTo>
                  <a:pt x="154" y="367"/>
                </a:lnTo>
                <a:lnTo>
                  <a:pt x="153" y="364"/>
                </a:lnTo>
                <a:lnTo>
                  <a:pt x="151" y="363"/>
                </a:lnTo>
                <a:lnTo>
                  <a:pt x="150" y="363"/>
                </a:lnTo>
                <a:lnTo>
                  <a:pt x="147" y="361"/>
                </a:lnTo>
                <a:lnTo>
                  <a:pt x="144" y="363"/>
                </a:lnTo>
                <a:lnTo>
                  <a:pt x="126" y="371"/>
                </a:lnTo>
                <a:lnTo>
                  <a:pt x="106" y="371"/>
                </a:lnTo>
                <a:lnTo>
                  <a:pt x="89" y="365"/>
                </a:lnTo>
                <a:lnTo>
                  <a:pt x="72" y="354"/>
                </a:lnTo>
                <a:lnTo>
                  <a:pt x="61" y="339"/>
                </a:lnTo>
                <a:lnTo>
                  <a:pt x="54" y="320"/>
                </a:lnTo>
                <a:lnTo>
                  <a:pt x="53" y="301"/>
                </a:lnTo>
                <a:lnTo>
                  <a:pt x="60" y="282"/>
                </a:lnTo>
                <a:lnTo>
                  <a:pt x="61" y="279"/>
                </a:lnTo>
                <a:lnTo>
                  <a:pt x="63" y="278"/>
                </a:lnTo>
                <a:lnTo>
                  <a:pt x="63" y="275"/>
                </a:lnTo>
                <a:lnTo>
                  <a:pt x="61" y="272"/>
                </a:lnTo>
                <a:lnTo>
                  <a:pt x="60" y="271"/>
                </a:lnTo>
                <a:lnTo>
                  <a:pt x="57" y="270"/>
                </a:lnTo>
                <a:lnTo>
                  <a:pt x="40" y="264"/>
                </a:lnTo>
                <a:lnTo>
                  <a:pt x="27" y="253"/>
                </a:lnTo>
                <a:lnTo>
                  <a:pt x="19" y="239"/>
                </a:lnTo>
                <a:lnTo>
                  <a:pt x="15" y="222"/>
                </a:lnTo>
                <a:lnTo>
                  <a:pt x="15" y="205"/>
                </a:lnTo>
                <a:lnTo>
                  <a:pt x="19" y="188"/>
                </a:lnTo>
                <a:lnTo>
                  <a:pt x="26" y="172"/>
                </a:lnTo>
                <a:lnTo>
                  <a:pt x="39" y="161"/>
                </a:lnTo>
                <a:lnTo>
                  <a:pt x="55" y="154"/>
                </a:lnTo>
                <a:lnTo>
                  <a:pt x="58" y="153"/>
                </a:lnTo>
                <a:lnTo>
                  <a:pt x="61" y="151"/>
                </a:lnTo>
                <a:lnTo>
                  <a:pt x="63" y="150"/>
                </a:lnTo>
                <a:lnTo>
                  <a:pt x="63" y="147"/>
                </a:lnTo>
                <a:lnTo>
                  <a:pt x="61" y="144"/>
                </a:lnTo>
                <a:lnTo>
                  <a:pt x="53" y="124"/>
                </a:lnTo>
                <a:lnTo>
                  <a:pt x="53" y="106"/>
                </a:lnTo>
                <a:lnTo>
                  <a:pt x="60" y="88"/>
                </a:lnTo>
                <a:lnTo>
                  <a:pt x="71" y="72"/>
                </a:lnTo>
                <a:lnTo>
                  <a:pt x="86" y="61"/>
                </a:lnTo>
                <a:lnTo>
                  <a:pt x="105" y="54"/>
                </a:lnTo>
                <a:lnTo>
                  <a:pt x="123" y="52"/>
                </a:lnTo>
                <a:lnTo>
                  <a:pt x="141" y="59"/>
                </a:lnTo>
                <a:lnTo>
                  <a:pt x="143" y="59"/>
                </a:lnTo>
                <a:lnTo>
                  <a:pt x="144" y="61"/>
                </a:lnTo>
                <a:lnTo>
                  <a:pt x="147" y="62"/>
                </a:lnTo>
                <a:lnTo>
                  <a:pt x="149" y="62"/>
                </a:lnTo>
                <a:lnTo>
                  <a:pt x="151" y="61"/>
                </a:lnTo>
                <a:lnTo>
                  <a:pt x="153" y="59"/>
                </a:lnTo>
                <a:lnTo>
                  <a:pt x="154" y="57"/>
                </a:lnTo>
                <a:lnTo>
                  <a:pt x="160" y="40"/>
                </a:lnTo>
                <a:lnTo>
                  <a:pt x="171" y="27"/>
                </a:lnTo>
                <a:lnTo>
                  <a:pt x="185" y="19"/>
                </a:lnTo>
                <a:lnTo>
                  <a:pt x="202" y="14"/>
                </a:lnTo>
                <a:lnTo>
                  <a:pt x="219" y="13"/>
                </a:lnTo>
                <a:lnTo>
                  <a:pt x="236" y="17"/>
                </a:lnTo>
                <a:lnTo>
                  <a:pt x="251" y="26"/>
                </a:lnTo>
                <a:lnTo>
                  <a:pt x="263" y="38"/>
                </a:lnTo>
                <a:lnTo>
                  <a:pt x="271" y="54"/>
                </a:lnTo>
                <a:lnTo>
                  <a:pt x="271" y="57"/>
                </a:lnTo>
                <a:lnTo>
                  <a:pt x="274" y="58"/>
                </a:lnTo>
                <a:lnTo>
                  <a:pt x="275" y="59"/>
                </a:lnTo>
                <a:lnTo>
                  <a:pt x="278" y="59"/>
                </a:lnTo>
                <a:lnTo>
                  <a:pt x="280" y="61"/>
                </a:lnTo>
                <a:lnTo>
                  <a:pt x="282" y="59"/>
                </a:lnTo>
                <a:lnTo>
                  <a:pt x="301" y="52"/>
                </a:lnTo>
                <a:lnTo>
                  <a:pt x="320" y="54"/>
                </a:lnTo>
                <a:lnTo>
                  <a:pt x="339" y="61"/>
                </a:lnTo>
                <a:lnTo>
                  <a:pt x="354" y="72"/>
                </a:lnTo>
                <a:lnTo>
                  <a:pt x="366" y="88"/>
                </a:lnTo>
                <a:lnTo>
                  <a:pt x="371" y="106"/>
                </a:lnTo>
                <a:lnTo>
                  <a:pt x="371" y="124"/>
                </a:lnTo>
                <a:lnTo>
                  <a:pt x="363" y="144"/>
                </a:lnTo>
                <a:lnTo>
                  <a:pt x="361" y="147"/>
                </a:lnTo>
                <a:lnTo>
                  <a:pt x="363" y="150"/>
                </a:lnTo>
                <a:lnTo>
                  <a:pt x="364" y="151"/>
                </a:lnTo>
                <a:lnTo>
                  <a:pt x="367" y="153"/>
                </a:lnTo>
                <a:lnTo>
                  <a:pt x="370" y="154"/>
                </a:lnTo>
                <a:lnTo>
                  <a:pt x="387" y="161"/>
                </a:lnTo>
                <a:lnTo>
                  <a:pt x="398" y="172"/>
                </a:lnTo>
                <a:lnTo>
                  <a:pt x="406" y="188"/>
                </a:lnTo>
                <a:lnTo>
                  <a:pt x="411" y="205"/>
                </a:lnTo>
                <a:lnTo>
                  <a:pt x="411" y="222"/>
                </a:lnTo>
                <a:lnTo>
                  <a:pt x="406" y="239"/>
                </a:lnTo>
                <a:lnTo>
                  <a:pt x="398" y="253"/>
                </a:lnTo>
                <a:lnTo>
                  <a:pt x="384" y="264"/>
                </a:lnTo>
                <a:lnTo>
                  <a:pt x="367" y="270"/>
                </a:lnTo>
                <a:close/>
              </a:path>
            </a:pathLst>
          </a:custGeom>
          <a:solidFill>
            <a:srgbClr val="37BEC2"/>
          </a:soli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prstDash val="solid"/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0" name="图片 9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07363" y="6042025"/>
            <a:ext cx="1624012" cy="154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3011" name="图片 1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25675" y="6221413"/>
            <a:ext cx="1265238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3012" name="图片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82750" y="6383341"/>
            <a:ext cx="53975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3013" name="图片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696453" y="6343650"/>
            <a:ext cx="720725" cy="477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3014" name="组合 21"/>
          <p:cNvGrpSpPr>
            <a:grpSpLocks/>
          </p:cNvGrpSpPr>
          <p:nvPr/>
        </p:nvGrpSpPr>
        <p:grpSpPr bwMode="auto">
          <a:xfrm>
            <a:off x="9299578" y="4781553"/>
            <a:ext cx="912813" cy="1439863"/>
            <a:chOff x="5836357" y="4560894"/>
            <a:chExt cx="1327930" cy="2056092"/>
          </a:xfrm>
        </p:grpSpPr>
        <p:pic>
          <p:nvPicPr>
            <p:cNvPr id="43034" name="图片 5"/>
            <p:cNvPicPr>
              <a:picLocks noChangeAspect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35500" r="32249" b="80045"/>
            <a:stretch>
              <a:fillRect/>
            </a:stretch>
          </p:blipFill>
          <p:spPr bwMode="auto">
            <a:xfrm>
              <a:off x="5836357" y="4560894"/>
              <a:ext cx="429028" cy="3836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3035" name="Picture 2"/>
            <p:cNvPicPr>
              <a:picLocks noChangeAspect="1" noChangeArrowheads="1"/>
            </p:cNvPicPr>
            <p:nvPr/>
          </p:nvPicPr>
          <p:blipFill>
            <a:blip r:embed="rId7" cstate="email">
              <a:clrChange>
                <a:clrFrom>
                  <a:srgbClr val="FDFDFD"/>
                </a:clrFrom>
                <a:clrTo>
                  <a:srgbClr val="FDFDFD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16478" y="4847939"/>
              <a:ext cx="1247809" cy="17690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2" name="对角圆角矩形 11"/>
          <p:cNvSpPr/>
          <p:nvPr/>
        </p:nvSpPr>
        <p:spPr>
          <a:xfrm>
            <a:off x="2667000" y="166691"/>
            <a:ext cx="2852738" cy="598487"/>
          </a:xfrm>
          <a:prstGeom prst="round2DiagRect">
            <a:avLst/>
          </a:prstGeom>
          <a:solidFill>
            <a:srgbClr val="0000FF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4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重难点解析</a:t>
            </a:r>
            <a:endParaRPr lang="en-US" altLang="zh-CN" sz="4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6" name="矩形 15"/>
          <p:cNvSpPr>
            <a:spLocks noChangeArrowheads="1"/>
          </p:cNvSpPr>
          <p:nvPr/>
        </p:nvSpPr>
        <p:spPr bwMode="auto">
          <a:xfrm>
            <a:off x="2898778" y="5164141"/>
            <a:ext cx="500063" cy="681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3200" b="1">
                <a:solidFill>
                  <a:srgbClr val="37BEC2"/>
                </a:solidFill>
                <a:latin typeface="楷体" pitchFamily="49" charset="-122"/>
                <a:ea typeface="楷体" pitchFamily="49" charset="-122"/>
                <a:sym typeface="+mn-ea"/>
              </a:rPr>
              <a:t>爬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2329815" y="1238253"/>
            <a:ext cx="3826510" cy="5835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3200" b="1" dirty="0">
                <a:effectLst>
                  <a:reflection blurRad="6350" stA="53000" endA="300" endPos="35500" dir="5400000" sy="-90000" algn="bl" rotWithShape="0"/>
                </a:effectLst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爬树</a:t>
            </a:r>
            <a:r>
              <a:rPr lang="en-US" altLang="zh-CN" sz="3200" b="1" dirty="0">
                <a:effectLst>
                  <a:reflection blurRad="6350" stA="53000" endA="300" endPos="35500" dir="5400000" sy="-90000" algn="bl" rotWithShape="0"/>
                </a:effectLst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——</a:t>
            </a:r>
            <a:r>
              <a:rPr lang="zh-CN" altLang="en-US" sz="3200" b="1" dirty="0">
                <a:effectLst>
                  <a:reflection blurRad="6350" stA="53000" endA="300" endPos="35500" dir="5400000" sy="-90000" algn="bl" rotWithShape="0"/>
                </a:effectLst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小心谨慎</a:t>
            </a:r>
          </a:p>
        </p:txBody>
      </p:sp>
      <p:sp>
        <p:nvSpPr>
          <p:cNvPr id="6" name="下箭头 5"/>
          <p:cNvSpPr/>
          <p:nvPr/>
        </p:nvSpPr>
        <p:spPr>
          <a:xfrm rot="16200000">
            <a:off x="3709673" y="5340353"/>
            <a:ext cx="182245" cy="410845"/>
          </a:xfrm>
          <a:prstGeom prst="downArrow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8304216" y="2119316"/>
            <a:ext cx="700087" cy="446087"/>
          </a:xfrm>
          <a:prstGeom prst="rect">
            <a:avLst/>
          </a:prstGeom>
          <a:noFill/>
          <a:ln w="28575">
            <a:solidFill>
              <a:srgbClr val="7030A0"/>
            </a:solidFill>
          </a:ln>
          <a:extLst/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2506666" y="4033841"/>
            <a:ext cx="700087" cy="446087"/>
          </a:xfrm>
          <a:prstGeom prst="rect">
            <a:avLst/>
          </a:prstGeom>
          <a:noFill/>
          <a:ln w="28575">
            <a:solidFill>
              <a:srgbClr val="7030A0"/>
            </a:solidFill>
          </a:ln>
          <a:extLst/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0" name="矩形 9"/>
          <p:cNvSpPr>
            <a:spLocks noChangeArrowheads="1"/>
          </p:cNvSpPr>
          <p:nvPr/>
        </p:nvSpPr>
        <p:spPr bwMode="auto">
          <a:xfrm>
            <a:off x="4137025" y="4829178"/>
            <a:ext cx="1060450" cy="682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3200" b="1">
                <a:solidFill>
                  <a:srgbClr val="C00000"/>
                </a:solidFill>
                <a:latin typeface="楷体" pitchFamily="49" charset="-122"/>
                <a:ea typeface="楷体" pitchFamily="49" charset="-122"/>
                <a:sym typeface="+mn-ea"/>
              </a:rPr>
              <a:t>缓慢</a:t>
            </a:r>
          </a:p>
        </p:txBody>
      </p:sp>
      <p:sp>
        <p:nvSpPr>
          <p:cNvPr id="11" name="矩形 10"/>
          <p:cNvSpPr>
            <a:spLocks noChangeArrowheads="1"/>
          </p:cNvSpPr>
          <p:nvPr/>
        </p:nvSpPr>
        <p:spPr bwMode="auto">
          <a:xfrm>
            <a:off x="4137025" y="5540375"/>
            <a:ext cx="1060450" cy="681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3200" b="1">
                <a:solidFill>
                  <a:srgbClr val="C00000"/>
                </a:solidFill>
                <a:latin typeface="楷体" pitchFamily="49" charset="-122"/>
                <a:ea typeface="楷体" pitchFamily="49" charset="-122"/>
                <a:sym typeface="+mn-ea"/>
              </a:rPr>
              <a:t>诡秘</a:t>
            </a:r>
          </a:p>
        </p:txBody>
      </p:sp>
      <p:sp>
        <p:nvSpPr>
          <p:cNvPr id="13" name="下箭头 12"/>
          <p:cNvSpPr/>
          <p:nvPr/>
        </p:nvSpPr>
        <p:spPr>
          <a:xfrm rot="16200000">
            <a:off x="5466718" y="5340353"/>
            <a:ext cx="182245" cy="410845"/>
          </a:xfrm>
          <a:prstGeom prst="downArrow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7" name="矩形 16"/>
          <p:cNvSpPr>
            <a:spLocks noChangeArrowheads="1"/>
          </p:cNvSpPr>
          <p:nvPr/>
        </p:nvSpPr>
        <p:spPr bwMode="auto">
          <a:xfrm>
            <a:off x="5837241" y="5164141"/>
            <a:ext cx="1931987" cy="681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3200" b="1">
                <a:solidFill>
                  <a:srgbClr val="C00000"/>
                </a:solidFill>
                <a:latin typeface="楷体" pitchFamily="49" charset="-122"/>
                <a:ea typeface="楷体" pitchFamily="49" charset="-122"/>
                <a:sym typeface="+mn-ea"/>
              </a:rPr>
              <a:t>小心谨慎</a:t>
            </a:r>
          </a:p>
        </p:txBody>
      </p:sp>
      <p:grpSp>
        <p:nvGrpSpPr>
          <p:cNvPr id="3" name="组合 26"/>
          <p:cNvGrpSpPr>
            <a:grpSpLocks/>
          </p:cNvGrpSpPr>
          <p:nvPr/>
        </p:nvGrpSpPr>
        <p:grpSpPr bwMode="auto">
          <a:xfrm>
            <a:off x="2330450" y="1924053"/>
            <a:ext cx="7454900" cy="2555875"/>
            <a:chOff x="1269" y="3109"/>
            <a:chExt cx="11740" cy="4023"/>
          </a:xfrm>
        </p:grpSpPr>
        <p:sp>
          <p:nvSpPr>
            <p:cNvPr id="43030" name="矩形 7"/>
            <p:cNvSpPr>
              <a:spLocks noChangeArrowheads="1"/>
            </p:cNvSpPr>
            <p:nvPr/>
          </p:nvSpPr>
          <p:spPr bwMode="auto">
            <a:xfrm>
              <a:off x="1269" y="3109"/>
              <a:ext cx="11263" cy="1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3200">
                  <a:solidFill>
                    <a:srgbClr val="FF0000"/>
                  </a:solidFill>
                  <a:latin typeface="楷体" pitchFamily="49" charset="-122"/>
                  <a:ea typeface="楷体" pitchFamily="49" charset="-122"/>
                </a:rPr>
                <a:t>    </a:t>
              </a:r>
              <a:r>
                <a:rPr lang="zh-CN" altLang="en-US" sz="2800">
                  <a:solidFill>
                    <a:srgbClr val="FF0000"/>
                  </a:solidFill>
                  <a:latin typeface="楷体" pitchFamily="49" charset="-122"/>
                  <a:ea typeface="楷体" pitchFamily="49" charset="-122"/>
                </a:rPr>
                <a:t>忽然看见一个圆乎乎的东西，正缓慢地往树上爬……  </a:t>
              </a:r>
            </a:p>
          </p:txBody>
        </p:sp>
        <p:sp>
          <p:nvSpPr>
            <p:cNvPr id="43031" name="矩形 1"/>
            <p:cNvSpPr>
              <a:spLocks noChangeArrowheads="1"/>
            </p:cNvSpPr>
            <p:nvPr/>
          </p:nvSpPr>
          <p:spPr bwMode="auto">
            <a:xfrm>
              <a:off x="1351" y="5361"/>
              <a:ext cx="11658" cy="17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2800">
                  <a:solidFill>
                    <a:srgbClr val="FF0000"/>
                  </a:solidFill>
                  <a:latin typeface="楷体" pitchFamily="49" charset="-122"/>
                  <a:ea typeface="楷体" pitchFamily="49" charset="-122"/>
                </a:rPr>
                <a:t>    </a:t>
              </a:r>
              <a:r>
                <a:rPr lang="zh-CN" altLang="en-US" sz="2800">
                  <a:solidFill>
                    <a:srgbClr val="FF0000"/>
                  </a:solidFill>
                  <a:latin typeface="楷体" pitchFamily="49" charset="-122"/>
                  <a:ea typeface="楷体" pitchFamily="49" charset="-122"/>
                </a:rPr>
                <a:t>那个东西一定没有发现我在监视它，仍旧诡秘地爬向老树杈，又爬向伸出的枝条……</a:t>
              </a:r>
            </a:p>
          </p:txBody>
        </p:sp>
        <p:sp>
          <p:nvSpPr>
            <p:cNvPr id="25" name=" 184"/>
            <p:cNvSpPr/>
            <p:nvPr/>
          </p:nvSpPr>
          <p:spPr>
            <a:xfrm>
              <a:off x="1994" y="3489"/>
              <a:ext cx="398" cy="397"/>
            </a:xfrm>
            <a:prstGeom prst="ellipse">
              <a:avLst/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26" name=" 184"/>
            <p:cNvSpPr/>
            <p:nvPr/>
          </p:nvSpPr>
          <p:spPr>
            <a:xfrm>
              <a:off x="1994" y="5648"/>
              <a:ext cx="398" cy="397"/>
            </a:xfrm>
            <a:prstGeom prst="ellipse">
              <a:avLst/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</p:grpSp>
    </p:spTree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 nodeType="clickPar">
                      <p:stCondLst>
                        <p:cond delay="indefinite"/>
                      </p:stCondLst>
                      <p:childTnLst>
                        <p:par>
                          <p:cTn id="4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8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 nodeType="clickPar">
                      <p:stCondLst>
                        <p:cond delay="indefinite"/>
                      </p:stCondLst>
                      <p:childTnLst>
                        <p:par>
                          <p:cTn id="5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7" grpId="0" animBg="1"/>
      <p:bldP spid="9" grpId="0" animBg="1"/>
      <p:bldP spid="10" grpId="0"/>
      <p:bldP spid="11" grpId="0"/>
      <p:bldP spid="17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4" name="图片 9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07363" y="6042025"/>
            <a:ext cx="1624012" cy="154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4035" name="图片 1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25675" y="6221413"/>
            <a:ext cx="1265238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4036" name="图片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82750" y="6383341"/>
            <a:ext cx="53975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4037" name="图片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696453" y="6343650"/>
            <a:ext cx="720725" cy="477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4038" name="组合 21"/>
          <p:cNvGrpSpPr>
            <a:grpSpLocks/>
          </p:cNvGrpSpPr>
          <p:nvPr/>
        </p:nvGrpSpPr>
        <p:grpSpPr bwMode="auto">
          <a:xfrm>
            <a:off x="9134475" y="4778378"/>
            <a:ext cx="1085850" cy="1539875"/>
            <a:chOff x="5836357" y="4560894"/>
            <a:chExt cx="1327930" cy="2056092"/>
          </a:xfrm>
        </p:grpSpPr>
        <p:pic>
          <p:nvPicPr>
            <p:cNvPr id="44062" name="图片 5"/>
            <p:cNvPicPr>
              <a:picLocks noChangeAspect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35500" r="32249" b="80045"/>
            <a:stretch>
              <a:fillRect/>
            </a:stretch>
          </p:blipFill>
          <p:spPr bwMode="auto">
            <a:xfrm>
              <a:off x="5836357" y="4560894"/>
              <a:ext cx="429028" cy="3836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4063" name="Picture 2"/>
            <p:cNvPicPr>
              <a:picLocks noChangeAspect="1" noChangeArrowheads="1"/>
            </p:cNvPicPr>
            <p:nvPr/>
          </p:nvPicPr>
          <p:blipFill>
            <a:blip r:embed="rId7" cstate="email">
              <a:clrChange>
                <a:clrFrom>
                  <a:srgbClr val="FDFDFD"/>
                </a:clrFrom>
                <a:clrTo>
                  <a:srgbClr val="FDFDFD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16478" y="4847939"/>
              <a:ext cx="1247809" cy="17690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2" name="对角圆角矩形 11"/>
          <p:cNvSpPr/>
          <p:nvPr/>
        </p:nvSpPr>
        <p:spPr>
          <a:xfrm>
            <a:off x="2667000" y="166691"/>
            <a:ext cx="2852738" cy="598487"/>
          </a:xfrm>
          <a:prstGeom prst="round2DiagRect">
            <a:avLst/>
          </a:prstGeom>
          <a:solidFill>
            <a:srgbClr val="0000FF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4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重难点解析</a:t>
            </a:r>
            <a:endParaRPr lang="en-US" altLang="zh-CN" sz="4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2329815" y="1238253"/>
            <a:ext cx="3826510" cy="5835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3200" b="1">
                <a:effectLst>
                  <a:reflection blurRad="6350" stA="53000" endA="300" endPos="35500" dir="5400000" sy="-90000" algn="bl" rotWithShape="0"/>
                </a:effectLst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摇枣</a:t>
            </a:r>
            <a:r>
              <a:rPr lang="en-US" altLang="zh-CN" sz="3200" b="1">
                <a:effectLst>
                  <a:reflection blurRad="6350" stA="53000" endA="300" endPos="35500" dir="5400000" sy="-90000" algn="bl" rotWithShape="0"/>
                </a:effectLst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——</a:t>
            </a:r>
            <a:r>
              <a:rPr lang="zh-CN" altLang="en-US" sz="3200" b="1">
                <a:effectLst>
                  <a:reflection blurRad="6350" stA="53000" endA="300" endPos="35500" dir="5400000" sy="-90000" algn="bl" rotWithShape="0"/>
                </a:effectLst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快</a:t>
            </a:r>
          </a:p>
        </p:txBody>
      </p:sp>
      <p:sp>
        <p:nvSpPr>
          <p:cNvPr id="6" name="下箭头 5"/>
          <p:cNvSpPr/>
          <p:nvPr/>
        </p:nvSpPr>
        <p:spPr>
          <a:xfrm>
            <a:off x="7783198" y="4366898"/>
            <a:ext cx="182245" cy="410845"/>
          </a:xfrm>
          <a:prstGeom prst="downArrow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0" name="矩形 9"/>
          <p:cNvSpPr>
            <a:spLocks noChangeArrowheads="1"/>
          </p:cNvSpPr>
          <p:nvPr/>
        </p:nvSpPr>
        <p:spPr bwMode="auto">
          <a:xfrm>
            <a:off x="7648578" y="4778375"/>
            <a:ext cx="550863" cy="533400"/>
          </a:xfrm>
          <a:prstGeom prst="rect">
            <a:avLst/>
          </a:prstGeom>
          <a:noFill/>
          <a:ln w="28575">
            <a:solidFill>
              <a:srgbClr val="7030A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2400" b="1">
                <a:solidFill>
                  <a:srgbClr val="C00000"/>
                </a:solidFill>
                <a:latin typeface="楷体" pitchFamily="49" charset="-122"/>
                <a:ea typeface="楷体" pitchFamily="49" charset="-122"/>
                <a:sym typeface="+mn-ea"/>
              </a:rPr>
              <a:t>快</a:t>
            </a:r>
          </a:p>
        </p:txBody>
      </p:sp>
      <p:sp>
        <p:nvSpPr>
          <p:cNvPr id="13" name="下箭头 12"/>
          <p:cNvSpPr/>
          <p:nvPr/>
        </p:nvSpPr>
        <p:spPr>
          <a:xfrm>
            <a:off x="7783833" y="3035938"/>
            <a:ext cx="182245" cy="410845"/>
          </a:xfrm>
          <a:prstGeom prst="downArrow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7" name="矩形 16"/>
          <p:cNvSpPr>
            <a:spLocks noChangeArrowheads="1"/>
          </p:cNvSpPr>
          <p:nvPr/>
        </p:nvSpPr>
        <p:spPr bwMode="auto">
          <a:xfrm>
            <a:off x="7154863" y="3446463"/>
            <a:ext cx="2474912" cy="977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2400" b="1">
                <a:solidFill>
                  <a:srgbClr val="C00000"/>
                </a:solidFill>
                <a:latin typeface="楷体" pitchFamily="49" charset="-122"/>
                <a:ea typeface="楷体" pitchFamily="49" charset="-122"/>
                <a:sym typeface="+mn-ea"/>
              </a:rPr>
              <a:t>连续不断的爆裂、</a:t>
            </a:r>
          </a:p>
          <a:p>
            <a:pPr algn="just">
              <a:lnSpc>
                <a:spcPct val="120000"/>
              </a:lnSpc>
            </a:pPr>
            <a:r>
              <a:rPr lang="zh-CN" altLang="en-US" sz="2400" b="1">
                <a:solidFill>
                  <a:srgbClr val="C00000"/>
                </a:solidFill>
                <a:latin typeface="楷体" pitchFamily="49" charset="-122"/>
                <a:ea typeface="楷体" pitchFamily="49" charset="-122"/>
                <a:sym typeface="+mn-ea"/>
              </a:rPr>
              <a:t>拍打等的声音。</a:t>
            </a:r>
          </a:p>
        </p:txBody>
      </p:sp>
      <p:grpSp>
        <p:nvGrpSpPr>
          <p:cNvPr id="3" name="组合 26"/>
          <p:cNvGrpSpPr>
            <a:grpSpLocks/>
          </p:cNvGrpSpPr>
          <p:nvPr/>
        </p:nvGrpSpPr>
        <p:grpSpPr bwMode="auto">
          <a:xfrm>
            <a:off x="2286000" y="1822450"/>
            <a:ext cx="7499350" cy="1714500"/>
            <a:chOff x="1269" y="3109"/>
            <a:chExt cx="11808" cy="2701"/>
          </a:xfrm>
        </p:grpSpPr>
        <p:sp>
          <p:nvSpPr>
            <p:cNvPr id="44060" name="矩形 7"/>
            <p:cNvSpPr>
              <a:spLocks noChangeArrowheads="1"/>
            </p:cNvSpPr>
            <p:nvPr/>
          </p:nvSpPr>
          <p:spPr bwMode="auto">
            <a:xfrm>
              <a:off x="1269" y="3109"/>
              <a:ext cx="11808" cy="27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3200">
                  <a:solidFill>
                    <a:srgbClr val="FF0000"/>
                  </a:solidFill>
                  <a:latin typeface="楷体" pitchFamily="49" charset="-122"/>
                  <a:ea typeface="楷体" pitchFamily="49" charset="-122"/>
                </a:rPr>
                <a:t>    </a:t>
              </a:r>
              <a:r>
                <a:rPr lang="zh-CN" altLang="en-US" sz="2800">
                  <a:solidFill>
                    <a:srgbClr val="FF0000"/>
                  </a:solidFill>
                  <a:latin typeface="楷体" pitchFamily="49" charset="-122"/>
                  <a:ea typeface="楷体" pitchFamily="49" charset="-122"/>
                </a:rPr>
                <a:t>后来，那个东西停住脚，兴许是在用力摇晃吧，树枝哗哗作响，红枣“辟里啪啦”地落了一地。  </a:t>
              </a:r>
            </a:p>
          </p:txBody>
        </p:sp>
        <p:sp>
          <p:nvSpPr>
            <p:cNvPr id="25" name=" 184"/>
            <p:cNvSpPr/>
            <p:nvPr/>
          </p:nvSpPr>
          <p:spPr>
            <a:xfrm>
              <a:off x="1994" y="3489"/>
              <a:ext cx="397" cy="398"/>
            </a:xfrm>
            <a:prstGeom prst="ellipse">
              <a:avLst/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</p:grpSp>
      <p:grpSp>
        <p:nvGrpSpPr>
          <p:cNvPr id="7" name="组合 13"/>
          <p:cNvGrpSpPr>
            <a:grpSpLocks/>
          </p:cNvGrpSpPr>
          <p:nvPr/>
        </p:nvGrpSpPr>
        <p:grpSpPr bwMode="auto">
          <a:xfrm>
            <a:off x="2330450" y="3800478"/>
            <a:ext cx="3937000" cy="2157413"/>
            <a:chOff x="1269" y="6590"/>
            <a:chExt cx="6200" cy="3398"/>
          </a:xfrm>
        </p:grpSpPr>
        <p:sp>
          <p:nvSpPr>
            <p:cNvPr id="44058" name="矩形 2"/>
            <p:cNvSpPr>
              <a:spLocks noChangeArrowheads="1"/>
            </p:cNvSpPr>
            <p:nvPr/>
          </p:nvSpPr>
          <p:spPr bwMode="auto">
            <a:xfrm>
              <a:off x="1269" y="6590"/>
              <a:ext cx="6200" cy="33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2800">
                  <a:solidFill>
                    <a:srgbClr val="FF0000"/>
                  </a:solidFill>
                  <a:latin typeface="楷体" pitchFamily="49" charset="-122"/>
                  <a:ea typeface="楷体" pitchFamily="49" charset="-122"/>
                </a:rPr>
                <a:t>    </a:t>
              </a:r>
              <a:r>
                <a:rPr lang="zh-CN" altLang="en-US" sz="2800">
                  <a:solidFill>
                    <a:srgbClr val="FF0000"/>
                  </a:solidFill>
                  <a:latin typeface="楷体" pitchFamily="49" charset="-122"/>
                  <a:ea typeface="楷体" pitchFamily="49" charset="-122"/>
                </a:rPr>
                <a:t>我没有弄清楚是怎么回事，树上那个家伙噗的一声掉了下来。听得出，摔得还挺重呢！</a:t>
              </a:r>
            </a:p>
          </p:txBody>
        </p:sp>
        <p:sp>
          <p:nvSpPr>
            <p:cNvPr id="5" name=" 184"/>
            <p:cNvSpPr/>
            <p:nvPr/>
          </p:nvSpPr>
          <p:spPr>
            <a:xfrm>
              <a:off x="1927" y="6945"/>
              <a:ext cx="397" cy="398"/>
            </a:xfrm>
            <a:prstGeom prst="ellipse">
              <a:avLst/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</p:grpSp>
      <p:sp>
        <p:nvSpPr>
          <p:cNvPr id="32" name="直接连接符 31"/>
          <p:cNvSpPr>
            <a:spLocks noChangeShapeType="1"/>
          </p:cNvSpPr>
          <p:nvPr/>
        </p:nvSpPr>
        <p:spPr bwMode="auto">
          <a:xfrm flipH="1">
            <a:off x="7154863" y="2947988"/>
            <a:ext cx="1439862" cy="0"/>
          </a:xfrm>
          <a:prstGeom prst="line">
            <a:avLst/>
          </a:prstGeom>
          <a:noFill/>
          <a:ln w="19050">
            <a:solidFill>
              <a:srgbClr val="7030A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8" name="直接连接符 17"/>
          <p:cNvSpPr>
            <a:spLocks noChangeShapeType="1"/>
          </p:cNvSpPr>
          <p:nvPr/>
        </p:nvSpPr>
        <p:spPr bwMode="auto">
          <a:xfrm flipH="1">
            <a:off x="3190875" y="4367213"/>
            <a:ext cx="2916238" cy="0"/>
          </a:xfrm>
          <a:prstGeom prst="line">
            <a:avLst/>
          </a:prstGeom>
          <a:noFill/>
          <a:ln w="19050">
            <a:solidFill>
              <a:srgbClr val="7030A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8" name="直接连接符 27"/>
          <p:cNvSpPr>
            <a:spLocks noChangeShapeType="1"/>
          </p:cNvSpPr>
          <p:nvPr/>
        </p:nvSpPr>
        <p:spPr bwMode="auto">
          <a:xfrm flipH="1">
            <a:off x="2436813" y="4879975"/>
            <a:ext cx="3708400" cy="0"/>
          </a:xfrm>
          <a:prstGeom prst="line">
            <a:avLst/>
          </a:prstGeom>
          <a:noFill/>
          <a:ln w="19050">
            <a:solidFill>
              <a:srgbClr val="7030A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9" name="直接连接符 28"/>
          <p:cNvSpPr>
            <a:spLocks noChangeShapeType="1"/>
          </p:cNvSpPr>
          <p:nvPr/>
        </p:nvSpPr>
        <p:spPr bwMode="auto">
          <a:xfrm flipH="1">
            <a:off x="2457450" y="5354638"/>
            <a:ext cx="2916238" cy="0"/>
          </a:xfrm>
          <a:prstGeom prst="line">
            <a:avLst/>
          </a:prstGeom>
          <a:noFill/>
          <a:ln w="19050">
            <a:solidFill>
              <a:srgbClr val="7030A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0" name="下箭头 29"/>
          <p:cNvSpPr/>
          <p:nvPr/>
        </p:nvSpPr>
        <p:spPr>
          <a:xfrm rot="16200000">
            <a:off x="6802203" y="4761150"/>
            <a:ext cx="182245" cy="792006"/>
          </a:xfrm>
          <a:prstGeom prst="downArrow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 nodeType="clickPar">
                      <p:stCondLst>
                        <p:cond delay="indefinite"/>
                      </p:stCondLst>
                      <p:childTnLst>
                        <p:par>
                          <p:cTn id="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 nodeType="clickPar">
                      <p:stCondLst>
                        <p:cond delay="indefinite"/>
                      </p:stCondLst>
                      <p:childTnLst>
                        <p:par>
                          <p:cTn id="6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7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ldLvl="0" animBg="1"/>
      <p:bldP spid="17" grpId="0"/>
      <p:bldP spid="32" grpId="0" animBg="1"/>
      <p:bldP spid="18" grpId="0" animBg="1"/>
      <p:bldP spid="28" grpId="0" animBg="1"/>
      <p:bldP spid="29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26"/>
          <p:cNvGrpSpPr>
            <a:grpSpLocks/>
          </p:cNvGrpSpPr>
          <p:nvPr/>
        </p:nvGrpSpPr>
        <p:grpSpPr bwMode="auto">
          <a:xfrm>
            <a:off x="2103438" y="3068641"/>
            <a:ext cx="7950200" cy="1716087"/>
            <a:chOff x="1120" y="2048"/>
            <a:chExt cx="12521" cy="2701"/>
          </a:xfrm>
        </p:grpSpPr>
        <p:sp>
          <p:nvSpPr>
            <p:cNvPr id="45076" name="矩形 7"/>
            <p:cNvSpPr>
              <a:spLocks noChangeArrowheads="1"/>
            </p:cNvSpPr>
            <p:nvPr/>
          </p:nvSpPr>
          <p:spPr bwMode="auto">
            <a:xfrm>
              <a:off x="1120" y="2048"/>
              <a:ext cx="12521" cy="27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3200">
                  <a:solidFill>
                    <a:srgbClr val="FF0000"/>
                  </a:solidFill>
                  <a:latin typeface="楷体" pitchFamily="49" charset="-122"/>
                  <a:ea typeface="楷体" pitchFamily="49" charset="-122"/>
                </a:rPr>
                <a:t>    </a:t>
              </a:r>
              <a:r>
                <a:rPr lang="zh-CN" altLang="en-US" sz="2800">
                  <a:solidFill>
                    <a:srgbClr val="FF0000"/>
                  </a:solidFill>
                  <a:latin typeface="楷体" pitchFamily="49" charset="-122"/>
                  <a:ea typeface="楷体" pitchFamily="49" charset="-122"/>
                </a:rPr>
                <a:t>它匆匆地爬来爬去，把散落的红枣逐个归拢到一起，然后就地打了一个滚儿。你猜怎么着，归拢的那堆红枣，全都扎在它的背上了。</a:t>
              </a:r>
            </a:p>
          </p:txBody>
        </p:sp>
        <p:sp>
          <p:nvSpPr>
            <p:cNvPr id="25" name=" 184"/>
            <p:cNvSpPr/>
            <p:nvPr/>
          </p:nvSpPr>
          <p:spPr>
            <a:xfrm>
              <a:off x="1995" y="2518"/>
              <a:ext cx="395" cy="397"/>
            </a:xfrm>
            <a:prstGeom prst="ellipse">
              <a:avLst/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</p:grpSp>
      <p:pic>
        <p:nvPicPr>
          <p:cNvPr id="45059" name="图片 9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072438" y="6042025"/>
            <a:ext cx="1624012" cy="154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5060" name="图片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82750" y="6383341"/>
            <a:ext cx="53975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5061" name="图片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696453" y="6343650"/>
            <a:ext cx="720725" cy="477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对角圆角矩形 11"/>
          <p:cNvSpPr/>
          <p:nvPr/>
        </p:nvSpPr>
        <p:spPr>
          <a:xfrm>
            <a:off x="2667000" y="166691"/>
            <a:ext cx="2852738" cy="598487"/>
          </a:xfrm>
          <a:prstGeom prst="round2DiagRect">
            <a:avLst/>
          </a:prstGeom>
          <a:solidFill>
            <a:srgbClr val="0000FF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4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重难点解析</a:t>
            </a:r>
            <a:endParaRPr lang="en-US" altLang="zh-CN" sz="4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2329815" y="1238253"/>
            <a:ext cx="3826510" cy="5835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3200" b="1">
                <a:effectLst>
                  <a:reflection blurRad="6350" stA="53000" endA="300" endPos="35500" dir="5400000" sy="-90000" algn="bl" rotWithShape="0"/>
                </a:effectLst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扎枣</a:t>
            </a:r>
            <a:r>
              <a:rPr lang="en-US" altLang="zh-CN" sz="3200" b="1">
                <a:effectLst>
                  <a:reflection blurRad="6350" stA="53000" endA="300" endPos="35500" dir="5400000" sy="-90000" algn="bl" rotWithShape="0"/>
                </a:effectLst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——</a:t>
            </a:r>
            <a:r>
              <a:rPr lang="zh-CN" altLang="en-US" sz="3200" b="1">
                <a:effectLst>
                  <a:reflection blurRad="6350" stA="53000" endA="300" endPos="35500" dir="5400000" sy="-90000" algn="bl" rotWithShape="0"/>
                </a:effectLst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高明</a:t>
            </a:r>
          </a:p>
        </p:txBody>
      </p:sp>
      <p:sp>
        <p:nvSpPr>
          <p:cNvPr id="17" name="矩形 16"/>
          <p:cNvSpPr>
            <a:spLocks noChangeArrowheads="1"/>
          </p:cNvSpPr>
          <p:nvPr/>
        </p:nvSpPr>
        <p:spPr bwMode="auto">
          <a:xfrm>
            <a:off x="5773738" y="2312991"/>
            <a:ext cx="609600" cy="903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44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  <a:sym typeface="+mn-ea"/>
              </a:rPr>
              <a:t>×</a:t>
            </a:r>
          </a:p>
        </p:txBody>
      </p:sp>
      <p:sp>
        <p:nvSpPr>
          <p:cNvPr id="29" name="直接连接符 28"/>
          <p:cNvSpPr>
            <a:spLocks noChangeShapeType="1"/>
          </p:cNvSpPr>
          <p:nvPr/>
        </p:nvSpPr>
        <p:spPr bwMode="auto">
          <a:xfrm flipH="1">
            <a:off x="4349750" y="4192588"/>
            <a:ext cx="2916238" cy="0"/>
          </a:xfrm>
          <a:prstGeom prst="line">
            <a:avLst/>
          </a:prstGeom>
          <a:noFill/>
          <a:ln w="19050">
            <a:solidFill>
              <a:srgbClr val="7030A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3" name="组合 35"/>
          <p:cNvGrpSpPr>
            <a:grpSpLocks/>
          </p:cNvGrpSpPr>
          <p:nvPr/>
        </p:nvGrpSpPr>
        <p:grpSpPr bwMode="auto">
          <a:xfrm>
            <a:off x="3079750" y="1628778"/>
            <a:ext cx="4711700" cy="1439863"/>
            <a:chOff x="2450" y="2564"/>
            <a:chExt cx="7420" cy="2268"/>
          </a:xfrm>
        </p:grpSpPr>
        <p:sp>
          <p:nvSpPr>
            <p:cNvPr id="9" name="椭圆 8"/>
            <p:cNvSpPr/>
            <p:nvPr/>
          </p:nvSpPr>
          <p:spPr>
            <a:xfrm rot="21000000">
              <a:off x="7830" y="2564"/>
              <a:ext cx="2040" cy="1983"/>
            </a:xfrm>
            <a:prstGeom prst="ellipse">
              <a:avLst/>
            </a:prstGeom>
            <a:blipFill rotWithShape="1">
              <a:blip r:embed="rId5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45075" name="矩形 10"/>
            <p:cNvSpPr>
              <a:spLocks noChangeArrowheads="1"/>
            </p:cNvSpPr>
            <p:nvPr/>
          </p:nvSpPr>
          <p:spPr bwMode="auto">
            <a:xfrm>
              <a:off x="2450" y="3876"/>
              <a:ext cx="4194" cy="9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2800" b="1">
                  <a:latin typeface="楷体" pitchFamily="49" charset="-122"/>
                  <a:ea typeface="楷体" pitchFamily="49" charset="-122"/>
                  <a:sym typeface="+mn-ea"/>
                </a:rPr>
                <a:t>滚来滚去扎枣？</a:t>
              </a:r>
            </a:p>
          </p:txBody>
        </p:sp>
      </p:grpSp>
      <p:sp>
        <p:nvSpPr>
          <p:cNvPr id="26" name="矩形 25"/>
          <p:cNvSpPr/>
          <p:nvPr/>
        </p:nvSpPr>
        <p:spPr>
          <a:xfrm>
            <a:off x="9182100" y="3184528"/>
            <a:ext cx="871538" cy="487363"/>
          </a:xfrm>
          <a:prstGeom prst="rect">
            <a:avLst/>
          </a:prstGeom>
          <a:noFill/>
          <a:ln w="28575">
            <a:solidFill>
              <a:srgbClr val="7030A0"/>
            </a:solidFill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31" name="直接连接符 30"/>
          <p:cNvSpPr>
            <a:spLocks noChangeShapeType="1"/>
          </p:cNvSpPr>
          <p:nvPr/>
        </p:nvSpPr>
        <p:spPr bwMode="auto">
          <a:xfrm flipH="1">
            <a:off x="2222503" y="4784725"/>
            <a:ext cx="6011863" cy="0"/>
          </a:xfrm>
          <a:prstGeom prst="line">
            <a:avLst/>
          </a:prstGeom>
          <a:noFill/>
          <a:ln w="19050">
            <a:solidFill>
              <a:srgbClr val="7030A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45069" name="图片 12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22500" y="6213475"/>
            <a:ext cx="1265238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" name="组合 38"/>
          <p:cNvGrpSpPr>
            <a:grpSpLocks/>
          </p:cNvGrpSpPr>
          <p:nvPr/>
        </p:nvGrpSpPr>
        <p:grpSpPr bwMode="auto">
          <a:xfrm>
            <a:off x="2508253" y="4876803"/>
            <a:ext cx="5267325" cy="1966913"/>
            <a:chOff x="1551" y="7681"/>
            <a:chExt cx="8294" cy="3096"/>
          </a:xfrm>
        </p:grpSpPr>
        <p:pic>
          <p:nvPicPr>
            <p:cNvPr id="45071" name="图片 33"/>
            <p:cNvPicPr>
              <a:picLocks noChangeAspect="1"/>
            </p:cNvPicPr>
            <p:nvPr/>
          </p:nvPicPr>
          <p:blipFill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51" y="8151"/>
              <a:ext cx="2107" cy="26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5072" name="矩形 32"/>
            <p:cNvSpPr>
              <a:spLocks noChangeArrowheads="1"/>
            </p:cNvSpPr>
            <p:nvPr/>
          </p:nvSpPr>
          <p:spPr bwMode="auto">
            <a:xfrm>
              <a:off x="5651" y="8003"/>
              <a:ext cx="4194" cy="9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2800" b="1">
                  <a:solidFill>
                    <a:srgbClr val="7030A0"/>
                  </a:solidFill>
                  <a:latin typeface="楷体" pitchFamily="49" charset="-122"/>
                  <a:ea typeface="楷体" pitchFamily="49" charset="-122"/>
                  <a:sym typeface="+mn-ea"/>
                </a:rPr>
                <a:t>偷枣真高明啊！</a:t>
              </a:r>
            </a:p>
          </p:txBody>
        </p:sp>
        <p:sp>
          <p:nvSpPr>
            <p:cNvPr id="45073" name="Freeform 797"/>
            <p:cNvSpPr>
              <a:spLocks noEditPoints="1"/>
            </p:cNvSpPr>
            <p:nvPr/>
          </p:nvSpPr>
          <p:spPr bwMode="auto">
            <a:xfrm>
              <a:off x="5047" y="7681"/>
              <a:ext cx="4798" cy="1983"/>
            </a:xfrm>
            <a:custGeom>
              <a:avLst/>
              <a:gdLst>
                <a:gd name="T0" fmla="*/ 95913 w 1012"/>
                <a:gd name="T1" fmla="*/ 1425 h 793"/>
                <a:gd name="T2" fmla="*/ 75976 w 1012"/>
                <a:gd name="T3" fmla="*/ 1095 h 793"/>
                <a:gd name="T4" fmla="*/ 63412 w 1012"/>
                <a:gd name="T5" fmla="*/ 675 h 793"/>
                <a:gd name="T6" fmla="*/ 50507 w 1012"/>
                <a:gd name="T7" fmla="*/ 83 h 793"/>
                <a:gd name="T8" fmla="*/ 36862 w 1012"/>
                <a:gd name="T9" fmla="*/ 783 h 793"/>
                <a:gd name="T10" fmla="*/ 28233 w 1012"/>
                <a:gd name="T11" fmla="*/ 1470 h 793"/>
                <a:gd name="T12" fmla="*/ 19083 w 1012"/>
                <a:gd name="T13" fmla="*/ 2313 h 793"/>
                <a:gd name="T14" fmla="*/ 3935 w 1012"/>
                <a:gd name="T15" fmla="*/ 3426 h 793"/>
                <a:gd name="T16" fmla="*/ 2764 w 1012"/>
                <a:gd name="T17" fmla="*/ 5866 h 793"/>
                <a:gd name="T18" fmla="*/ 5329 w 1012"/>
                <a:gd name="T19" fmla="*/ 7554 h 793"/>
                <a:gd name="T20" fmla="*/ 13417 w 1012"/>
                <a:gd name="T21" fmla="*/ 8460 h 793"/>
                <a:gd name="T22" fmla="*/ 20567 w 1012"/>
                <a:gd name="T23" fmla="*/ 9817 h 793"/>
                <a:gd name="T24" fmla="*/ 35065 w 1012"/>
                <a:gd name="T25" fmla="*/ 10413 h 793"/>
                <a:gd name="T26" fmla="*/ 26749 w 1012"/>
                <a:gd name="T27" fmla="*/ 12226 h 793"/>
                <a:gd name="T28" fmla="*/ 27380 w 1012"/>
                <a:gd name="T29" fmla="*/ 12401 h 793"/>
                <a:gd name="T30" fmla="*/ 41361 w 1012"/>
                <a:gd name="T31" fmla="*/ 11850 h 793"/>
                <a:gd name="T32" fmla="*/ 46890 w 1012"/>
                <a:gd name="T33" fmla="*/ 9692 h 793"/>
                <a:gd name="T34" fmla="*/ 56173 w 1012"/>
                <a:gd name="T35" fmla="*/ 9710 h 793"/>
                <a:gd name="T36" fmla="*/ 62559 w 1012"/>
                <a:gd name="T37" fmla="*/ 10305 h 793"/>
                <a:gd name="T38" fmla="*/ 75232 w 1012"/>
                <a:gd name="T39" fmla="*/ 10305 h 793"/>
                <a:gd name="T40" fmla="*/ 83979 w 1012"/>
                <a:gd name="T41" fmla="*/ 9442 h 793"/>
                <a:gd name="T42" fmla="*/ 89304 w 1012"/>
                <a:gd name="T43" fmla="*/ 8397 h 793"/>
                <a:gd name="T44" fmla="*/ 101782 w 1012"/>
                <a:gd name="T45" fmla="*/ 7397 h 793"/>
                <a:gd name="T46" fmla="*/ 101981 w 1012"/>
                <a:gd name="T47" fmla="*/ 5346 h 793"/>
                <a:gd name="T48" fmla="*/ 107851 w 1012"/>
                <a:gd name="T49" fmla="*/ 4176 h 793"/>
                <a:gd name="T50" fmla="*/ 106253 w 1012"/>
                <a:gd name="T51" fmla="*/ 4596 h 793"/>
                <a:gd name="T52" fmla="*/ 98677 w 1012"/>
                <a:gd name="T53" fmla="*/ 5284 h 793"/>
                <a:gd name="T54" fmla="*/ 100184 w 1012"/>
                <a:gd name="T55" fmla="*/ 5771 h 793"/>
                <a:gd name="T56" fmla="*/ 97510 w 1012"/>
                <a:gd name="T57" fmla="*/ 7709 h 793"/>
                <a:gd name="T58" fmla="*/ 88023 w 1012"/>
                <a:gd name="T59" fmla="*/ 7909 h 793"/>
                <a:gd name="T60" fmla="*/ 87710 w 1012"/>
                <a:gd name="T61" fmla="*/ 8847 h 793"/>
                <a:gd name="T62" fmla="*/ 79821 w 1012"/>
                <a:gd name="T63" fmla="*/ 9160 h 793"/>
                <a:gd name="T64" fmla="*/ 78427 w 1012"/>
                <a:gd name="T65" fmla="*/ 9555 h 793"/>
                <a:gd name="T66" fmla="*/ 69163 w 1012"/>
                <a:gd name="T67" fmla="*/ 10275 h 793"/>
                <a:gd name="T68" fmla="*/ 59050 w 1012"/>
                <a:gd name="T69" fmla="*/ 9630 h 793"/>
                <a:gd name="T70" fmla="*/ 51901 w 1012"/>
                <a:gd name="T71" fmla="*/ 9710 h 793"/>
                <a:gd name="T72" fmla="*/ 46776 w 1012"/>
                <a:gd name="T73" fmla="*/ 9430 h 793"/>
                <a:gd name="T74" fmla="*/ 44438 w 1012"/>
                <a:gd name="T75" fmla="*/ 10400 h 793"/>
                <a:gd name="T76" fmla="*/ 34525 w 1012"/>
                <a:gd name="T77" fmla="*/ 12118 h 793"/>
                <a:gd name="T78" fmla="*/ 36236 w 1012"/>
                <a:gd name="T79" fmla="*/ 10680 h 793"/>
                <a:gd name="T80" fmla="*/ 35606 w 1012"/>
                <a:gd name="T81" fmla="*/ 9255 h 793"/>
                <a:gd name="T82" fmla="*/ 21534 w 1012"/>
                <a:gd name="T83" fmla="*/ 9647 h 793"/>
                <a:gd name="T84" fmla="*/ 14925 w 1012"/>
                <a:gd name="T85" fmla="*/ 8317 h 793"/>
                <a:gd name="T86" fmla="*/ 9914 w 1012"/>
                <a:gd name="T87" fmla="*/ 7867 h 793"/>
                <a:gd name="T88" fmla="*/ 8003 w 1012"/>
                <a:gd name="T89" fmla="*/ 6647 h 793"/>
                <a:gd name="T90" fmla="*/ 9060 w 1012"/>
                <a:gd name="T91" fmla="*/ 6317 h 793"/>
                <a:gd name="T92" fmla="*/ 1484 w 1012"/>
                <a:gd name="T93" fmla="*/ 4626 h 793"/>
                <a:gd name="T94" fmla="*/ 13645 w 1012"/>
                <a:gd name="T95" fmla="*/ 2863 h 793"/>
                <a:gd name="T96" fmla="*/ 21107 w 1012"/>
                <a:gd name="T97" fmla="*/ 2771 h 793"/>
                <a:gd name="T98" fmla="*/ 24929 w 1012"/>
                <a:gd name="T99" fmla="*/ 1708 h 793"/>
                <a:gd name="T100" fmla="*/ 34326 w 1012"/>
                <a:gd name="T101" fmla="*/ 2001 h 793"/>
                <a:gd name="T102" fmla="*/ 38910 w 1012"/>
                <a:gd name="T103" fmla="*/ 738 h 793"/>
                <a:gd name="T104" fmla="*/ 53072 w 1012"/>
                <a:gd name="T105" fmla="*/ 438 h 793"/>
                <a:gd name="T106" fmla="*/ 58714 w 1012"/>
                <a:gd name="T107" fmla="*/ 1250 h 793"/>
                <a:gd name="T108" fmla="*/ 64579 w 1012"/>
                <a:gd name="T109" fmla="*/ 875 h 793"/>
                <a:gd name="T110" fmla="*/ 71932 w 1012"/>
                <a:gd name="T111" fmla="*/ 1595 h 793"/>
                <a:gd name="T112" fmla="*/ 79077 w 1012"/>
                <a:gd name="T113" fmla="*/ 1158 h 793"/>
                <a:gd name="T114" fmla="*/ 96453 w 1012"/>
                <a:gd name="T115" fmla="*/ 1845 h 793"/>
                <a:gd name="T116" fmla="*/ 99331 w 1012"/>
                <a:gd name="T117" fmla="*/ 3426 h 793"/>
                <a:gd name="T118" fmla="*/ 106030 w 1012"/>
                <a:gd name="T119" fmla="*/ 4051 h 793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1012"/>
                <a:gd name="T181" fmla="*/ 0 h 793"/>
                <a:gd name="T182" fmla="*/ 1012 w 1012"/>
                <a:gd name="T183" fmla="*/ 793 h 793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1012" h="793">
                  <a:moveTo>
                    <a:pt x="945" y="208"/>
                  </a:moveTo>
                  <a:lnTo>
                    <a:pt x="942" y="181"/>
                  </a:lnTo>
                  <a:lnTo>
                    <a:pt x="938" y="156"/>
                  </a:lnTo>
                  <a:lnTo>
                    <a:pt x="929" y="132"/>
                  </a:lnTo>
                  <a:lnTo>
                    <a:pt x="916" y="111"/>
                  </a:lnTo>
                  <a:lnTo>
                    <a:pt x="900" y="91"/>
                  </a:lnTo>
                  <a:lnTo>
                    <a:pt x="878" y="74"/>
                  </a:lnTo>
                  <a:lnTo>
                    <a:pt x="846" y="60"/>
                  </a:lnTo>
                  <a:lnTo>
                    <a:pt x="814" y="53"/>
                  </a:lnTo>
                  <a:lnTo>
                    <a:pt x="780" y="52"/>
                  </a:lnTo>
                  <a:lnTo>
                    <a:pt x="746" y="57"/>
                  </a:lnTo>
                  <a:lnTo>
                    <a:pt x="713" y="70"/>
                  </a:lnTo>
                  <a:lnTo>
                    <a:pt x="684" y="87"/>
                  </a:lnTo>
                  <a:lnTo>
                    <a:pt x="673" y="69"/>
                  </a:lnTo>
                  <a:lnTo>
                    <a:pt x="657" y="55"/>
                  </a:lnTo>
                  <a:lnTo>
                    <a:pt x="637" y="46"/>
                  </a:lnTo>
                  <a:lnTo>
                    <a:pt x="616" y="42"/>
                  </a:lnTo>
                  <a:lnTo>
                    <a:pt x="595" y="43"/>
                  </a:lnTo>
                  <a:lnTo>
                    <a:pt x="575" y="49"/>
                  </a:lnTo>
                  <a:lnTo>
                    <a:pt x="557" y="62"/>
                  </a:lnTo>
                  <a:lnTo>
                    <a:pt x="542" y="42"/>
                  </a:lnTo>
                  <a:lnTo>
                    <a:pt x="522" y="25"/>
                  </a:lnTo>
                  <a:lnTo>
                    <a:pt x="499" y="14"/>
                  </a:lnTo>
                  <a:lnTo>
                    <a:pt x="474" y="5"/>
                  </a:lnTo>
                  <a:lnTo>
                    <a:pt x="448" y="0"/>
                  </a:lnTo>
                  <a:lnTo>
                    <a:pt x="425" y="0"/>
                  </a:lnTo>
                  <a:lnTo>
                    <a:pt x="401" y="5"/>
                  </a:lnTo>
                  <a:lnTo>
                    <a:pt x="378" y="16"/>
                  </a:lnTo>
                  <a:lnTo>
                    <a:pt x="360" y="33"/>
                  </a:lnTo>
                  <a:lnTo>
                    <a:pt x="346" y="50"/>
                  </a:lnTo>
                  <a:lnTo>
                    <a:pt x="336" y="70"/>
                  </a:lnTo>
                  <a:lnTo>
                    <a:pt x="329" y="90"/>
                  </a:lnTo>
                  <a:lnTo>
                    <a:pt x="320" y="109"/>
                  </a:lnTo>
                  <a:lnTo>
                    <a:pt x="303" y="101"/>
                  </a:lnTo>
                  <a:lnTo>
                    <a:pt x="285" y="95"/>
                  </a:lnTo>
                  <a:lnTo>
                    <a:pt x="265" y="94"/>
                  </a:lnTo>
                  <a:lnTo>
                    <a:pt x="245" y="94"/>
                  </a:lnTo>
                  <a:lnTo>
                    <a:pt x="226" y="98"/>
                  </a:lnTo>
                  <a:lnTo>
                    <a:pt x="209" y="105"/>
                  </a:lnTo>
                  <a:lnTo>
                    <a:pt x="195" y="117"/>
                  </a:lnTo>
                  <a:lnTo>
                    <a:pt x="185" y="131"/>
                  </a:lnTo>
                  <a:lnTo>
                    <a:pt x="179" y="148"/>
                  </a:lnTo>
                  <a:lnTo>
                    <a:pt x="181" y="167"/>
                  </a:lnTo>
                  <a:lnTo>
                    <a:pt x="148" y="167"/>
                  </a:lnTo>
                  <a:lnTo>
                    <a:pt x="117" y="172"/>
                  </a:lnTo>
                  <a:lnTo>
                    <a:pt x="88" y="183"/>
                  </a:lnTo>
                  <a:lnTo>
                    <a:pt x="61" y="198"/>
                  </a:lnTo>
                  <a:lnTo>
                    <a:pt x="37" y="219"/>
                  </a:lnTo>
                  <a:lnTo>
                    <a:pt x="17" y="246"/>
                  </a:lnTo>
                  <a:lnTo>
                    <a:pt x="4" y="274"/>
                  </a:lnTo>
                  <a:lnTo>
                    <a:pt x="0" y="301"/>
                  </a:lnTo>
                  <a:lnTo>
                    <a:pt x="3" y="328"/>
                  </a:lnTo>
                  <a:lnTo>
                    <a:pt x="11" y="352"/>
                  </a:lnTo>
                  <a:lnTo>
                    <a:pt x="26" y="375"/>
                  </a:lnTo>
                  <a:lnTo>
                    <a:pt x="45" y="396"/>
                  </a:lnTo>
                  <a:lnTo>
                    <a:pt x="68" y="411"/>
                  </a:lnTo>
                  <a:lnTo>
                    <a:pt x="55" y="427"/>
                  </a:lnTo>
                  <a:lnTo>
                    <a:pt x="47" y="445"/>
                  </a:lnTo>
                  <a:lnTo>
                    <a:pt x="44" y="463"/>
                  </a:lnTo>
                  <a:lnTo>
                    <a:pt x="50" y="483"/>
                  </a:lnTo>
                  <a:lnTo>
                    <a:pt x="59" y="497"/>
                  </a:lnTo>
                  <a:lnTo>
                    <a:pt x="73" y="508"/>
                  </a:lnTo>
                  <a:lnTo>
                    <a:pt x="89" y="516"/>
                  </a:lnTo>
                  <a:lnTo>
                    <a:pt x="107" y="521"/>
                  </a:lnTo>
                  <a:lnTo>
                    <a:pt x="124" y="524"/>
                  </a:lnTo>
                  <a:lnTo>
                    <a:pt x="126" y="541"/>
                  </a:lnTo>
                  <a:lnTo>
                    <a:pt x="127" y="556"/>
                  </a:lnTo>
                  <a:lnTo>
                    <a:pt x="133" y="576"/>
                  </a:lnTo>
                  <a:lnTo>
                    <a:pt x="143" y="593"/>
                  </a:lnTo>
                  <a:lnTo>
                    <a:pt x="157" y="609"/>
                  </a:lnTo>
                  <a:lnTo>
                    <a:pt x="174" y="620"/>
                  </a:lnTo>
                  <a:lnTo>
                    <a:pt x="193" y="628"/>
                  </a:lnTo>
                  <a:lnTo>
                    <a:pt x="229" y="637"/>
                  </a:lnTo>
                  <a:lnTo>
                    <a:pt x="262" y="635"/>
                  </a:lnTo>
                  <a:lnTo>
                    <a:pt x="296" y="627"/>
                  </a:lnTo>
                  <a:lnTo>
                    <a:pt x="327" y="610"/>
                  </a:lnTo>
                  <a:lnTo>
                    <a:pt x="330" y="638"/>
                  </a:lnTo>
                  <a:lnTo>
                    <a:pt x="329" y="666"/>
                  </a:lnTo>
                  <a:lnTo>
                    <a:pt x="322" y="695"/>
                  </a:lnTo>
                  <a:lnTo>
                    <a:pt x="312" y="720"/>
                  </a:lnTo>
                  <a:lnTo>
                    <a:pt x="296" y="744"/>
                  </a:lnTo>
                  <a:lnTo>
                    <a:pt x="278" y="764"/>
                  </a:lnTo>
                  <a:lnTo>
                    <a:pt x="253" y="781"/>
                  </a:lnTo>
                  <a:lnTo>
                    <a:pt x="251" y="782"/>
                  </a:lnTo>
                  <a:lnTo>
                    <a:pt x="250" y="785"/>
                  </a:lnTo>
                  <a:lnTo>
                    <a:pt x="250" y="788"/>
                  </a:lnTo>
                  <a:lnTo>
                    <a:pt x="251" y="789"/>
                  </a:lnTo>
                  <a:lnTo>
                    <a:pt x="253" y="792"/>
                  </a:lnTo>
                  <a:lnTo>
                    <a:pt x="255" y="793"/>
                  </a:lnTo>
                  <a:lnTo>
                    <a:pt x="257" y="793"/>
                  </a:lnTo>
                  <a:lnTo>
                    <a:pt x="258" y="793"/>
                  </a:lnTo>
                  <a:lnTo>
                    <a:pt x="286" y="793"/>
                  </a:lnTo>
                  <a:lnTo>
                    <a:pt x="315" y="790"/>
                  </a:lnTo>
                  <a:lnTo>
                    <a:pt x="340" y="785"/>
                  </a:lnTo>
                  <a:lnTo>
                    <a:pt x="365" y="775"/>
                  </a:lnTo>
                  <a:lnTo>
                    <a:pt x="388" y="758"/>
                  </a:lnTo>
                  <a:lnTo>
                    <a:pt x="405" y="738"/>
                  </a:lnTo>
                  <a:lnTo>
                    <a:pt x="416" y="717"/>
                  </a:lnTo>
                  <a:lnTo>
                    <a:pt x="425" y="693"/>
                  </a:lnTo>
                  <a:lnTo>
                    <a:pt x="430" y="669"/>
                  </a:lnTo>
                  <a:lnTo>
                    <a:pt x="436" y="644"/>
                  </a:lnTo>
                  <a:lnTo>
                    <a:pt x="440" y="620"/>
                  </a:lnTo>
                  <a:lnTo>
                    <a:pt x="464" y="631"/>
                  </a:lnTo>
                  <a:lnTo>
                    <a:pt x="489" y="635"/>
                  </a:lnTo>
                  <a:lnTo>
                    <a:pt x="502" y="633"/>
                  </a:lnTo>
                  <a:lnTo>
                    <a:pt x="515" y="628"/>
                  </a:lnTo>
                  <a:lnTo>
                    <a:pt x="523" y="624"/>
                  </a:lnTo>
                  <a:lnTo>
                    <a:pt x="527" y="621"/>
                  </a:lnTo>
                  <a:lnTo>
                    <a:pt x="533" y="620"/>
                  </a:lnTo>
                  <a:lnTo>
                    <a:pt x="542" y="624"/>
                  </a:lnTo>
                  <a:lnTo>
                    <a:pt x="553" y="633"/>
                  </a:lnTo>
                  <a:lnTo>
                    <a:pt x="563" y="642"/>
                  </a:lnTo>
                  <a:lnTo>
                    <a:pt x="574" y="651"/>
                  </a:lnTo>
                  <a:lnTo>
                    <a:pt x="587" y="659"/>
                  </a:lnTo>
                  <a:lnTo>
                    <a:pt x="606" y="665"/>
                  </a:lnTo>
                  <a:lnTo>
                    <a:pt x="626" y="669"/>
                  </a:lnTo>
                  <a:lnTo>
                    <a:pt x="646" y="669"/>
                  </a:lnTo>
                  <a:lnTo>
                    <a:pt x="667" y="669"/>
                  </a:lnTo>
                  <a:lnTo>
                    <a:pt x="687" y="666"/>
                  </a:lnTo>
                  <a:lnTo>
                    <a:pt x="706" y="659"/>
                  </a:lnTo>
                  <a:lnTo>
                    <a:pt x="723" y="651"/>
                  </a:lnTo>
                  <a:lnTo>
                    <a:pt x="737" y="638"/>
                  </a:lnTo>
                  <a:lnTo>
                    <a:pt x="747" y="623"/>
                  </a:lnTo>
                  <a:lnTo>
                    <a:pt x="753" y="603"/>
                  </a:lnTo>
                  <a:lnTo>
                    <a:pt x="770" y="606"/>
                  </a:lnTo>
                  <a:lnTo>
                    <a:pt x="788" y="604"/>
                  </a:lnTo>
                  <a:lnTo>
                    <a:pt x="807" y="600"/>
                  </a:lnTo>
                  <a:lnTo>
                    <a:pt x="822" y="592"/>
                  </a:lnTo>
                  <a:lnTo>
                    <a:pt x="833" y="580"/>
                  </a:lnTo>
                  <a:lnTo>
                    <a:pt x="838" y="566"/>
                  </a:lnTo>
                  <a:lnTo>
                    <a:pt x="839" y="552"/>
                  </a:lnTo>
                  <a:lnTo>
                    <a:pt x="838" y="537"/>
                  </a:lnTo>
                  <a:lnTo>
                    <a:pt x="838" y="520"/>
                  </a:lnTo>
                  <a:lnTo>
                    <a:pt x="864" y="523"/>
                  </a:lnTo>
                  <a:lnTo>
                    <a:pt x="891" y="518"/>
                  </a:lnTo>
                  <a:lnTo>
                    <a:pt x="915" y="508"/>
                  </a:lnTo>
                  <a:lnTo>
                    <a:pt x="936" y="494"/>
                  </a:lnTo>
                  <a:lnTo>
                    <a:pt x="955" y="473"/>
                  </a:lnTo>
                  <a:lnTo>
                    <a:pt x="967" y="448"/>
                  </a:lnTo>
                  <a:lnTo>
                    <a:pt x="970" y="421"/>
                  </a:lnTo>
                  <a:lnTo>
                    <a:pt x="967" y="396"/>
                  </a:lnTo>
                  <a:lnTo>
                    <a:pt x="957" y="370"/>
                  </a:lnTo>
                  <a:lnTo>
                    <a:pt x="942" y="348"/>
                  </a:lnTo>
                  <a:lnTo>
                    <a:pt x="957" y="342"/>
                  </a:lnTo>
                  <a:lnTo>
                    <a:pt x="973" y="335"/>
                  </a:lnTo>
                  <a:lnTo>
                    <a:pt x="987" y="328"/>
                  </a:lnTo>
                  <a:lnTo>
                    <a:pt x="998" y="317"/>
                  </a:lnTo>
                  <a:lnTo>
                    <a:pt x="1008" y="304"/>
                  </a:lnTo>
                  <a:lnTo>
                    <a:pt x="1012" y="289"/>
                  </a:lnTo>
                  <a:lnTo>
                    <a:pt x="1012" y="267"/>
                  </a:lnTo>
                  <a:lnTo>
                    <a:pt x="1005" y="250"/>
                  </a:lnTo>
                  <a:lnTo>
                    <a:pt x="995" y="235"/>
                  </a:lnTo>
                  <a:lnTo>
                    <a:pt x="981" y="222"/>
                  </a:lnTo>
                  <a:lnTo>
                    <a:pt x="963" y="214"/>
                  </a:lnTo>
                  <a:lnTo>
                    <a:pt x="945" y="208"/>
                  </a:lnTo>
                  <a:close/>
                  <a:moveTo>
                    <a:pt x="997" y="294"/>
                  </a:moveTo>
                  <a:lnTo>
                    <a:pt x="990" y="307"/>
                  </a:lnTo>
                  <a:lnTo>
                    <a:pt x="980" y="315"/>
                  </a:lnTo>
                  <a:lnTo>
                    <a:pt x="967" y="324"/>
                  </a:lnTo>
                  <a:lnTo>
                    <a:pt x="953" y="329"/>
                  </a:lnTo>
                  <a:lnTo>
                    <a:pt x="939" y="334"/>
                  </a:lnTo>
                  <a:lnTo>
                    <a:pt x="926" y="338"/>
                  </a:lnTo>
                  <a:lnTo>
                    <a:pt x="925" y="339"/>
                  </a:lnTo>
                  <a:lnTo>
                    <a:pt x="922" y="342"/>
                  </a:lnTo>
                  <a:lnTo>
                    <a:pt x="922" y="345"/>
                  </a:lnTo>
                  <a:lnTo>
                    <a:pt x="922" y="348"/>
                  </a:lnTo>
                  <a:lnTo>
                    <a:pt x="924" y="349"/>
                  </a:lnTo>
                  <a:lnTo>
                    <a:pt x="940" y="369"/>
                  </a:lnTo>
                  <a:lnTo>
                    <a:pt x="952" y="391"/>
                  </a:lnTo>
                  <a:lnTo>
                    <a:pt x="956" y="414"/>
                  </a:lnTo>
                  <a:lnTo>
                    <a:pt x="953" y="438"/>
                  </a:lnTo>
                  <a:lnTo>
                    <a:pt x="945" y="463"/>
                  </a:lnTo>
                  <a:lnTo>
                    <a:pt x="931" y="480"/>
                  </a:lnTo>
                  <a:lnTo>
                    <a:pt x="915" y="493"/>
                  </a:lnTo>
                  <a:lnTo>
                    <a:pt x="895" y="503"/>
                  </a:lnTo>
                  <a:lnTo>
                    <a:pt x="876" y="507"/>
                  </a:lnTo>
                  <a:lnTo>
                    <a:pt x="853" y="508"/>
                  </a:lnTo>
                  <a:lnTo>
                    <a:pt x="832" y="506"/>
                  </a:lnTo>
                  <a:lnTo>
                    <a:pt x="829" y="504"/>
                  </a:lnTo>
                  <a:lnTo>
                    <a:pt x="826" y="506"/>
                  </a:lnTo>
                  <a:lnTo>
                    <a:pt x="823" y="508"/>
                  </a:lnTo>
                  <a:lnTo>
                    <a:pt x="823" y="511"/>
                  </a:lnTo>
                  <a:lnTo>
                    <a:pt x="823" y="525"/>
                  </a:lnTo>
                  <a:lnTo>
                    <a:pt x="825" y="540"/>
                  </a:lnTo>
                  <a:lnTo>
                    <a:pt x="826" y="552"/>
                  </a:lnTo>
                  <a:lnTo>
                    <a:pt x="823" y="566"/>
                  </a:lnTo>
                  <a:lnTo>
                    <a:pt x="818" y="578"/>
                  </a:lnTo>
                  <a:lnTo>
                    <a:pt x="807" y="586"/>
                  </a:lnTo>
                  <a:lnTo>
                    <a:pt x="792" y="590"/>
                  </a:lnTo>
                  <a:lnTo>
                    <a:pt x="777" y="592"/>
                  </a:lnTo>
                  <a:lnTo>
                    <a:pt x="763" y="590"/>
                  </a:lnTo>
                  <a:lnTo>
                    <a:pt x="749" y="586"/>
                  </a:lnTo>
                  <a:lnTo>
                    <a:pt x="746" y="586"/>
                  </a:lnTo>
                  <a:lnTo>
                    <a:pt x="743" y="586"/>
                  </a:lnTo>
                  <a:lnTo>
                    <a:pt x="742" y="587"/>
                  </a:lnTo>
                  <a:lnTo>
                    <a:pt x="739" y="590"/>
                  </a:lnTo>
                  <a:lnTo>
                    <a:pt x="739" y="593"/>
                  </a:lnTo>
                  <a:lnTo>
                    <a:pt x="736" y="611"/>
                  </a:lnTo>
                  <a:lnTo>
                    <a:pt x="729" y="627"/>
                  </a:lnTo>
                  <a:lnTo>
                    <a:pt x="718" y="638"/>
                  </a:lnTo>
                  <a:lnTo>
                    <a:pt x="702" y="647"/>
                  </a:lnTo>
                  <a:lnTo>
                    <a:pt x="685" y="652"/>
                  </a:lnTo>
                  <a:lnTo>
                    <a:pt x="667" y="655"/>
                  </a:lnTo>
                  <a:lnTo>
                    <a:pt x="649" y="657"/>
                  </a:lnTo>
                  <a:lnTo>
                    <a:pt x="632" y="655"/>
                  </a:lnTo>
                  <a:lnTo>
                    <a:pt x="615" y="652"/>
                  </a:lnTo>
                  <a:lnTo>
                    <a:pt x="595" y="647"/>
                  </a:lnTo>
                  <a:lnTo>
                    <a:pt x="578" y="637"/>
                  </a:lnTo>
                  <a:lnTo>
                    <a:pt x="565" y="627"/>
                  </a:lnTo>
                  <a:lnTo>
                    <a:pt x="554" y="616"/>
                  </a:lnTo>
                  <a:lnTo>
                    <a:pt x="540" y="606"/>
                  </a:lnTo>
                  <a:lnTo>
                    <a:pt x="532" y="604"/>
                  </a:lnTo>
                  <a:lnTo>
                    <a:pt x="523" y="607"/>
                  </a:lnTo>
                  <a:lnTo>
                    <a:pt x="516" y="611"/>
                  </a:lnTo>
                  <a:lnTo>
                    <a:pt x="502" y="618"/>
                  </a:lnTo>
                  <a:lnTo>
                    <a:pt x="487" y="621"/>
                  </a:lnTo>
                  <a:lnTo>
                    <a:pt x="472" y="618"/>
                  </a:lnTo>
                  <a:lnTo>
                    <a:pt x="457" y="614"/>
                  </a:lnTo>
                  <a:lnTo>
                    <a:pt x="444" y="606"/>
                  </a:lnTo>
                  <a:lnTo>
                    <a:pt x="443" y="604"/>
                  </a:lnTo>
                  <a:lnTo>
                    <a:pt x="441" y="604"/>
                  </a:lnTo>
                  <a:lnTo>
                    <a:pt x="439" y="603"/>
                  </a:lnTo>
                  <a:lnTo>
                    <a:pt x="436" y="602"/>
                  </a:lnTo>
                  <a:lnTo>
                    <a:pt x="433" y="602"/>
                  </a:lnTo>
                  <a:lnTo>
                    <a:pt x="432" y="604"/>
                  </a:lnTo>
                  <a:lnTo>
                    <a:pt x="429" y="607"/>
                  </a:lnTo>
                  <a:lnTo>
                    <a:pt x="423" y="635"/>
                  </a:lnTo>
                  <a:lnTo>
                    <a:pt x="417" y="665"/>
                  </a:lnTo>
                  <a:lnTo>
                    <a:pt x="410" y="693"/>
                  </a:lnTo>
                  <a:lnTo>
                    <a:pt x="399" y="720"/>
                  </a:lnTo>
                  <a:lnTo>
                    <a:pt x="382" y="744"/>
                  </a:lnTo>
                  <a:lnTo>
                    <a:pt x="365" y="759"/>
                  </a:lnTo>
                  <a:lnTo>
                    <a:pt x="346" y="769"/>
                  </a:lnTo>
                  <a:lnTo>
                    <a:pt x="324" y="775"/>
                  </a:lnTo>
                  <a:lnTo>
                    <a:pt x="303" y="778"/>
                  </a:lnTo>
                  <a:lnTo>
                    <a:pt x="281" y="779"/>
                  </a:lnTo>
                  <a:lnTo>
                    <a:pt x="302" y="759"/>
                  </a:lnTo>
                  <a:lnTo>
                    <a:pt x="319" y="737"/>
                  </a:lnTo>
                  <a:lnTo>
                    <a:pt x="331" y="710"/>
                  </a:lnTo>
                  <a:lnTo>
                    <a:pt x="340" y="683"/>
                  </a:lnTo>
                  <a:lnTo>
                    <a:pt x="343" y="654"/>
                  </a:lnTo>
                  <a:lnTo>
                    <a:pt x="343" y="626"/>
                  </a:lnTo>
                  <a:lnTo>
                    <a:pt x="339" y="596"/>
                  </a:lnTo>
                  <a:lnTo>
                    <a:pt x="339" y="595"/>
                  </a:lnTo>
                  <a:lnTo>
                    <a:pt x="336" y="592"/>
                  </a:lnTo>
                  <a:lnTo>
                    <a:pt x="334" y="592"/>
                  </a:lnTo>
                  <a:lnTo>
                    <a:pt x="331" y="592"/>
                  </a:lnTo>
                  <a:lnTo>
                    <a:pt x="329" y="592"/>
                  </a:lnTo>
                  <a:lnTo>
                    <a:pt x="299" y="610"/>
                  </a:lnTo>
                  <a:lnTo>
                    <a:pt x="268" y="620"/>
                  </a:lnTo>
                  <a:lnTo>
                    <a:pt x="236" y="623"/>
                  </a:lnTo>
                  <a:lnTo>
                    <a:pt x="202" y="617"/>
                  </a:lnTo>
                  <a:lnTo>
                    <a:pt x="182" y="609"/>
                  </a:lnTo>
                  <a:lnTo>
                    <a:pt x="167" y="597"/>
                  </a:lnTo>
                  <a:lnTo>
                    <a:pt x="152" y="582"/>
                  </a:lnTo>
                  <a:lnTo>
                    <a:pt x="144" y="566"/>
                  </a:lnTo>
                  <a:lnTo>
                    <a:pt x="141" y="549"/>
                  </a:lnTo>
                  <a:lnTo>
                    <a:pt x="140" y="532"/>
                  </a:lnTo>
                  <a:lnTo>
                    <a:pt x="137" y="516"/>
                  </a:lnTo>
                  <a:lnTo>
                    <a:pt x="136" y="513"/>
                  </a:lnTo>
                  <a:lnTo>
                    <a:pt x="133" y="511"/>
                  </a:lnTo>
                  <a:lnTo>
                    <a:pt x="130" y="510"/>
                  </a:lnTo>
                  <a:lnTo>
                    <a:pt x="112" y="508"/>
                  </a:lnTo>
                  <a:lnTo>
                    <a:pt x="93" y="503"/>
                  </a:lnTo>
                  <a:lnTo>
                    <a:pt x="78" y="493"/>
                  </a:lnTo>
                  <a:lnTo>
                    <a:pt x="64" y="480"/>
                  </a:lnTo>
                  <a:lnTo>
                    <a:pt x="58" y="465"/>
                  </a:lnTo>
                  <a:lnTo>
                    <a:pt x="58" y="451"/>
                  </a:lnTo>
                  <a:lnTo>
                    <a:pt x="65" y="437"/>
                  </a:lnTo>
                  <a:lnTo>
                    <a:pt x="75" y="425"/>
                  </a:lnTo>
                  <a:lnTo>
                    <a:pt x="86" y="415"/>
                  </a:lnTo>
                  <a:lnTo>
                    <a:pt x="88" y="413"/>
                  </a:lnTo>
                  <a:lnTo>
                    <a:pt x="88" y="410"/>
                  </a:lnTo>
                  <a:lnTo>
                    <a:pt x="88" y="407"/>
                  </a:lnTo>
                  <a:lnTo>
                    <a:pt x="86" y="406"/>
                  </a:lnTo>
                  <a:lnTo>
                    <a:pt x="85" y="404"/>
                  </a:lnTo>
                  <a:lnTo>
                    <a:pt x="65" y="393"/>
                  </a:lnTo>
                  <a:lnTo>
                    <a:pt x="48" y="380"/>
                  </a:lnTo>
                  <a:lnTo>
                    <a:pt x="34" y="365"/>
                  </a:lnTo>
                  <a:lnTo>
                    <a:pt x="21" y="345"/>
                  </a:lnTo>
                  <a:lnTo>
                    <a:pt x="14" y="321"/>
                  </a:lnTo>
                  <a:lnTo>
                    <a:pt x="14" y="296"/>
                  </a:lnTo>
                  <a:lnTo>
                    <a:pt x="21" y="272"/>
                  </a:lnTo>
                  <a:lnTo>
                    <a:pt x="33" y="249"/>
                  </a:lnTo>
                  <a:lnTo>
                    <a:pt x="51" y="225"/>
                  </a:lnTo>
                  <a:lnTo>
                    <a:pt x="73" y="205"/>
                  </a:lnTo>
                  <a:lnTo>
                    <a:pt x="99" y="191"/>
                  </a:lnTo>
                  <a:lnTo>
                    <a:pt x="128" y="183"/>
                  </a:lnTo>
                  <a:lnTo>
                    <a:pt x="158" y="180"/>
                  </a:lnTo>
                  <a:lnTo>
                    <a:pt x="188" y="183"/>
                  </a:lnTo>
                  <a:lnTo>
                    <a:pt x="190" y="183"/>
                  </a:lnTo>
                  <a:lnTo>
                    <a:pt x="193" y="181"/>
                  </a:lnTo>
                  <a:lnTo>
                    <a:pt x="196" y="180"/>
                  </a:lnTo>
                  <a:lnTo>
                    <a:pt x="198" y="177"/>
                  </a:lnTo>
                  <a:lnTo>
                    <a:pt x="196" y="174"/>
                  </a:lnTo>
                  <a:lnTo>
                    <a:pt x="193" y="155"/>
                  </a:lnTo>
                  <a:lnTo>
                    <a:pt x="198" y="138"/>
                  </a:lnTo>
                  <a:lnTo>
                    <a:pt x="206" y="125"/>
                  </a:lnTo>
                  <a:lnTo>
                    <a:pt x="219" y="117"/>
                  </a:lnTo>
                  <a:lnTo>
                    <a:pt x="234" y="109"/>
                  </a:lnTo>
                  <a:lnTo>
                    <a:pt x="253" y="107"/>
                  </a:lnTo>
                  <a:lnTo>
                    <a:pt x="271" y="108"/>
                  </a:lnTo>
                  <a:lnTo>
                    <a:pt x="288" y="111"/>
                  </a:lnTo>
                  <a:lnTo>
                    <a:pt x="305" y="117"/>
                  </a:lnTo>
                  <a:lnTo>
                    <a:pt x="319" y="126"/>
                  </a:lnTo>
                  <a:lnTo>
                    <a:pt x="322" y="128"/>
                  </a:lnTo>
                  <a:lnTo>
                    <a:pt x="326" y="128"/>
                  </a:lnTo>
                  <a:lnTo>
                    <a:pt x="329" y="126"/>
                  </a:lnTo>
                  <a:lnTo>
                    <a:pt x="330" y="124"/>
                  </a:lnTo>
                  <a:lnTo>
                    <a:pt x="340" y="97"/>
                  </a:lnTo>
                  <a:lnTo>
                    <a:pt x="351" y="71"/>
                  </a:lnTo>
                  <a:lnTo>
                    <a:pt x="365" y="47"/>
                  </a:lnTo>
                  <a:lnTo>
                    <a:pt x="384" y="29"/>
                  </a:lnTo>
                  <a:lnTo>
                    <a:pt x="405" y="18"/>
                  </a:lnTo>
                  <a:lnTo>
                    <a:pt x="429" y="14"/>
                  </a:lnTo>
                  <a:lnTo>
                    <a:pt x="451" y="14"/>
                  </a:lnTo>
                  <a:lnTo>
                    <a:pt x="475" y="19"/>
                  </a:lnTo>
                  <a:lnTo>
                    <a:pt x="498" y="28"/>
                  </a:lnTo>
                  <a:lnTo>
                    <a:pt x="518" y="40"/>
                  </a:lnTo>
                  <a:lnTo>
                    <a:pt x="534" y="56"/>
                  </a:lnTo>
                  <a:lnTo>
                    <a:pt x="547" y="74"/>
                  </a:lnTo>
                  <a:lnTo>
                    <a:pt x="549" y="77"/>
                  </a:lnTo>
                  <a:lnTo>
                    <a:pt x="550" y="78"/>
                  </a:lnTo>
                  <a:lnTo>
                    <a:pt x="551" y="80"/>
                  </a:lnTo>
                  <a:lnTo>
                    <a:pt x="554" y="81"/>
                  </a:lnTo>
                  <a:lnTo>
                    <a:pt x="557" y="80"/>
                  </a:lnTo>
                  <a:lnTo>
                    <a:pt x="558" y="78"/>
                  </a:lnTo>
                  <a:lnTo>
                    <a:pt x="573" y="67"/>
                  </a:lnTo>
                  <a:lnTo>
                    <a:pt x="589" y="59"/>
                  </a:lnTo>
                  <a:lnTo>
                    <a:pt x="606" y="56"/>
                  </a:lnTo>
                  <a:lnTo>
                    <a:pt x="623" y="57"/>
                  </a:lnTo>
                  <a:lnTo>
                    <a:pt x="640" y="62"/>
                  </a:lnTo>
                  <a:lnTo>
                    <a:pt x="654" y="70"/>
                  </a:lnTo>
                  <a:lnTo>
                    <a:pt x="666" y="83"/>
                  </a:lnTo>
                  <a:lnTo>
                    <a:pt x="674" y="100"/>
                  </a:lnTo>
                  <a:lnTo>
                    <a:pt x="675" y="102"/>
                  </a:lnTo>
                  <a:lnTo>
                    <a:pt x="677" y="104"/>
                  </a:lnTo>
                  <a:lnTo>
                    <a:pt x="680" y="105"/>
                  </a:lnTo>
                  <a:lnTo>
                    <a:pt x="682" y="105"/>
                  </a:lnTo>
                  <a:lnTo>
                    <a:pt x="684" y="104"/>
                  </a:lnTo>
                  <a:lnTo>
                    <a:pt x="712" y="87"/>
                  </a:lnTo>
                  <a:lnTo>
                    <a:pt x="742" y="74"/>
                  </a:lnTo>
                  <a:lnTo>
                    <a:pt x="773" y="67"/>
                  </a:lnTo>
                  <a:lnTo>
                    <a:pt x="804" y="66"/>
                  </a:lnTo>
                  <a:lnTo>
                    <a:pt x="836" y="71"/>
                  </a:lnTo>
                  <a:lnTo>
                    <a:pt x="867" y="84"/>
                  </a:lnTo>
                  <a:lnTo>
                    <a:pt x="888" y="100"/>
                  </a:lnTo>
                  <a:lnTo>
                    <a:pt x="905" y="118"/>
                  </a:lnTo>
                  <a:lnTo>
                    <a:pt x="916" y="141"/>
                  </a:lnTo>
                  <a:lnTo>
                    <a:pt x="925" y="163"/>
                  </a:lnTo>
                  <a:lnTo>
                    <a:pt x="929" y="188"/>
                  </a:lnTo>
                  <a:lnTo>
                    <a:pt x="931" y="214"/>
                  </a:lnTo>
                  <a:lnTo>
                    <a:pt x="931" y="217"/>
                  </a:lnTo>
                  <a:lnTo>
                    <a:pt x="932" y="219"/>
                  </a:lnTo>
                  <a:lnTo>
                    <a:pt x="935" y="221"/>
                  </a:lnTo>
                  <a:lnTo>
                    <a:pt x="938" y="221"/>
                  </a:lnTo>
                  <a:lnTo>
                    <a:pt x="956" y="225"/>
                  </a:lnTo>
                  <a:lnTo>
                    <a:pt x="971" y="234"/>
                  </a:lnTo>
                  <a:lnTo>
                    <a:pt x="986" y="245"/>
                  </a:lnTo>
                  <a:lnTo>
                    <a:pt x="995" y="259"/>
                  </a:lnTo>
                  <a:lnTo>
                    <a:pt x="1000" y="276"/>
                  </a:lnTo>
                  <a:lnTo>
                    <a:pt x="997" y="294"/>
                  </a:lnTo>
                  <a:close/>
                </a:path>
              </a:pathLst>
            </a:custGeom>
            <a:solidFill>
              <a:srgbClr val="92D0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</p:spTree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29" grpId="0" animBg="1"/>
      <p:bldP spid="26" grpId="0" animBg="1"/>
      <p:bldP spid="31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2" name="图片 9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07363" y="6042025"/>
            <a:ext cx="1624012" cy="154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6083" name="图片 1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25675" y="6221413"/>
            <a:ext cx="1265238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6084" name="图片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82750" y="6383341"/>
            <a:ext cx="53975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6085" name="图片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696453" y="6343650"/>
            <a:ext cx="720725" cy="477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对角圆角矩形 11"/>
          <p:cNvSpPr/>
          <p:nvPr/>
        </p:nvSpPr>
        <p:spPr>
          <a:xfrm>
            <a:off x="2667000" y="166691"/>
            <a:ext cx="2852738" cy="598487"/>
          </a:xfrm>
          <a:prstGeom prst="round2DiagRect">
            <a:avLst/>
          </a:prstGeom>
          <a:solidFill>
            <a:srgbClr val="0000FF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4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重难点解析</a:t>
            </a:r>
            <a:endParaRPr lang="en-US" altLang="zh-CN" sz="4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4" name="AutoShape 2"/>
          <p:cNvSpPr>
            <a:spLocks noChangeArrowheads="1"/>
          </p:cNvSpPr>
          <p:nvPr/>
        </p:nvSpPr>
        <p:spPr bwMode="auto">
          <a:xfrm>
            <a:off x="2135191" y="981078"/>
            <a:ext cx="1584325" cy="792163"/>
          </a:xfrm>
          <a:prstGeom prst="doubleWave">
            <a:avLst>
              <a:gd name="adj1" fmla="val 6500"/>
              <a:gd name="adj2" fmla="val 0"/>
            </a:avLst>
          </a:prstGeom>
          <a:solidFill>
            <a:srgbClr val="0000FF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defRPr/>
            </a:pPr>
            <a:r>
              <a:rPr lang="zh-CN" altLang="en-US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重难点</a:t>
            </a:r>
            <a:r>
              <a:rPr lang="en-US" altLang="zh-CN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3</a:t>
            </a:r>
            <a:endParaRPr lang="zh-CN" altLang="en-US" sz="3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6" name="矩形 15"/>
          <p:cNvSpPr>
            <a:spLocks noChangeArrowheads="1"/>
          </p:cNvSpPr>
          <p:nvPr/>
        </p:nvSpPr>
        <p:spPr bwMode="auto">
          <a:xfrm>
            <a:off x="2222503" y="4251325"/>
            <a:ext cx="2284413" cy="534988"/>
          </a:xfrm>
          <a:prstGeom prst="rect">
            <a:avLst/>
          </a:prstGeom>
          <a:noFill/>
          <a:ln w="28575">
            <a:solidFill>
              <a:srgbClr val="37BEC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2400">
                <a:latin typeface="楷体" pitchFamily="49" charset="-122"/>
                <a:ea typeface="楷体" pitchFamily="49" charset="-122"/>
              </a:rPr>
              <a:t>先“爬树摇枣”</a:t>
            </a:r>
          </a:p>
        </p:txBody>
      </p:sp>
      <p:sp>
        <p:nvSpPr>
          <p:cNvPr id="8" name="矩形 7"/>
          <p:cNvSpPr>
            <a:spLocks noChangeArrowheads="1"/>
          </p:cNvSpPr>
          <p:nvPr/>
        </p:nvSpPr>
        <p:spPr bwMode="auto">
          <a:xfrm>
            <a:off x="5519738" y="2260600"/>
            <a:ext cx="3429000" cy="1125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280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爬、摇、归、打滚、</a:t>
            </a:r>
          </a:p>
          <a:p>
            <a:pPr algn="just">
              <a:lnSpc>
                <a:spcPct val="120000"/>
              </a:lnSpc>
            </a:pPr>
            <a:r>
              <a:rPr lang="zh-CN" altLang="en-US" sz="280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扎、驮、跑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4059558" y="1188723"/>
            <a:ext cx="2752725" cy="5835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3200" b="1">
                <a:effectLst>
                  <a:reflection blurRad="6350" stA="53000" endA="300" endPos="35500" dir="5400000" sy="-90000" algn="bl" rotWithShape="0"/>
                </a:effectLst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总结偷枣过程</a:t>
            </a:r>
          </a:p>
        </p:txBody>
      </p:sp>
      <p:sp>
        <p:nvSpPr>
          <p:cNvPr id="6" name="矩形 5"/>
          <p:cNvSpPr>
            <a:spLocks noChangeArrowheads="1"/>
          </p:cNvSpPr>
          <p:nvPr/>
        </p:nvSpPr>
        <p:spPr bwMode="auto">
          <a:xfrm>
            <a:off x="2135188" y="2519363"/>
            <a:ext cx="2849562" cy="608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2800" b="1">
                <a:solidFill>
                  <a:srgbClr val="7030A0"/>
                </a:solidFill>
                <a:latin typeface="楷体" pitchFamily="49" charset="-122"/>
                <a:ea typeface="楷体" pitchFamily="49" charset="-122"/>
                <a:sym typeface="+mn-ea"/>
              </a:rPr>
              <a:t>偷枣用到的动词</a:t>
            </a:r>
          </a:p>
        </p:txBody>
      </p:sp>
      <p:sp>
        <p:nvSpPr>
          <p:cNvPr id="7" name="矩形 6"/>
          <p:cNvSpPr>
            <a:spLocks noChangeArrowheads="1"/>
          </p:cNvSpPr>
          <p:nvPr/>
        </p:nvSpPr>
        <p:spPr bwMode="auto">
          <a:xfrm>
            <a:off x="2135188" y="3552828"/>
            <a:ext cx="2849562" cy="606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2800" b="1">
                <a:solidFill>
                  <a:srgbClr val="7030A0"/>
                </a:solidFill>
                <a:latin typeface="楷体" pitchFamily="49" charset="-122"/>
                <a:ea typeface="楷体" pitchFamily="49" charset="-122"/>
                <a:sym typeface="+mn-ea"/>
              </a:rPr>
              <a:t>概括偷枣过程</a:t>
            </a:r>
          </a:p>
        </p:txBody>
      </p:sp>
      <p:sp>
        <p:nvSpPr>
          <p:cNvPr id="9" name="矩形 8"/>
          <p:cNvSpPr>
            <a:spLocks noChangeArrowheads="1"/>
          </p:cNvSpPr>
          <p:nvPr/>
        </p:nvSpPr>
        <p:spPr bwMode="auto">
          <a:xfrm>
            <a:off x="3694113" y="5435600"/>
            <a:ext cx="2235200" cy="533400"/>
          </a:xfrm>
          <a:prstGeom prst="rect">
            <a:avLst/>
          </a:prstGeom>
          <a:noFill/>
          <a:ln w="28575">
            <a:solidFill>
              <a:srgbClr val="37BEC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2400">
                <a:latin typeface="楷体" pitchFamily="49" charset="-122"/>
                <a:ea typeface="楷体" pitchFamily="49" charset="-122"/>
              </a:rPr>
              <a:t>再“跳树归枣”</a:t>
            </a:r>
          </a:p>
        </p:txBody>
      </p:sp>
      <p:sp>
        <p:nvSpPr>
          <p:cNvPr id="10" name="矩形 9"/>
          <p:cNvSpPr>
            <a:spLocks noChangeArrowheads="1"/>
          </p:cNvSpPr>
          <p:nvPr/>
        </p:nvSpPr>
        <p:spPr bwMode="auto">
          <a:xfrm>
            <a:off x="6577013" y="5435600"/>
            <a:ext cx="2508250" cy="533400"/>
          </a:xfrm>
          <a:prstGeom prst="rect">
            <a:avLst/>
          </a:prstGeom>
          <a:noFill/>
          <a:ln w="28575">
            <a:solidFill>
              <a:srgbClr val="37BEC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2400">
                <a:latin typeface="楷体" pitchFamily="49" charset="-122"/>
                <a:ea typeface="楷体" pitchFamily="49" charset="-122"/>
              </a:rPr>
              <a:t>最后“驮枣快跑” </a:t>
            </a:r>
          </a:p>
        </p:txBody>
      </p:sp>
      <p:sp>
        <p:nvSpPr>
          <p:cNvPr id="11" name="矩形 10"/>
          <p:cNvSpPr>
            <a:spLocks noChangeArrowheads="1"/>
          </p:cNvSpPr>
          <p:nvPr/>
        </p:nvSpPr>
        <p:spPr bwMode="auto">
          <a:xfrm>
            <a:off x="5176838" y="4251325"/>
            <a:ext cx="2730500" cy="534988"/>
          </a:xfrm>
          <a:prstGeom prst="rect">
            <a:avLst/>
          </a:prstGeom>
          <a:noFill/>
          <a:ln w="28575">
            <a:solidFill>
              <a:srgbClr val="37BEC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2400">
                <a:latin typeface="楷体" pitchFamily="49" charset="-122"/>
                <a:ea typeface="楷体" pitchFamily="49" charset="-122"/>
              </a:rPr>
              <a:t>然后“ 打滚扎枣”</a:t>
            </a:r>
          </a:p>
        </p:txBody>
      </p:sp>
      <p:sp>
        <p:nvSpPr>
          <p:cNvPr id="30" name="下箭头 29"/>
          <p:cNvSpPr/>
          <p:nvPr/>
        </p:nvSpPr>
        <p:spPr>
          <a:xfrm rot="18660000">
            <a:off x="3982803" y="4742735"/>
            <a:ext cx="182245" cy="792006"/>
          </a:xfrm>
          <a:prstGeom prst="downArrow">
            <a:avLst/>
          </a:prstGeom>
          <a:solidFill>
            <a:srgbClr val="C00000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3" name="下箭头 12"/>
          <p:cNvSpPr/>
          <p:nvPr/>
        </p:nvSpPr>
        <p:spPr>
          <a:xfrm rot="13980000">
            <a:off x="5344243" y="4742735"/>
            <a:ext cx="182245" cy="792006"/>
          </a:xfrm>
          <a:prstGeom prst="downArrow">
            <a:avLst/>
          </a:prstGeom>
          <a:solidFill>
            <a:srgbClr val="C00000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7" name="下箭头 16"/>
          <p:cNvSpPr/>
          <p:nvPr/>
        </p:nvSpPr>
        <p:spPr>
          <a:xfrm rot="18360000">
            <a:off x="6859353" y="4742735"/>
            <a:ext cx="182245" cy="792006"/>
          </a:xfrm>
          <a:prstGeom prst="downArrow">
            <a:avLst/>
          </a:prstGeom>
          <a:solidFill>
            <a:srgbClr val="C00000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 nodeType="clickPar">
                      <p:stCondLst>
                        <p:cond delay="indefinite"/>
                      </p:stCondLst>
                      <p:childTnLst>
                        <p:par>
                          <p:cTn id="4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 nodeType="clickPar">
                      <p:stCondLst>
                        <p:cond delay="indefinite"/>
                      </p:stCondLst>
                      <p:childTnLst>
                        <p:par>
                          <p:cTn id="5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4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 nodeType="clickPar">
                      <p:stCondLst>
                        <p:cond delay="indefinite"/>
                      </p:stCondLst>
                      <p:childTnLst>
                        <p:par>
                          <p:cTn id="5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bldLvl="0" animBg="1"/>
      <p:bldP spid="8" grpId="0"/>
      <p:bldP spid="6" grpId="0"/>
      <p:bldP spid="7" grpId="0"/>
      <p:bldP spid="9" grpId="0" bldLvl="0" animBg="1"/>
      <p:bldP spid="10" grpId="0" bldLvl="0" animBg="1"/>
      <p:bldP spid="11" grpId="0" bldLvl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16"/>
          <p:cNvSpPr txBox="1">
            <a:spLocks noChangeArrowheads="1"/>
          </p:cNvSpPr>
          <p:nvPr/>
        </p:nvSpPr>
        <p:spPr bwMode="auto">
          <a:xfrm>
            <a:off x="4668841" y="1065216"/>
            <a:ext cx="3057247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3200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恰当地使用动词</a:t>
            </a:r>
          </a:p>
        </p:txBody>
      </p:sp>
      <p:sp>
        <p:nvSpPr>
          <p:cNvPr id="18" name="TextBox 17"/>
          <p:cNvSpPr txBox="1">
            <a:spLocks noChangeArrowheads="1"/>
          </p:cNvSpPr>
          <p:nvPr/>
        </p:nvSpPr>
        <p:spPr bwMode="auto">
          <a:xfrm>
            <a:off x="3155950" y="2262191"/>
            <a:ext cx="6457950" cy="2751137"/>
          </a:xfrm>
          <a:prstGeom prst="rect">
            <a:avLst/>
          </a:prstGeom>
          <a:noFill/>
          <a:ln w="9525">
            <a:solidFill>
              <a:srgbClr val="009900"/>
            </a:solidFill>
            <a:prstDash val="sys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just" eaLnBrk="1" hangingPunct="1">
              <a:lnSpc>
                <a:spcPct val="120000"/>
              </a:lnSpc>
            </a:pPr>
            <a:r>
              <a:rPr lang="en-US" altLang="zh-CN" sz="3200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 </a:t>
            </a:r>
            <a:r>
              <a:rPr lang="zh-CN" altLang="en-US" sz="2800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动词，就是表示动作的词。恰当地使用动词不但能准确地描绘人物或动物的行动，而且能突出人物或动物的特点。本文在写刺猬偷枣时就使用了大量的动词，生动地表现 了刺猬偷枣的有趣和高明。</a:t>
            </a:r>
          </a:p>
        </p:txBody>
      </p:sp>
      <p:pic>
        <p:nvPicPr>
          <p:cNvPr id="47108" name="图片 9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07363" y="6042025"/>
            <a:ext cx="1624012" cy="154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7109" name="图片 1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25675" y="6221413"/>
            <a:ext cx="1265238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7110" name="图片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82750" y="6383341"/>
            <a:ext cx="53975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7111" name="图片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696453" y="6343650"/>
            <a:ext cx="720725" cy="477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对角圆角矩形 19"/>
          <p:cNvSpPr/>
          <p:nvPr/>
        </p:nvSpPr>
        <p:spPr>
          <a:xfrm>
            <a:off x="2667000" y="166691"/>
            <a:ext cx="2349500" cy="598487"/>
          </a:xfrm>
          <a:prstGeom prst="round2DiagRect">
            <a:avLst/>
          </a:prstGeom>
          <a:solidFill>
            <a:srgbClr val="0000FF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4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写作手法</a:t>
            </a:r>
            <a:endParaRPr lang="en-US" altLang="zh-CN" sz="4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TextBox 18"/>
          <p:cNvSpPr txBox="1">
            <a:spLocks noChangeArrowheads="1"/>
          </p:cNvSpPr>
          <p:nvPr/>
        </p:nvSpPr>
        <p:spPr bwMode="auto">
          <a:xfrm>
            <a:off x="1825625" y="3317875"/>
            <a:ext cx="1416050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3200" dirty="0">
                <a:latin typeface="楷体" pitchFamily="49" charset="-122"/>
                <a:ea typeface="楷体" pitchFamily="49" charset="-122"/>
              </a:rPr>
              <a:t>含义：</a:t>
            </a:r>
          </a:p>
        </p:txBody>
      </p:sp>
      <p:grpSp>
        <p:nvGrpSpPr>
          <p:cNvPr id="47114" name="组合 21"/>
          <p:cNvGrpSpPr>
            <a:grpSpLocks/>
          </p:cNvGrpSpPr>
          <p:nvPr/>
        </p:nvGrpSpPr>
        <p:grpSpPr bwMode="auto">
          <a:xfrm>
            <a:off x="8616950" y="4840288"/>
            <a:ext cx="1182688" cy="1365250"/>
            <a:chOff x="5836357" y="4560894"/>
            <a:chExt cx="1327930" cy="2056092"/>
          </a:xfrm>
        </p:grpSpPr>
        <p:pic>
          <p:nvPicPr>
            <p:cNvPr id="47116" name="图片 5"/>
            <p:cNvPicPr>
              <a:picLocks noChangeAspect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35500" r="32249" b="80045"/>
            <a:stretch>
              <a:fillRect/>
            </a:stretch>
          </p:blipFill>
          <p:spPr bwMode="auto">
            <a:xfrm>
              <a:off x="5836357" y="4560894"/>
              <a:ext cx="429028" cy="3836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7117" name="Picture 2"/>
            <p:cNvPicPr>
              <a:picLocks noChangeAspect="1" noChangeArrowheads="1"/>
            </p:cNvPicPr>
            <p:nvPr/>
          </p:nvPicPr>
          <p:blipFill>
            <a:blip r:embed="rId7" cstate="email">
              <a:clrChange>
                <a:clrFrom>
                  <a:srgbClr val="FDFDFD"/>
                </a:clrFrom>
                <a:clrTo>
                  <a:srgbClr val="FDFDFD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16478" y="4847939"/>
              <a:ext cx="1247809" cy="17690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47115" name="Picture 3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67000" y="5105400"/>
            <a:ext cx="1225550" cy="137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 animBg="1"/>
      <p:bldP spid="3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30" name="图片 9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07363" y="6042025"/>
            <a:ext cx="1624012" cy="154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8131" name="图片 1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25675" y="6221413"/>
            <a:ext cx="1265238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8132" name="图片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82750" y="6383341"/>
            <a:ext cx="53975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8133" name="图片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696453" y="6343650"/>
            <a:ext cx="720725" cy="477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对角圆角矩形 19"/>
          <p:cNvSpPr/>
          <p:nvPr/>
        </p:nvSpPr>
        <p:spPr>
          <a:xfrm>
            <a:off x="2667000" y="166691"/>
            <a:ext cx="2349500" cy="598487"/>
          </a:xfrm>
          <a:prstGeom prst="round2DiagRect">
            <a:avLst/>
          </a:prstGeom>
          <a:solidFill>
            <a:srgbClr val="0000FF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4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写作手法</a:t>
            </a:r>
            <a:endParaRPr lang="en-US" altLang="zh-CN" sz="4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TextBox 17"/>
          <p:cNvSpPr txBox="1">
            <a:spLocks noChangeArrowheads="1"/>
          </p:cNvSpPr>
          <p:nvPr/>
        </p:nvSpPr>
        <p:spPr bwMode="auto">
          <a:xfrm>
            <a:off x="3362325" y="1903413"/>
            <a:ext cx="6769100" cy="2246312"/>
          </a:xfrm>
          <a:prstGeom prst="rect">
            <a:avLst/>
          </a:prstGeom>
          <a:noFill/>
          <a:ln w="9525">
            <a:solidFill>
              <a:srgbClr val="009900"/>
            </a:solidFill>
            <a:prstDash val="sys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2800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    </a:t>
            </a:r>
            <a:r>
              <a:rPr lang="zh-CN" altLang="en-US" sz="2800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在使用动词时，要根据语言环境选择合适的动词，如：</a:t>
            </a:r>
            <a:r>
              <a:rPr lang="en-US" altLang="zh-CN" sz="2800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“</a:t>
            </a:r>
            <a:r>
              <a:rPr lang="zh-CN" altLang="en-US" sz="2800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雨点（   ）在玻璃上发出</a:t>
            </a:r>
            <a:r>
              <a:rPr lang="en-US" altLang="zh-CN" sz="2800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‘</a:t>
            </a:r>
            <a:r>
              <a:rPr lang="zh-CN" altLang="en-US" sz="2800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啪啪</a:t>
            </a:r>
            <a:r>
              <a:rPr lang="en-US" altLang="zh-CN" sz="2800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’</a:t>
            </a:r>
            <a:r>
              <a:rPr lang="zh-CN" altLang="en-US" sz="2800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的响声</a:t>
            </a:r>
            <a:r>
              <a:rPr lang="en-US" altLang="zh-CN" sz="2800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”</a:t>
            </a:r>
            <a:r>
              <a:rPr lang="zh-CN" altLang="en-US" sz="2800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一句中，应用</a:t>
            </a:r>
            <a:r>
              <a:rPr lang="en-US" altLang="zh-CN" sz="2800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“</a:t>
            </a:r>
            <a:r>
              <a:rPr lang="zh-CN" altLang="en-US" sz="2800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打</a:t>
            </a:r>
            <a:r>
              <a:rPr lang="en-US" altLang="zh-CN" sz="2800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”</a:t>
            </a:r>
            <a:r>
              <a:rPr lang="zh-CN" altLang="en-US" sz="2800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不能用</a:t>
            </a:r>
            <a:r>
              <a:rPr lang="en-US" altLang="zh-CN" sz="2800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“</a:t>
            </a:r>
            <a:r>
              <a:rPr lang="zh-CN" altLang="en-US" sz="2800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落</a:t>
            </a:r>
            <a:r>
              <a:rPr lang="en-US" altLang="zh-CN" sz="2800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”</a:t>
            </a:r>
            <a:r>
              <a:rPr lang="zh-CN" altLang="en-US" sz="2800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。因为</a:t>
            </a:r>
            <a:r>
              <a:rPr lang="en-US" altLang="zh-CN" sz="2800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“</a:t>
            </a:r>
            <a:r>
              <a:rPr lang="zh-CN" altLang="en-US" sz="2800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打</a:t>
            </a:r>
            <a:r>
              <a:rPr lang="en-US" altLang="zh-CN" sz="2800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”</a:t>
            </a:r>
            <a:r>
              <a:rPr lang="zh-CN" altLang="en-US" sz="2800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的力气比</a:t>
            </a:r>
            <a:r>
              <a:rPr lang="en-US" altLang="zh-CN" sz="2800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“</a:t>
            </a:r>
            <a:r>
              <a:rPr lang="zh-CN" altLang="en-US" sz="2800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落</a:t>
            </a:r>
            <a:r>
              <a:rPr lang="en-US" altLang="zh-CN" sz="2800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”</a:t>
            </a:r>
            <a:r>
              <a:rPr lang="zh-CN" altLang="en-US" sz="2800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大，只有</a:t>
            </a:r>
            <a:r>
              <a:rPr lang="en-US" altLang="zh-CN" sz="2800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“</a:t>
            </a:r>
            <a:r>
              <a:rPr lang="zh-CN" altLang="en-US" sz="2800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打</a:t>
            </a:r>
            <a:r>
              <a:rPr lang="en-US" altLang="zh-CN" sz="2800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”</a:t>
            </a:r>
            <a:r>
              <a:rPr lang="zh-CN" altLang="en-US" sz="2800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才能发出</a:t>
            </a:r>
            <a:r>
              <a:rPr lang="en-US" altLang="zh-CN" sz="2800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“</a:t>
            </a:r>
            <a:r>
              <a:rPr lang="zh-CN" altLang="en-US" sz="2800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啪啪</a:t>
            </a:r>
            <a:r>
              <a:rPr lang="en-US" altLang="zh-CN" sz="2800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”</a:t>
            </a:r>
            <a:r>
              <a:rPr lang="zh-CN" altLang="en-US" sz="2800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的声音。</a:t>
            </a:r>
          </a:p>
        </p:txBody>
      </p:sp>
      <p:sp>
        <p:nvSpPr>
          <p:cNvPr id="5" name="TextBox 18"/>
          <p:cNvSpPr txBox="1">
            <a:spLocks noChangeArrowheads="1"/>
          </p:cNvSpPr>
          <p:nvPr/>
        </p:nvSpPr>
        <p:spPr bwMode="auto">
          <a:xfrm>
            <a:off x="2136775" y="2557466"/>
            <a:ext cx="1415772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3200" dirty="0">
                <a:latin typeface="楷体" pitchFamily="49" charset="-122"/>
                <a:ea typeface="楷体" pitchFamily="49" charset="-122"/>
              </a:rPr>
              <a:t>运用：</a:t>
            </a:r>
          </a:p>
        </p:txBody>
      </p:sp>
      <p:grpSp>
        <p:nvGrpSpPr>
          <p:cNvPr id="48137" name="组合 21"/>
          <p:cNvGrpSpPr>
            <a:grpSpLocks/>
          </p:cNvGrpSpPr>
          <p:nvPr/>
        </p:nvGrpSpPr>
        <p:grpSpPr bwMode="auto">
          <a:xfrm>
            <a:off x="8616950" y="4840288"/>
            <a:ext cx="1182688" cy="1365250"/>
            <a:chOff x="5836357" y="4560894"/>
            <a:chExt cx="1327930" cy="2056092"/>
          </a:xfrm>
        </p:grpSpPr>
        <p:pic>
          <p:nvPicPr>
            <p:cNvPr id="48140" name="图片 5"/>
            <p:cNvPicPr>
              <a:picLocks noChangeAspect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35500" r="32249" b="80045"/>
            <a:stretch>
              <a:fillRect/>
            </a:stretch>
          </p:blipFill>
          <p:spPr bwMode="auto">
            <a:xfrm>
              <a:off x="5836357" y="4560894"/>
              <a:ext cx="429028" cy="3836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8141" name="Picture 2"/>
            <p:cNvPicPr>
              <a:picLocks noChangeAspect="1" noChangeArrowheads="1"/>
            </p:cNvPicPr>
            <p:nvPr/>
          </p:nvPicPr>
          <p:blipFill>
            <a:blip r:embed="rId7" cstate="email">
              <a:clrChange>
                <a:clrFrom>
                  <a:srgbClr val="FDFDFD"/>
                </a:clrFrom>
                <a:clrTo>
                  <a:srgbClr val="FDFDFD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16478" y="4847939"/>
              <a:ext cx="1247809" cy="17690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48138" name="Picture 3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67003" y="4775203"/>
            <a:ext cx="1292225" cy="1446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Rectangle 5"/>
          <p:cNvSpPr>
            <a:spLocks noChangeArrowheads="1"/>
          </p:cNvSpPr>
          <p:nvPr/>
        </p:nvSpPr>
        <p:spPr bwMode="auto">
          <a:xfrm>
            <a:off x="4529141" y="1773238"/>
            <a:ext cx="1997075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用力摇树</a:t>
            </a:r>
          </a:p>
        </p:txBody>
      </p:sp>
      <p:sp>
        <p:nvSpPr>
          <p:cNvPr id="43" name="左大括号 42"/>
          <p:cNvSpPr/>
          <p:nvPr/>
        </p:nvSpPr>
        <p:spPr>
          <a:xfrm>
            <a:off x="3846513" y="1917700"/>
            <a:ext cx="215900" cy="3240088"/>
          </a:xfrm>
          <a:prstGeom prst="leftBrace">
            <a:avLst/>
          </a:prstGeom>
          <a:noFill/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44" name="Rectangle 5"/>
          <p:cNvSpPr>
            <a:spLocks noChangeArrowheads="1"/>
          </p:cNvSpPr>
          <p:nvPr/>
        </p:nvSpPr>
        <p:spPr bwMode="auto">
          <a:xfrm>
            <a:off x="4529141" y="2565403"/>
            <a:ext cx="1997075" cy="828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逐个归枣</a:t>
            </a:r>
          </a:p>
        </p:txBody>
      </p:sp>
      <p:sp>
        <p:nvSpPr>
          <p:cNvPr id="45" name="Rectangle 5"/>
          <p:cNvSpPr>
            <a:spLocks noChangeArrowheads="1"/>
          </p:cNvSpPr>
          <p:nvPr/>
        </p:nvSpPr>
        <p:spPr bwMode="auto">
          <a:xfrm>
            <a:off x="4529141" y="3429003"/>
            <a:ext cx="1997075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打滚扎枣</a:t>
            </a:r>
          </a:p>
        </p:txBody>
      </p:sp>
      <p:sp>
        <p:nvSpPr>
          <p:cNvPr id="46" name="Rectangle 5"/>
          <p:cNvSpPr>
            <a:spLocks noChangeArrowheads="1"/>
          </p:cNvSpPr>
          <p:nvPr/>
        </p:nvSpPr>
        <p:spPr bwMode="auto">
          <a:xfrm>
            <a:off x="4529141" y="4365628"/>
            <a:ext cx="1997075" cy="828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驮枣快跑</a:t>
            </a:r>
          </a:p>
        </p:txBody>
      </p:sp>
      <p:sp>
        <p:nvSpPr>
          <p:cNvPr id="47" name="左大括号 46"/>
          <p:cNvSpPr/>
          <p:nvPr/>
        </p:nvSpPr>
        <p:spPr>
          <a:xfrm flipH="1">
            <a:off x="6853238" y="1917700"/>
            <a:ext cx="360362" cy="3240088"/>
          </a:xfrm>
          <a:prstGeom prst="leftBrace">
            <a:avLst/>
          </a:prstGeom>
          <a:noFill/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48" name="Rectangle 5"/>
          <p:cNvSpPr>
            <a:spLocks noChangeArrowheads="1"/>
          </p:cNvSpPr>
          <p:nvPr/>
        </p:nvSpPr>
        <p:spPr bwMode="auto">
          <a:xfrm>
            <a:off x="7213603" y="3014663"/>
            <a:ext cx="3103563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本事高明</a:t>
            </a:r>
          </a:p>
        </p:txBody>
      </p:sp>
      <p:pic>
        <p:nvPicPr>
          <p:cNvPr id="49161" name="图片 9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07363" y="6042025"/>
            <a:ext cx="1624012" cy="154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9162" name="图片 1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25675" y="6221413"/>
            <a:ext cx="1265238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9163" name="图片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82750" y="6383341"/>
            <a:ext cx="53975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9164" name="图片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696453" y="6343650"/>
            <a:ext cx="720725" cy="477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" name="对角圆角矩形 20"/>
          <p:cNvSpPr/>
          <p:nvPr/>
        </p:nvSpPr>
        <p:spPr>
          <a:xfrm>
            <a:off x="2667000" y="166691"/>
            <a:ext cx="2349500" cy="598487"/>
          </a:xfrm>
          <a:prstGeom prst="round2DiagRect">
            <a:avLst/>
          </a:prstGeom>
          <a:solidFill>
            <a:srgbClr val="0000FF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4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板书设计</a:t>
            </a:r>
            <a:endParaRPr lang="en-US" altLang="zh-CN" sz="4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Rectangle 5"/>
          <p:cNvSpPr>
            <a:spLocks noChangeArrowheads="1"/>
          </p:cNvSpPr>
          <p:nvPr/>
        </p:nvSpPr>
        <p:spPr bwMode="auto">
          <a:xfrm>
            <a:off x="2451103" y="3014663"/>
            <a:ext cx="1090613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偷枣</a:t>
            </a:r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/>
      <p:bldP spid="43" grpId="0" bldLvl="0" animBg="1"/>
      <p:bldP spid="44" grpId="0"/>
      <p:bldP spid="45" grpId="0"/>
      <p:bldP spid="46" grpId="0"/>
      <p:bldP spid="47" grpId="0" bldLvl="0" animBg="1"/>
      <p:bldP spid="48" grpId="0"/>
      <p:bldP spid="3" grpId="0"/>
      <p:bldP spid="3" grpId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图片 9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191628" y="5902325"/>
            <a:ext cx="1624013" cy="154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1" name="图片 1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24000" y="6002338"/>
            <a:ext cx="1265238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2" name="图片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8562975" y="6372228"/>
            <a:ext cx="53975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矩形 13"/>
          <p:cNvSpPr>
            <a:spLocks noChangeArrowheads="1"/>
          </p:cNvSpPr>
          <p:nvPr/>
        </p:nvSpPr>
        <p:spPr bwMode="auto">
          <a:xfrm>
            <a:off x="2216153" y="1330328"/>
            <a:ext cx="3579813" cy="4303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2800" dirty="0">
                <a:latin typeface="楷体" pitchFamily="49" charset="-122"/>
                <a:ea typeface="楷体" pitchFamily="49" charset="-122"/>
              </a:rPr>
              <a:t>    </a:t>
            </a:r>
            <a:r>
              <a:rPr lang="zh-CN" altLang="en-US" sz="32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刺猬</a:t>
            </a:r>
            <a:r>
              <a:rPr lang="en-US" altLang="zh-CN" sz="32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:</a:t>
            </a:r>
            <a:r>
              <a:rPr lang="zh-CN" altLang="en-US" sz="2800" dirty="0">
                <a:latin typeface="楷体" pitchFamily="49" charset="-122"/>
                <a:ea typeface="楷体" pitchFamily="49" charset="-122"/>
              </a:rPr>
              <a:t>住在灌木丛内，</a:t>
            </a:r>
            <a:r>
              <a:rPr lang="zh-CN" altLang="en-US" sz="2800" dirty="0">
                <a:latin typeface="楷体" pitchFamily="49" charset="-122"/>
                <a:ea typeface="楷体" pitchFamily="49" charset="-122"/>
                <a:sym typeface="+mn-ea"/>
              </a:rPr>
              <a:t>有非常长的鼻子，除肚子外全身长有硬刺，当它遇到危险时会卷成一团有刺的球。</a:t>
            </a:r>
            <a:r>
              <a:rPr lang="zh-CN" altLang="en-US" sz="2800" dirty="0">
                <a:latin typeface="楷体" pitchFamily="49" charset="-122"/>
                <a:ea typeface="楷体" pitchFamily="49" charset="-122"/>
              </a:rPr>
              <a:t>刺猬怕冷，冬眠，睡觉喜欢打呼噜，和人相似。</a:t>
            </a:r>
          </a:p>
        </p:txBody>
      </p:sp>
      <p:pic>
        <p:nvPicPr>
          <p:cNvPr id="1026" name="Picture 2" descr="C:\Users\Administrator\Desktop\1247187115049.jpg1247187115049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35802" y="1340771"/>
            <a:ext cx="3101975" cy="340615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2535" name="图片 9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07363" y="6042025"/>
            <a:ext cx="1624012" cy="154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6" name="图片 1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25675" y="6221413"/>
            <a:ext cx="1265238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7" name="图片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82750" y="6383341"/>
            <a:ext cx="53975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8" name="图片 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696453" y="6343650"/>
            <a:ext cx="720725" cy="477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2539" name="组合 15"/>
          <p:cNvGrpSpPr>
            <a:grpSpLocks/>
          </p:cNvGrpSpPr>
          <p:nvPr/>
        </p:nvGrpSpPr>
        <p:grpSpPr bwMode="auto">
          <a:xfrm>
            <a:off x="9048753" y="5013328"/>
            <a:ext cx="811213" cy="1255713"/>
            <a:chOff x="5836357" y="4560894"/>
            <a:chExt cx="1327930" cy="2056092"/>
          </a:xfrm>
        </p:grpSpPr>
        <p:pic>
          <p:nvPicPr>
            <p:cNvPr id="22541" name="图片 5"/>
            <p:cNvPicPr>
              <a:picLocks noChangeAspect="1"/>
            </p:cNvPicPr>
            <p:nvPr/>
          </p:nvPicPr>
          <p:blipFill>
            <a:blip r:embed="rId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35500" r="32249" b="80045"/>
            <a:stretch>
              <a:fillRect/>
            </a:stretch>
          </p:blipFill>
          <p:spPr bwMode="auto">
            <a:xfrm>
              <a:off x="5836357" y="4560894"/>
              <a:ext cx="429028" cy="3836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2542" name="Picture 2"/>
            <p:cNvPicPr>
              <a:picLocks noChangeAspect="1" noChangeArrowheads="1"/>
            </p:cNvPicPr>
            <p:nvPr/>
          </p:nvPicPr>
          <p:blipFill>
            <a:blip r:embed="rId9" cstate="email">
              <a:clrChange>
                <a:clrFrom>
                  <a:srgbClr val="FDFDFD"/>
                </a:clrFrom>
                <a:clrTo>
                  <a:srgbClr val="FDFDFD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16478" y="4847939"/>
              <a:ext cx="1247809" cy="17690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1" name="对角圆角矩形 20"/>
          <p:cNvSpPr/>
          <p:nvPr/>
        </p:nvSpPr>
        <p:spPr>
          <a:xfrm>
            <a:off x="2667000" y="166691"/>
            <a:ext cx="2349500" cy="598487"/>
          </a:xfrm>
          <a:prstGeom prst="round2DiagRect">
            <a:avLst/>
          </a:prstGeom>
          <a:solidFill>
            <a:srgbClr val="0000FF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4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资料宝袋</a:t>
            </a:r>
            <a:endParaRPr lang="en-US" altLang="zh-CN" sz="4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2100263" y="1609728"/>
            <a:ext cx="7993062" cy="4492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88872" rIns="0" bIns="88872" anchor="ctr">
            <a:spAutoFit/>
          </a:bodyPr>
          <a:lstStyle/>
          <a:p>
            <a:pPr indent="457200">
              <a:lnSpc>
                <a:spcPct val="120000"/>
              </a:lnSpc>
            </a:pPr>
            <a:r>
              <a:rPr lang="zh-CN" dirty="0">
                <a:latin typeface="楷体" pitchFamily="49" charset="-122"/>
                <a:ea typeface="楷体" pitchFamily="49" charset="-122"/>
                <a:cs typeface="宋体" pitchFamily="2" charset="-122"/>
              </a:rPr>
              <a:t>第二天晚上，月亮在云缝里缓缓地游动着，时隐时现，像是在捉迷藏。</a:t>
            </a:r>
          </a:p>
          <a:p>
            <a:pPr indent="457200">
              <a:lnSpc>
                <a:spcPct val="120000"/>
              </a:lnSpc>
            </a:pPr>
            <a:r>
              <a:rPr lang="zh-CN" dirty="0">
                <a:latin typeface="楷体" pitchFamily="49" charset="-122"/>
                <a:ea typeface="楷体" pitchFamily="49" charset="-122"/>
                <a:cs typeface="宋体" pitchFamily="2" charset="-122"/>
              </a:rPr>
              <a:t>我吃完饭，刚到草棚前，几个圆乎乎的东西，正从草棚里滚出来。啊，刺猬一家子出来散步了！</a:t>
            </a:r>
          </a:p>
          <a:p>
            <a:pPr indent="457200">
              <a:lnSpc>
                <a:spcPct val="120000"/>
              </a:lnSpc>
            </a:pPr>
            <a:r>
              <a:rPr lang="zh-CN" dirty="0">
                <a:latin typeface="楷体" pitchFamily="49" charset="-122"/>
                <a:ea typeface="楷体" pitchFamily="49" charset="-122"/>
                <a:cs typeface="宋体" pitchFamily="2" charset="-122"/>
              </a:rPr>
              <a:t>突然，身边传来“汪汪”的叫声，原来我家的大黑狗</a:t>
            </a:r>
            <a:r>
              <a:rPr lang="zh-CN" altLang="zh-CN" dirty="0">
                <a:latin typeface="楷体" pitchFamily="49" charset="-122"/>
                <a:ea typeface="楷体" pitchFamily="49" charset="-122"/>
                <a:cs typeface="宋体" pitchFamily="2" charset="-122"/>
              </a:rPr>
              <a:t>——</a:t>
            </a:r>
            <a:r>
              <a:rPr lang="zh-CN" dirty="0">
                <a:latin typeface="楷体" pitchFamily="49" charset="-122"/>
                <a:ea typeface="楷体" pitchFamily="49" charset="-122"/>
                <a:cs typeface="宋体" pitchFamily="2" charset="-122"/>
              </a:rPr>
              <a:t>大老黑来了。我刚想叫住它，大老黑已经向那几只刺猬扑去。刺猬可真鬼，一个个把身子紧紧地缩成一团，洒满月光的庭院里，如同长着几个“仙人球”似的。大老黑很快掉过头去，“呜呜”地哀叫着溜走了。</a:t>
            </a:r>
          </a:p>
          <a:p>
            <a:pPr indent="457200">
              <a:lnSpc>
                <a:spcPct val="120000"/>
              </a:lnSpc>
            </a:pPr>
            <a:r>
              <a:rPr lang="zh-CN" dirty="0">
                <a:latin typeface="楷体" pitchFamily="49" charset="-122"/>
                <a:ea typeface="楷体" pitchFamily="49" charset="-122"/>
                <a:cs typeface="宋体" pitchFamily="2" charset="-122"/>
              </a:rPr>
              <a:t>爸爸走过来，笑着说：“俗话说：狗啃刺猬</a:t>
            </a:r>
            <a:r>
              <a:rPr lang="zh-CN" altLang="zh-CN" dirty="0">
                <a:latin typeface="楷体" pitchFamily="49" charset="-122"/>
                <a:ea typeface="楷体" pitchFamily="49" charset="-122"/>
                <a:cs typeface="宋体" pitchFamily="2" charset="-122"/>
              </a:rPr>
              <a:t>——</a:t>
            </a:r>
            <a:r>
              <a:rPr lang="zh-CN" dirty="0">
                <a:latin typeface="楷体" pitchFamily="49" charset="-122"/>
                <a:ea typeface="楷体" pitchFamily="49" charset="-122"/>
                <a:cs typeface="宋体" pitchFamily="2" charset="-122"/>
              </a:rPr>
              <a:t>没处下嘴。你瞧，大老黑的嘴被刺猬扎破了吧。”我追上大老黑一看，可不是，嘴上正滴着血哩。</a:t>
            </a:r>
          </a:p>
          <a:p>
            <a:pPr indent="457200">
              <a:lnSpc>
                <a:spcPct val="120000"/>
              </a:lnSpc>
            </a:pPr>
            <a:r>
              <a:rPr lang="zh-CN" altLang="zh-CN" dirty="0">
                <a:latin typeface="楷体" pitchFamily="49" charset="-122"/>
                <a:ea typeface="楷体" pitchFamily="49" charset="-122"/>
                <a:cs typeface="宋体" pitchFamily="2" charset="-122"/>
              </a:rPr>
              <a:t>“</a:t>
            </a:r>
            <a:r>
              <a:rPr lang="zh-CN" dirty="0">
                <a:latin typeface="楷体" pitchFamily="49" charset="-122"/>
                <a:ea typeface="楷体" pitchFamily="49" charset="-122"/>
                <a:cs typeface="宋体" pitchFamily="2" charset="-122"/>
              </a:rPr>
              <a:t>刺猬身上的刺，是很好的护身法宝。”爸爸接着说，“甭说猫、狗，就是老虎，都拿它没有办法呀。”</a:t>
            </a:r>
          </a:p>
          <a:p>
            <a:pPr indent="457200">
              <a:lnSpc>
                <a:spcPct val="120000"/>
              </a:lnSpc>
            </a:pPr>
            <a:r>
              <a:rPr lang="zh-CN" altLang="zh-CN" dirty="0">
                <a:latin typeface="楷体" pitchFamily="49" charset="-122"/>
                <a:ea typeface="楷体" pitchFamily="49" charset="-122"/>
                <a:cs typeface="宋体" pitchFamily="2" charset="-122"/>
              </a:rPr>
              <a:t>“</a:t>
            </a:r>
            <a:r>
              <a:rPr lang="zh-CN" dirty="0">
                <a:latin typeface="楷体" pitchFamily="49" charset="-122"/>
                <a:ea typeface="楷体" pitchFamily="49" charset="-122"/>
                <a:cs typeface="宋体" pitchFamily="2" charset="-122"/>
              </a:rPr>
              <a:t>真有意思，刺猬的本事太大了。”我高兴得直拍手。</a:t>
            </a:r>
            <a:r>
              <a:rPr lang="zh-CN" altLang="zh-CN" dirty="0">
                <a:latin typeface="楷体" pitchFamily="49" charset="-122"/>
                <a:ea typeface="楷体" pitchFamily="49" charset="-122"/>
                <a:cs typeface="宋体" pitchFamily="2" charset="-122"/>
              </a:rPr>
              <a:t/>
            </a:r>
            <a:br>
              <a:rPr lang="zh-CN" altLang="zh-CN" dirty="0">
                <a:latin typeface="楷体" pitchFamily="49" charset="-122"/>
                <a:ea typeface="楷体" pitchFamily="49" charset="-122"/>
                <a:cs typeface="宋体" pitchFamily="2" charset="-122"/>
              </a:rPr>
            </a:br>
            <a:r>
              <a:rPr lang="zh-CN" altLang="zh-CN" dirty="0">
                <a:latin typeface="楷体" pitchFamily="49" charset="-122"/>
                <a:ea typeface="楷体" pitchFamily="49" charset="-122"/>
                <a:cs typeface="宋体" pitchFamily="2" charset="-122"/>
              </a:rPr>
              <a:t> </a:t>
            </a:r>
          </a:p>
        </p:txBody>
      </p:sp>
      <p:sp>
        <p:nvSpPr>
          <p:cNvPr id="12" name="Rectangle 5"/>
          <p:cNvSpPr>
            <a:spLocks noChangeArrowheads="1"/>
          </p:cNvSpPr>
          <p:nvPr/>
        </p:nvSpPr>
        <p:spPr bwMode="auto">
          <a:xfrm>
            <a:off x="3925891" y="846141"/>
            <a:ext cx="4181475" cy="644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2400">
                <a:latin typeface="楷体" pitchFamily="49" charset="-122"/>
                <a:ea typeface="楷体" pitchFamily="49" charset="-122"/>
                <a:cs typeface="宋体" pitchFamily="2" charset="-122"/>
                <a:sym typeface="+mn-ea"/>
              </a:rPr>
              <a:t>《</a:t>
            </a:r>
            <a:r>
              <a:rPr lang="zh-CN" altLang="en-US" sz="2400">
                <a:latin typeface="楷体" pitchFamily="49" charset="-122"/>
                <a:ea typeface="楷体" pitchFamily="49" charset="-122"/>
                <a:cs typeface="宋体" pitchFamily="2" charset="-122"/>
                <a:sym typeface="+mn-ea"/>
              </a:rPr>
              <a:t>带刺的朋友</a:t>
            </a:r>
            <a:r>
              <a:rPr lang="zh-CN" altLang="zh-CN" sz="2400">
                <a:latin typeface="楷体" pitchFamily="49" charset="-122"/>
                <a:ea typeface="楷体" pitchFamily="49" charset="-122"/>
                <a:cs typeface="宋体" pitchFamily="2" charset="-122"/>
                <a:sym typeface="+mn-ea"/>
              </a:rPr>
              <a:t>》——</a:t>
            </a:r>
            <a:r>
              <a:rPr lang="zh-CN" altLang="en-US" sz="2400">
                <a:latin typeface="楷体" pitchFamily="49" charset="-122"/>
                <a:ea typeface="楷体" pitchFamily="49" charset="-122"/>
                <a:cs typeface="宋体" pitchFamily="2" charset="-122"/>
                <a:sym typeface="+mn-ea"/>
              </a:rPr>
              <a:t>击退黑狗</a:t>
            </a:r>
            <a:endParaRPr lang="zh-CN" altLang="en-US" sz="2400">
              <a:solidFill>
                <a:srgbClr val="FF0000"/>
              </a:solidFill>
              <a:latin typeface="楷体" pitchFamily="49" charset="-122"/>
              <a:ea typeface="楷体" pitchFamily="49" charset="-122"/>
              <a:cs typeface="宋体" pitchFamily="2" charset="-122"/>
            </a:endParaRPr>
          </a:p>
        </p:txBody>
      </p:sp>
      <p:pic>
        <p:nvPicPr>
          <p:cNvPr id="50180" name="图片 1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07363" y="6042025"/>
            <a:ext cx="1624012" cy="154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0181" name="图片 1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25675" y="6221413"/>
            <a:ext cx="1265238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0182" name="图片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82750" y="6383341"/>
            <a:ext cx="53975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对角圆角矩形 10"/>
          <p:cNvSpPr/>
          <p:nvPr/>
        </p:nvSpPr>
        <p:spPr>
          <a:xfrm>
            <a:off x="2667000" y="166691"/>
            <a:ext cx="2349500" cy="598487"/>
          </a:xfrm>
          <a:prstGeom prst="round2DiagRect">
            <a:avLst/>
          </a:prstGeom>
          <a:solidFill>
            <a:srgbClr val="0000FF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4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拓展延伸</a:t>
            </a:r>
            <a:endParaRPr lang="en-US" altLang="zh-CN" sz="4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50184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832850" y="5229225"/>
            <a:ext cx="1638300" cy="148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1" grpId="0" bldLvl="0" animBg="1"/>
      <p:bldP spid="12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4"/>
          <p:cNvSpPr txBox="1">
            <a:spLocks noChangeArrowheads="1"/>
          </p:cNvSpPr>
          <p:nvPr/>
        </p:nvSpPr>
        <p:spPr bwMode="auto">
          <a:xfrm>
            <a:off x="1955800" y="3225800"/>
            <a:ext cx="8280400" cy="63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</a:pPr>
            <a:r>
              <a:rPr lang="en-US" altLang="zh-CN" sz="3200" b="1" dirty="0">
                <a:latin typeface="楷体" pitchFamily="49" charset="-122"/>
                <a:ea typeface="楷体" pitchFamily="49" charset="-122"/>
              </a:rPr>
              <a:t>2.</a:t>
            </a:r>
            <a:r>
              <a:rPr lang="zh-CN" altLang="en-US" sz="3200" b="1" dirty="0">
                <a:latin typeface="楷体" pitchFamily="49" charset="-122"/>
                <a:ea typeface="楷体" pitchFamily="49" charset="-122"/>
              </a:rPr>
              <a:t>把下面的句子补充完整。</a:t>
            </a:r>
          </a:p>
        </p:txBody>
      </p:sp>
      <p:sp>
        <p:nvSpPr>
          <p:cNvPr id="17" name="矩形 16"/>
          <p:cNvSpPr>
            <a:spLocks noChangeArrowheads="1"/>
          </p:cNvSpPr>
          <p:nvPr/>
        </p:nvSpPr>
        <p:spPr bwMode="auto">
          <a:xfrm>
            <a:off x="2100266" y="3681416"/>
            <a:ext cx="8567737" cy="2452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 dirty="0">
                <a:latin typeface="楷体" pitchFamily="49" charset="-122"/>
                <a:ea typeface="楷体" pitchFamily="49" charset="-122"/>
              </a:rPr>
              <a:t>秋天，枣树上挂满了一颗颗红枣，风儿一吹，轻轻摆动，如同无数颗飘香的玛瑙晃来晃去，看着就让人眼馋。句子把</a:t>
            </a:r>
            <a:r>
              <a:rPr lang="zh-CN" altLang="en-US" sz="3200" u="sng" dirty="0">
                <a:latin typeface="楷体" pitchFamily="49" charset="-122"/>
                <a:ea typeface="楷体" pitchFamily="49" charset="-122"/>
              </a:rPr>
              <a:t>              </a:t>
            </a:r>
            <a:r>
              <a:rPr lang="zh-CN" altLang="en-US" sz="3200" dirty="0">
                <a:latin typeface="楷体" pitchFamily="49" charset="-122"/>
                <a:ea typeface="楷体" pitchFamily="49" charset="-122"/>
              </a:rPr>
              <a:t>比</a:t>
            </a:r>
            <a:endParaRPr lang="en-US" sz="3200" dirty="0">
              <a:latin typeface="楷体" pitchFamily="49" charset="-122"/>
              <a:ea typeface="楷体" pitchFamily="49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3200" dirty="0">
                <a:latin typeface="楷体" pitchFamily="49" charset="-122"/>
                <a:ea typeface="楷体" pitchFamily="49" charset="-122"/>
              </a:rPr>
              <a:t>作</a:t>
            </a:r>
            <a:r>
              <a:rPr lang="zh-CN" altLang="en-US" sz="3200" u="sng" dirty="0">
                <a:latin typeface="楷体" pitchFamily="49" charset="-122"/>
                <a:ea typeface="楷体" pitchFamily="49" charset="-122"/>
              </a:rPr>
              <a:t>                </a:t>
            </a:r>
            <a:r>
              <a:rPr lang="zh-CN" altLang="en-US" sz="3200" dirty="0">
                <a:latin typeface="楷体" pitchFamily="49" charset="-122"/>
                <a:ea typeface="楷体" pitchFamily="49" charset="-122"/>
              </a:rPr>
              <a:t>。</a:t>
            </a:r>
          </a:p>
        </p:txBody>
      </p:sp>
      <p:pic>
        <p:nvPicPr>
          <p:cNvPr id="51204" name="图片 19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072438" y="6049963"/>
            <a:ext cx="1624012" cy="154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05" name="图片 20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25675" y="6221413"/>
            <a:ext cx="1265238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06" name="图片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82750" y="6383341"/>
            <a:ext cx="53975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07" name="图片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696453" y="6343650"/>
            <a:ext cx="720725" cy="477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" name="Rectangle 4"/>
          <p:cNvSpPr txBox="1">
            <a:spLocks noChangeArrowheads="1"/>
          </p:cNvSpPr>
          <p:nvPr/>
        </p:nvSpPr>
        <p:spPr bwMode="auto">
          <a:xfrm>
            <a:off x="1919291" y="1038228"/>
            <a:ext cx="8281987" cy="657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</a:pPr>
            <a:r>
              <a:rPr lang="en-US" altLang="zh-CN" sz="3200" b="1" dirty="0">
                <a:latin typeface="楷体" pitchFamily="49" charset="-122"/>
                <a:ea typeface="楷体" pitchFamily="49" charset="-122"/>
              </a:rPr>
              <a:t>1.</a:t>
            </a:r>
            <a:r>
              <a:rPr lang="zh-CN" altLang="en-US" sz="3200" b="1" dirty="0">
                <a:latin typeface="楷体" pitchFamily="49" charset="-122"/>
                <a:ea typeface="楷体" pitchFamily="49" charset="-122"/>
              </a:rPr>
              <a:t>写出下列词语的近义词。</a:t>
            </a:r>
          </a:p>
        </p:txBody>
      </p:sp>
      <p:sp>
        <p:nvSpPr>
          <p:cNvPr id="38" name="矩形 37"/>
          <p:cNvSpPr>
            <a:spLocks noChangeArrowheads="1"/>
          </p:cNvSpPr>
          <p:nvPr/>
        </p:nvSpPr>
        <p:spPr bwMode="auto">
          <a:xfrm>
            <a:off x="2100263" y="1585916"/>
            <a:ext cx="7993062" cy="1385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dirty="0">
                <a:latin typeface="楷体" pitchFamily="49" charset="-122"/>
                <a:ea typeface="楷体" pitchFamily="49" charset="-122"/>
              </a:rPr>
              <a:t>诡秘（    </a:t>
            </a:r>
            <a:r>
              <a:rPr lang="en-US" sz="2800" dirty="0">
                <a:latin typeface="楷体" pitchFamily="49" charset="-122"/>
                <a:ea typeface="楷体" pitchFamily="49" charset="-122"/>
              </a:rPr>
              <a:t> </a:t>
            </a:r>
            <a:r>
              <a:rPr lang="zh-CN" altLang="en-US" sz="2800" dirty="0">
                <a:latin typeface="楷体" pitchFamily="49" charset="-122"/>
                <a:ea typeface="楷体" pitchFamily="49" charset="-122"/>
              </a:rPr>
              <a:t>） 本事（    ）  清楚（    ）   </a:t>
            </a:r>
          </a:p>
          <a:p>
            <a:pPr>
              <a:lnSpc>
                <a:spcPct val="150000"/>
              </a:lnSpc>
            </a:pPr>
            <a:r>
              <a:rPr lang="zh-CN" altLang="en-US" sz="2800" dirty="0">
                <a:latin typeface="楷体" pitchFamily="49" charset="-122"/>
                <a:ea typeface="楷体" pitchFamily="49" charset="-122"/>
              </a:rPr>
              <a:t>兴许（     ） 猜测（    ）  惊讶（    ）</a:t>
            </a:r>
          </a:p>
        </p:txBody>
      </p:sp>
      <p:sp>
        <p:nvSpPr>
          <p:cNvPr id="40" name="TextBox 39"/>
          <p:cNvSpPr txBox="1">
            <a:spLocks noChangeArrowheads="1"/>
          </p:cNvSpPr>
          <p:nvPr/>
        </p:nvSpPr>
        <p:spPr bwMode="auto">
          <a:xfrm>
            <a:off x="3143250" y="1693863"/>
            <a:ext cx="1081088" cy="582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320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神秘</a:t>
            </a:r>
          </a:p>
        </p:txBody>
      </p:sp>
      <p:sp>
        <p:nvSpPr>
          <p:cNvPr id="41" name="TextBox 40"/>
          <p:cNvSpPr txBox="1">
            <a:spLocks noChangeArrowheads="1"/>
          </p:cNvSpPr>
          <p:nvPr/>
        </p:nvSpPr>
        <p:spPr bwMode="auto">
          <a:xfrm>
            <a:off x="8112128" y="2276475"/>
            <a:ext cx="102552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320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吃惊</a:t>
            </a:r>
          </a:p>
        </p:txBody>
      </p:sp>
      <p:sp>
        <p:nvSpPr>
          <p:cNvPr id="42" name="矩形 41"/>
          <p:cNvSpPr>
            <a:spLocks noChangeArrowheads="1"/>
          </p:cNvSpPr>
          <p:nvPr/>
        </p:nvSpPr>
        <p:spPr bwMode="auto">
          <a:xfrm>
            <a:off x="6816725" y="4860925"/>
            <a:ext cx="236855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320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一棵棵红枣</a:t>
            </a:r>
          </a:p>
        </p:txBody>
      </p:sp>
      <p:sp>
        <p:nvSpPr>
          <p:cNvPr id="19" name="对角圆角矩形 18"/>
          <p:cNvSpPr/>
          <p:nvPr/>
        </p:nvSpPr>
        <p:spPr>
          <a:xfrm>
            <a:off x="2667000" y="166691"/>
            <a:ext cx="2349500" cy="598487"/>
          </a:xfrm>
          <a:prstGeom prst="round2DiagRect">
            <a:avLst/>
          </a:prstGeom>
          <a:solidFill>
            <a:srgbClr val="0000FF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4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课堂演练</a:t>
            </a:r>
            <a:endParaRPr lang="en-US" altLang="zh-CN" sz="4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" name="TextBox 39"/>
          <p:cNvSpPr txBox="1">
            <a:spLocks noChangeArrowheads="1"/>
          </p:cNvSpPr>
          <p:nvPr/>
        </p:nvSpPr>
        <p:spPr bwMode="auto">
          <a:xfrm>
            <a:off x="5591175" y="2276475"/>
            <a:ext cx="1081088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320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猜想</a:t>
            </a:r>
          </a:p>
        </p:txBody>
      </p:sp>
      <p:sp>
        <p:nvSpPr>
          <p:cNvPr id="3" name="TextBox 39"/>
          <p:cNvSpPr txBox="1">
            <a:spLocks noChangeArrowheads="1"/>
          </p:cNvSpPr>
          <p:nvPr/>
        </p:nvSpPr>
        <p:spPr bwMode="auto">
          <a:xfrm>
            <a:off x="3216275" y="2276475"/>
            <a:ext cx="10795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320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或许</a:t>
            </a:r>
          </a:p>
        </p:txBody>
      </p:sp>
      <p:sp>
        <p:nvSpPr>
          <p:cNvPr id="4" name="TextBox 39"/>
          <p:cNvSpPr txBox="1">
            <a:spLocks noChangeArrowheads="1"/>
          </p:cNvSpPr>
          <p:nvPr/>
        </p:nvSpPr>
        <p:spPr bwMode="auto">
          <a:xfrm>
            <a:off x="8112125" y="1628775"/>
            <a:ext cx="10795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320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明白</a:t>
            </a:r>
          </a:p>
        </p:txBody>
      </p:sp>
      <p:sp>
        <p:nvSpPr>
          <p:cNvPr id="5" name="TextBox 39"/>
          <p:cNvSpPr txBox="1">
            <a:spLocks noChangeArrowheads="1"/>
          </p:cNvSpPr>
          <p:nvPr/>
        </p:nvSpPr>
        <p:spPr bwMode="auto">
          <a:xfrm>
            <a:off x="5591175" y="1628775"/>
            <a:ext cx="1081088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320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本领</a:t>
            </a:r>
          </a:p>
        </p:txBody>
      </p:sp>
      <p:sp>
        <p:nvSpPr>
          <p:cNvPr id="6" name="矩形 5"/>
          <p:cNvSpPr>
            <a:spLocks noChangeArrowheads="1"/>
          </p:cNvSpPr>
          <p:nvPr/>
        </p:nvSpPr>
        <p:spPr bwMode="auto">
          <a:xfrm>
            <a:off x="2566991" y="5365750"/>
            <a:ext cx="3468687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320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无数颗飘香的玛瑙</a:t>
            </a:r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 nodeType="clickPar">
                      <p:stCondLst>
                        <p:cond delay="indefinite"/>
                      </p:stCondLst>
                      <p:childTnLst>
                        <p:par>
                          <p:cTn id="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build="p"/>
      <p:bldP spid="17" grpId="0"/>
      <p:bldP spid="28" grpId="0" build="p"/>
      <p:bldP spid="38" grpId="0"/>
      <p:bldP spid="40" grpId="0"/>
      <p:bldP spid="41" grpId="0"/>
      <p:bldP spid="42" grpId="0"/>
      <p:bldP spid="2" grpId="0"/>
      <p:bldP spid="3" grpId="0"/>
      <p:bldP spid="4" grpId="0"/>
      <p:bldP spid="5" grpId="0"/>
      <p:bldP spid="6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4"/>
          <p:cNvSpPr txBox="1">
            <a:spLocks noChangeArrowheads="1"/>
          </p:cNvSpPr>
          <p:nvPr/>
        </p:nvSpPr>
        <p:spPr bwMode="auto">
          <a:xfrm>
            <a:off x="2101850" y="1111250"/>
            <a:ext cx="8128000" cy="1430338"/>
          </a:xfrm>
          <a:prstGeom prst="rect">
            <a:avLst/>
          </a:prstGeom>
          <a:noFill/>
          <a:ln>
            <a:miter lim="800000"/>
          </a:ln>
        </p:spPr>
        <p:txBody>
          <a:bodyPr>
            <a:normAutofit fontScale="92500" lnSpcReduction="10000"/>
          </a:bodyPr>
          <a:lstStyle/>
          <a:p>
            <a:pPr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en-US" altLang="zh-CN" sz="2600" b="1" dirty="0">
                <a:latin typeface="楷体" panose="02010609060101010101" pitchFamily="49" charset="-122"/>
                <a:ea typeface="楷体" panose="02010609060101010101" pitchFamily="49" charset="-122"/>
              </a:rPr>
              <a:t>3.</a:t>
            </a:r>
            <a:r>
              <a:rPr lang="zh-CN" altLang="en-US" sz="2600" b="1" dirty="0">
                <a:latin typeface="楷体" panose="02010609060101010101" pitchFamily="49" charset="-122"/>
                <a:ea typeface="楷体" panose="02010609060101010101" pitchFamily="49" charset="-122"/>
              </a:rPr>
              <a:t>用上描写刺猬动作的词语，按照“先、再、接着、然后、最后”的顺序，以刺猬的口吻描述片段叙述的事情经过。                                 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                                                                                                   </a:t>
            </a:r>
          </a:p>
        </p:txBody>
      </p:sp>
      <p:sp>
        <p:nvSpPr>
          <p:cNvPr id="19" name="矩形 18"/>
          <p:cNvSpPr>
            <a:spLocks noChangeArrowheads="1"/>
          </p:cNvSpPr>
          <p:nvPr/>
        </p:nvSpPr>
        <p:spPr bwMode="auto">
          <a:xfrm>
            <a:off x="2387603" y="2503491"/>
            <a:ext cx="7504113" cy="186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400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    </a:t>
            </a:r>
            <a:r>
              <a:rPr lang="zh-CN" altLang="en-US" sz="2400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我先慢慢地活动起来，再匆匆地爬来爬去，把散落的红枣逐个归拢到一起，接着就地打了一个滚儿，归拢的那堆红枣，全都扎在我的背上了。然后驮着满背的红枣，向着墙角的水沟眼儿，急火火地跑去了……</a:t>
            </a:r>
          </a:p>
        </p:txBody>
      </p:sp>
      <p:pic>
        <p:nvPicPr>
          <p:cNvPr id="52228" name="图片 27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07363" y="6042025"/>
            <a:ext cx="1624012" cy="154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2229" name="图片 28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25675" y="6221413"/>
            <a:ext cx="1265238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2230" name="图片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82750" y="6383341"/>
            <a:ext cx="53975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2231" name="图片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696453" y="6343650"/>
            <a:ext cx="720725" cy="477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2232" name="组合 31"/>
          <p:cNvGrpSpPr>
            <a:grpSpLocks/>
          </p:cNvGrpSpPr>
          <p:nvPr/>
        </p:nvGrpSpPr>
        <p:grpSpPr bwMode="auto">
          <a:xfrm>
            <a:off x="8032750" y="4856166"/>
            <a:ext cx="1233488" cy="1487487"/>
            <a:chOff x="5836357" y="4560894"/>
            <a:chExt cx="1327930" cy="2056092"/>
          </a:xfrm>
        </p:grpSpPr>
        <p:pic>
          <p:nvPicPr>
            <p:cNvPr id="52235" name="图片 5"/>
            <p:cNvPicPr>
              <a:picLocks noChangeAspect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35500" r="32249" b="80045"/>
            <a:stretch>
              <a:fillRect/>
            </a:stretch>
          </p:blipFill>
          <p:spPr bwMode="auto">
            <a:xfrm>
              <a:off x="5836357" y="4560894"/>
              <a:ext cx="429028" cy="3836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2236" name="Picture 2"/>
            <p:cNvPicPr>
              <a:picLocks noChangeAspect="1" noChangeArrowheads="1"/>
            </p:cNvPicPr>
            <p:nvPr/>
          </p:nvPicPr>
          <p:blipFill>
            <a:blip r:embed="rId7" cstate="email">
              <a:clrChange>
                <a:clrFrom>
                  <a:srgbClr val="FDFDFD"/>
                </a:clrFrom>
                <a:clrTo>
                  <a:srgbClr val="FDFDFD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16478" y="4847939"/>
              <a:ext cx="1247809" cy="17690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52233" name="Picture 3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95625" y="4949825"/>
            <a:ext cx="1339850" cy="149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对角圆角矩形 13"/>
          <p:cNvSpPr/>
          <p:nvPr/>
        </p:nvSpPr>
        <p:spPr>
          <a:xfrm>
            <a:off x="2667000" y="166691"/>
            <a:ext cx="2349500" cy="598487"/>
          </a:xfrm>
          <a:prstGeom prst="round2DiagRect">
            <a:avLst/>
          </a:prstGeom>
          <a:solidFill>
            <a:srgbClr val="0000FF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4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课堂演练</a:t>
            </a:r>
            <a:endParaRPr lang="en-US" altLang="zh-CN" sz="4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build="p"/>
      <p:bldP spid="19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4"/>
          <p:cNvSpPr txBox="1">
            <a:spLocks noChangeArrowheads="1"/>
          </p:cNvSpPr>
          <p:nvPr/>
        </p:nvSpPr>
        <p:spPr bwMode="auto">
          <a:xfrm>
            <a:off x="1784353" y="2420941"/>
            <a:ext cx="8374063" cy="1584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</a:pPr>
            <a:r>
              <a:rPr lang="en-US" altLang="zh-CN" sz="3200" dirty="0">
                <a:latin typeface="楷体" pitchFamily="49" charset="-122"/>
                <a:ea typeface="楷体" pitchFamily="49" charset="-122"/>
              </a:rPr>
              <a:t>    2.</a:t>
            </a:r>
            <a:r>
              <a:rPr lang="zh-CN" altLang="en-US" sz="3200" dirty="0">
                <a:latin typeface="楷体" pitchFamily="49" charset="-122"/>
                <a:ea typeface="楷体" pitchFamily="49" charset="-122"/>
              </a:rPr>
              <a:t>你了解刺猬吗？查查资料，给小刺猬设计一张名片吧。 </a:t>
            </a:r>
          </a:p>
        </p:txBody>
      </p:sp>
      <p:sp>
        <p:nvSpPr>
          <p:cNvPr id="15" name="Rectangle 4"/>
          <p:cNvSpPr txBox="1">
            <a:spLocks noChangeArrowheads="1"/>
          </p:cNvSpPr>
          <p:nvPr/>
        </p:nvSpPr>
        <p:spPr bwMode="auto">
          <a:xfrm>
            <a:off x="1741488" y="1268416"/>
            <a:ext cx="8458200" cy="1296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</a:pPr>
            <a:r>
              <a:rPr lang="en-US" altLang="zh-CN" sz="3200" dirty="0">
                <a:latin typeface="楷体" pitchFamily="49" charset="-122"/>
                <a:ea typeface="楷体" pitchFamily="49" charset="-122"/>
              </a:rPr>
              <a:t>    1.</a:t>
            </a:r>
            <a:r>
              <a:rPr lang="zh-CN" altLang="en-US" sz="3200" dirty="0">
                <a:latin typeface="楷体" pitchFamily="49" charset="-122"/>
                <a:ea typeface="楷体" pitchFamily="49" charset="-122"/>
              </a:rPr>
              <a:t>用几句简短的话写一写自己喜欢的小动物。</a:t>
            </a:r>
          </a:p>
        </p:txBody>
      </p:sp>
      <p:pic>
        <p:nvPicPr>
          <p:cNvPr id="53252" name="图片 19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07363" y="6042025"/>
            <a:ext cx="1624012" cy="154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3253" name="图片 20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25675" y="6221413"/>
            <a:ext cx="1265238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3254" name="图片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82750" y="6383341"/>
            <a:ext cx="53975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3255" name="图片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696453" y="6343650"/>
            <a:ext cx="720725" cy="477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3256" name="组合 23"/>
          <p:cNvGrpSpPr>
            <a:grpSpLocks/>
          </p:cNvGrpSpPr>
          <p:nvPr/>
        </p:nvGrpSpPr>
        <p:grpSpPr bwMode="auto">
          <a:xfrm>
            <a:off x="8567741" y="4287838"/>
            <a:ext cx="1328737" cy="2055812"/>
            <a:chOff x="5836357" y="4560894"/>
            <a:chExt cx="1327930" cy="2056092"/>
          </a:xfrm>
        </p:grpSpPr>
        <p:pic>
          <p:nvPicPr>
            <p:cNvPr id="53263" name="图片 5"/>
            <p:cNvPicPr>
              <a:picLocks noChangeAspect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35500" r="32249" b="80045"/>
            <a:stretch>
              <a:fillRect/>
            </a:stretch>
          </p:blipFill>
          <p:spPr bwMode="auto">
            <a:xfrm>
              <a:off x="5836357" y="4560894"/>
              <a:ext cx="429028" cy="3836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3264" name="Picture 2"/>
            <p:cNvPicPr>
              <a:picLocks noChangeAspect="1" noChangeArrowheads="1"/>
            </p:cNvPicPr>
            <p:nvPr/>
          </p:nvPicPr>
          <p:blipFill>
            <a:blip r:embed="rId7" cstate="email">
              <a:clrChange>
                <a:clrFrom>
                  <a:srgbClr val="FDFDFD"/>
                </a:clrFrom>
                <a:clrTo>
                  <a:srgbClr val="FDFDFD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16478" y="4847939"/>
              <a:ext cx="1247809" cy="17690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6" name="对角圆角矩形 15"/>
          <p:cNvSpPr/>
          <p:nvPr/>
        </p:nvSpPr>
        <p:spPr>
          <a:xfrm>
            <a:off x="2667000" y="166691"/>
            <a:ext cx="2349500" cy="598487"/>
          </a:xfrm>
          <a:prstGeom prst="round2DiagRect">
            <a:avLst/>
          </a:prstGeom>
          <a:solidFill>
            <a:srgbClr val="0000FF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4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课下作业</a:t>
            </a:r>
            <a:endParaRPr lang="en-US" altLang="zh-CN" sz="4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3810000" y="3545205"/>
            <a:ext cx="3869690" cy="2056130"/>
          </a:xfrm>
          <a:prstGeom prst="rect">
            <a:avLst/>
          </a:prstGeom>
          <a:ln>
            <a:solidFill>
              <a:srgbClr val="7030A0"/>
            </a:solidFill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53261" name="文本框 2"/>
          <p:cNvSpPr txBox="1">
            <a:spLocks noChangeArrowheads="1"/>
          </p:cNvSpPr>
          <p:nvPr/>
        </p:nvSpPr>
        <p:spPr bwMode="auto">
          <a:xfrm>
            <a:off x="3810003" y="3741741"/>
            <a:ext cx="3870325" cy="1476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>
                <a:solidFill>
                  <a:srgbClr val="FF0000"/>
                </a:solidFill>
                <a:latin typeface="楷体" pitchFamily="49" charset="-122"/>
                <a:ea typeface="楷体" pitchFamily="49" charset="-122"/>
                <a:sym typeface="+mn-ea"/>
              </a:rPr>
              <a:t>小刺猬</a:t>
            </a:r>
          </a:p>
          <a:p>
            <a:pPr eaLnBrk="1" hangingPunct="1"/>
            <a:endParaRPr lang="zh-CN" altLang="en-US" u="sng">
              <a:solidFill>
                <a:srgbClr val="FF0000"/>
              </a:solidFill>
              <a:latin typeface="楷体" pitchFamily="49" charset="-122"/>
              <a:ea typeface="楷体" pitchFamily="49" charset="-122"/>
              <a:sym typeface="+mn-ea"/>
            </a:endParaRPr>
          </a:p>
          <a:p>
            <a:pPr eaLnBrk="1" hangingPunct="1"/>
            <a:r>
              <a:rPr lang="zh-CN" altLang="en-US">
                <a:solidFill>
                  <a:srgbClr val="FF0000"/>
                </a:solidFill>
                <a:latin typeface="楷体" pitchFamily="49" charset="-122"/>
                <a:ea typeface="楷体" pitchFamily="49" charset="-122"/>
                <a:sym typeface="+mn-ea"/>
              </a:rPr>
              <a:t>外貌特征：</a:t>
            </a:r>
            <a:r>
              <a:rPr lang="zh-CN" altLang="en-US" u="sng">
                <a:solidFill>
                  <a:srgbClr val="FF0000"/>
                </a:solidFill>
                <a:latin typeface="楷体" pitchFamily="49" charset="-122"/>
                <a:ea typeface="楷体" pitchFamily="49" charset="-122"/>
                <a:sym typeface="+mn-ea"/>
              </a:rPr>
              <a:t>                   </a:t>
            </a:r>
            <a:r>
              <a:rPr lang="zh-CN" altLang="en-US">
                <a:solidFill>
                  <a:srgbClr val="FF0000"/>
                </a:solidFill>
                <a:latin typeface="楷体" pitchFamily="49" charset="-122"/>
                <a:ea typeface="楷体" pitchFamily="49" charset="-122"/>
                <a:sym typeface="+mn-ea"/>
              </a:rPr>
              <a:t>。</a:t>
            </a:r>
          </a:p>
          <a:p>
            <a:pPr eaLnBrk="1" hangingPunct="1"/>
            <a:endParaRPr lang="zh-CN" altLang="en-US">
              <a:solidFill>
                <a:srgbClr val="FF0000"/>
              </a:solidFill>
              <a:latin typeface="楷体" pitchFamily="49" charset="-122"/>
              <a:ea typeface="楷体" pitchFamily="49" charset="-122"/>
              <a:sym typeface="+mn-ea"/>
            </a:endParaRPr>
          </a:p>
          <a:p>
            <a:pPr eaLnBrk="1" hangingPunct="1"/>
            <a:r>
              <a:rPr lang="zh-CN" altLang="en-US">
                <a:solidFill>
                  <a:srgbClr val="FF0000"/>
                </a:solidFill>
                <a:latin typeface="楷体" pitchFamily="49" charset="-122"/>
                <a:ea typeface="楷体" pitchFamily="49" charset="-122"/>
                <a:sym typeface="+mn-ea"/>
              </a:rPr>
              <a:t>生活习性：</a:t>
            </a:r>
            <a:r>
              <a:rPr lang="zh-CN" altLang="en-US" u="sng">
                <a:solidFill>
                  <a:srgbClr val="FF0000"/>
                </a:solidFill>
                <a:latin typeface="楷体" pitchFamily="49" charset="-122"/>
                <a:ea typeface="楷体" pitchFamily="49" charset="-122"/>
                <a:sym typeface="+mn-ea"/>
              </a:rPr>
              <a:t>                    </a:t>
            </a:r>
            <a:r>
              <a:rPr lang="zh-CN" altLang="en-US">
                <a:solidFill>
                  <a:srgbClr val="FF0000"/>
                </a:solidFill>
                <a:latin typeface="楷体" pitchFamily="49" charset="-122"/>
                <a:ea typeface="楷体" pitchFamily="49" charset="-122"/>
                <a:sym typeface="+mn-ea"/>
              </a:rPr>
              <a:t>。</a:t>
            </a:r>
          </a:p>
        </p:txBody>
      </p:sp>
      <p:pic>
        <p:nvPicPr>
          <p:cNvPr id="53262" name="图片 3"/>
          <p:cNvPicPr>
            <a:picLocks noChangeAspect="1"/>
          </p:cNvPicPr>
          <p:nvPr/>
        </p:nvPicPr>
        <p:blipFill>
          <a:blip r:embed="rId8" cstate="email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15138" y="3741738"/>
            <a:ext cx="812800" cy="596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build="p"/>
      <p:bldP spid="15" grpId="0" build="p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274" name="图片 9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62863" y="6040438"/>
            <a:ext cx="1624012" cy="154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4275" name="图片 1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32116" y="6257925"/>
            <a:ext cx="1265237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4276" name="图片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49438" y="6365878"/>
            <a:ext cx="53975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4277" name="图片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480553" y="6369050"/>
            <a:ext cx="720725" cy="477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云形标注 9"/>
          <p:cNvSpPr/>
          <p:nvPr/>
        </p:nvSpPr>
        <p:spPr>
          <a:xfrm>
            <a:off x="5257800" y="1441453"/>
            <a:ext cx="3168650" cy="1114425"/>
          </a:xfrm>
          <a:prstGeom prst="cloudCallout">
            <a:avLst>
              <a:gd name="adj1" fmla="val 69074"/>
              <a:gd name="adj2" fmla="val 53005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  <a:t>　　学完课文，一起来听写吧。</a:t>
            </a:r>
          </a:p>
        </p:txBody>
      </p:sp>
      <p:pic>
        <p:nvPicPr>
          <p:cNvPr id="1027" name="Picture 3">
            <a:hlinkClick r:id="rId6" action="ppaction://hlinkfile"/>
          </p:cNvPr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14691" y="2768600"/>
            <a:ext cx="3108325" cy="172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云形标注 13"/>
          <p:cNvSpPr/>
          <p:nvPr/>
        </p:nvSpPr>
        <p:spPr>
          <a:xfrm>
            <a:off x="5448300" y="4508500"/>
            <a:ext cx="2787650" cy="795338"/>
          </a:xfrm>
          <a:prstGeom prst="cloudCallout">
            <a:avLst>
              <a:gd name="adj1" fmla="val -60247"/>
              <a:gd name="adj2" fmla="val -50292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  <a:t>点我，点我！</a:t>
            </a:r>
          </a:p>
        </p:txBody>
      </p:sp>
      <p:grpSp>
        <p:nvGrpSpPr>
          <p:cNvPr id="2" name="组合 14"/>
          <p:cNvGrpSpPr>
            <a:grpSpLocks/>
          </p:cNvGrpSpPr>
          <p:nvPr/>
        </p:nvGrpSpPr>
        <p:grpSpPr bwMode="auto">
          <a:xfrm>
            <a:off x="8874125" y="1933578"/>
            <a:ext cx="1112838" cy="1820863"/>
            <a:chOff x="5836357" y="4560894"/>
            <a:chExt cx="1327930" cy="2056092"/>
          </a:xfrm>
        </p:grpSpPr>
        <p:pic>
          <p:nvPicPr>
            <p:cNvPr id="54284" name="图片 5"/>
            <p:cNvPicPr>
              <a:picLocks noChangeAspect="1"/>
            </p:cNvPicPr>
            <p:nvPr/>
          </p:nvPicPr>
          <p:blipFill>
            <a:blip r:embed="rId8" cstate="email">
              <a:clrChange>
                <a:clrFrom>
                  <a:srgbClr val="FDFDFD"/>
                </a:clrFrom>
                <a:clrTo>
                  <a:srgbClr val="FDFDFD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35500" r="32249" b="80045"/>
            <a:stretch>
              <a:fillRect/>
            </a:stretch>
          </p:blipFill>
          <p:spPr bwMode="auto">
            <a:xfrm>
              <a:off x="5836357" y="4560894"/>
              <a:ext cx="429028" cy="3836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4285" name="Picture 2"/>
            <p:cNvPicPr>
              <a:picLocks noChangeAspect="1" noChangeArrowheads="1"/>
            </p:cNvPicPr>
            <p:nvPr/>
          </p:nvPicPr>
          <p:blipFill>
            <a:blip r:embed="rId9" cstate="email">
              <a:clrChange>
                <a:clrFrom>
                  <a:srgbClr val="FDFDFD"/>
                </a:clrFrom>
                <a:clrTo>
                  <a:srgbClr val="FDFDFD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16478" y="4847939"/>
              <a:ext cx="1247809" cy="17690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8" name="Picture 3"/>
          <p:cNvPicPr>
            <a:picLocks noChangeAspect="1" noChangeArrowheads="1"/>
          </p:cNvPicPr>
          <p:nvPr/>
        </p:nvPicPr>
        <p:blipFill>
          <a:blip r:embed="rId10" cstate="email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92316" y="4256091"/>
            <a:ext cx="1716087" cy="1920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对角圆角矩形 18"/>
          <p:cNvSpPr/>
          <p:nvPr/>
        </p:nvSpPr>
        <p:spPr>
          <a:xfrm>
            <a:off x="2667000" y="166691"/>
            <a:ext cx="2349500" cy="598487"/>
          </a:xfrm>
          <a:prstGeom prst="round2DiagRect">
            <a:avLst/>
          </a:prstGeom>
          <a:solidFill>
            <a:srgbClr val="0000FF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4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词语听写</a:t>
            </a:r>
            <a:endParaRPr lang="en-US" altLang="zh-CN" sz="4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55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71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4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298" name="图片 9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16728" y="6096000"/>
            <a:ext cx="1624013" cy="154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5299" name="图片 1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20941" y="6096000"/>
            <a:ext cx="1265237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5300" name="图片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87563" y="6096003"/>
            <a:ext cx="53975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5301" name="图片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55016" y="6365875"/>
            <a:ext cx="720725" cy="477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6" name="矩形 355"/>
          <p:cNvSpPr/>
          <p:nvPr/>
        </p:nvSpPr>
        <p:spPr>
          <a:xfrm>
            <a:off x="3052998" y="2005282"/>
            <a:ext cx="5388479" cy="76944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4400" b="1" dirty="0">
                <a:gradFill flip="none" rotWithShape="1">
                  <a:gsLst>
                    <a:gs pos="0">
                      <a:srgbClr val="FF0000"/>
                    </a:gs>
                    <a:gs pos="24000">
                      <a:srgbClr val="00B0F0"/>
                    </a:gs>
                    <a:gs pos="62000">
                      <a:srgbClr val="7030A0"/>
                    </a:gs>
                    <a:gs pos="100000">
                      <a:srgbClr val="F73BDC"/>
                    </a:gs>
                  </a:gsLst>
                  <a:lin ang="8100000" scaled="1"/>
                  <a:tileRect/>
                </a:gradFill>
                <a:latin typeface="方正卡通简体" panose="03000509000000000000" pitchFamily="65" charset="-122"/>
                <a:ea typeface="方正卡通简体" panose="03000509000000000000" pitchFamily="65" charset="-122"/>
              </a:rPr>
              <a:t>谢谢您的观看和支持</a:t>
            </a:r>
            <a:endParaRPr lang="en-US" altLang="zh-CN" sz="4400" b="1" dirty="0">
              <a:gradFill flip="none" rotWithShape="1">
                <a:gsLst>
                  <a:gs pos="0">
                    <a:srgbClr val="FF0000"/>
                  </a:gs>
                  <a:gs pos="24000">
                    <a:srgbClr val="00B0F0"/>
                  </a:gs>
                  <a:gs pos="62000">
                    <a:srgbClr val="7030A0"/>
                  </a:gs>
                  <a:gs pos="100000">
                    <a:srgbClr val="F73BDC"/>
                  </a:gs>
                </a:gsLst>
                <a:lin ang="8100000" scaled="1"/>
                <a:tileRect/>
              </a:gradFill>
              <a:latin typeface="方正卡通简体" panose="03000509000000000000" pitchFamily="65" charset="-122"/>
              <a:ea typeface="方正卡通简体" panose="03000509000000000000" pitchFamily="65" charset="-122"/>
            </a:endParaRPr>
          </a:p>
        </p:txBody>
      </p:sp>
      <p:pic>
        <p:nvPicPr>
          <p:cNvPr id="357" name="图片 356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71928" y="2909891"/>
            <a:ext cx="4195763" cy="623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5304" name="组合 10"/>
          <p:cNvGrpSpPr>
            <a:grpSpLocks/>
          </p:cNvGrpSpPr>
          <p:nvPr/>
        </p:nvGrpSpPr>
        <p:grpSpPr bwMode="auto">
          <a:xfrm>
            <a:off x="9124950" y="5024441"/>
            <a:ext cx="1112838" cy="1819275"/>
            <a:chOff x="5836357" y="4560894"/>
            <a:chExt cx="1327930" cy="2056092"/>
          </a:xfrm>
        </p:grpSpPr>
        <p:pic>
          <p:nvPicPr>
            <p:cNvPr id="55306" name="图片 5"/>
            <p:cNvPicPr>
              <a:picLocks noChangeAspect="1"/>
            </p:cNvPicPr>
            <p:nvPr/>
          </p:nvPicPr>
          <p:blipFill>
            <a:blip r:embed="rId7" cstate="email">
              <a:clrChange>
                <a:clrFrom>
                  <a:srgbClr val="FDFDFD"/>
                </a:clrFrom>
                <a:clrTo>
                  <a:srgbClr val="FDFDFD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35500" r="32249" b="80045"/>
            <a:stretch>
              <a:fillRect/>
            </a:stretch>
          </p:blipFill>
          <p:spPr bwMode="auto">
            <a:xfrm>
              <a:off x="5836357" y="4560894"/>
              <a:ext cx="429028" cy="3836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5307" name="Picture 2"/>
            <p:cNvPicPr>
              <a:picLocks noChangeAspect="1" noChangeArrowheads="1"/>
            </p:cNvPicPr>
            <p:nvPr/>
          </p:nvPicPr>
          <p:blipFill>
            <a:blip r:embed="rId8" cstate="email">
              <a:clrChange>
                <a:clrFrom>
                  <a:srgbClr val="FDFDFD"/>
                </a:clrFrom>
                <a:clrTo>
                  <a:srgbClr val="FDFDFD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16478" y="4847939"/>
              <a:ext cx="1247809" cy="17690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55305" name="Picture 3"/>
          <p:cNvPicPr>
            <a:picLocks noChangeAspect="1" noChangeArrowheads="1"/>
          </p:cNvPicPr>
          <p:nvPr/>
        </p:nvPicPr>
        <p:blipFill>
          <a:blip r:embed="rId9" cstate="email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89300" y="5278441"/>
            <a:ext cx="1365250" cy="1527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56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1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2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546804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42"/>
          <p:cNvGrpSpPr/>
          <p:nvPr/>
        </p:nvGrpSpPr>
        <p:grpSpPr>
          <a:xfrm>
            <a:off x="4498082" y="2435100"/>
            <a:ext cx="1511802" cy="1486306"/>
            <a:chOff x="-2214610" y="714356"/>
            <a:chExt cx="1785950" cy="1643868"/>
          </a:xfrm>
          <a:noFill/>
        </p:grpSpPr>
        <p:sp>
          <p:nvSpPr>
            <p:cNvPr id="44" name="矩形 43"/>
            <p:cNvSpPr/>
            <p:nvPr/>
          </p:nvSpPr>
          <p:spPr>
            <a:xfrm>
              <a:off x="-2214610" y="714356"/>
              <a:ext cx="1785950" cy="1643074"/>
            </a:xfrm>
            <a:prstGeom prst="rect">
              <a:avLst/>
            </a:prstGeom>
            <a:grpFill/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cxnSp>
          <p:nvCxnSpPr>
            <p:cNvPr id="45" name="直接连接符 44"/>
            <p:cNvCxnSpPr>
              <a:stCxn id="44" idx="1"/>
              <a:endCxn id="44" idx="3"/>
            </p:cNvCxnSpPr>
            <p:nvPr/>
          </p:nvCxnSpPr>
          <p:spPr>
            <a:xfrm rot="10800000" flipH="1">
              <a:off x="-2214610" y="1535893"/>
              <a:ext cx="1785950" cy="1588"/>
            </a:xfrm>
            <a:prstGeom prst="line">
              <a:avLst/>
            </a:prstGeom>
            <a:grpFill/>
            <a:ln>
              <a:solidFill>
                <a:srgbClr val="0000FF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直接连接符 45"/>
            <p:cNvCxnSpPr>
              <a:stCxn id="44" idx="0"/>
              <a:endCxn id="44" idx="2"/>
            </p:cNvCxnSpPr>
            <p:nvPr/>
          </p:nvCxnSpPr>
          <p:spPr>
            <a:xfrm rot="16200000" flipH="1">
              <a:off x="-2143172" y="1535893"/>
              <a:ext cx="1643074" cy="1588"/>
            </a:xfrm>
            <a:prstGeom prst="line">
              <a:avLst/>
            </a:prstGeom>
            <a:grpFill/>
            <a:ln>
              <a:solidFill>
                <a:srgbClr val="0000FF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3555" name="TextBox 17"/>
          <p:cNvSpPr txBox="1">
            <a:spLocks noChangeArrowheads="1"/>
          </p:cNvSpPr>
          <p:nvPr/>
        </p:nvSpPr>
        <p:spPr bwMode="auto">
          <a:xfrm>
            <a:off x="2881316" y="3860800"/>
            <a:ext cx="954107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4000">
                <a:latin typeface="黑体" pitchFamily="49" charset="-122"/>
                <a:ea typeface="黑体" pitchFamily="49" charset="-122"/>
              </a:rPr>
              <a:t> hū</a:t>
            </a:r>
          </a:p>
        </p:txBody>
      </p:sp>
      <p:grpSp>
        <p:nvGrpSpPr>
          <p:cNvPr id="3" name="组合 30"/>
          <p:cNvGrpSpPr/>
          <p:nvPr/>
        </p:nvGrpSpPr>
        <p:grpSpPr>
          <a:xfrm>
            <a:off x="2601663" y="4634146"/>
            <a:ext cx="1511802" cy="1486306"/>
            <a:chOff x="-2214610" y="714356"/>
            <a:chExt cx="1785950" cy="1643868"/>
          </a:xfrm>
          <a:noFill/>
        </p:grpSpPr>
        <p:sp>
          <p:nvSpPr>
            <p:cNvPr id="32" name="矩形 31"/>
            <p:cNvSpPr/>
            <p:nvPr/>
          </p:nvSpPr>
          <p:spPr>
            <a:xfrm>
              <a:off x="-2214610" y="714356"/>
              <a:ext cx="1785950" cy="1643074"/>
            </a:xfrm>
            <a:prstGeom prst="rect">
              <a:avLst/>
            </a:prstGeom>
            <a:grpFill/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cxnSp>
          <p:nvCxnSpPr>
            <p:cNvPr id="33" name="直接连接符 32"/>
            <p:cNvCxnSpPr>
              <a:stCxn id="32" idx="1"/>
              <a:endCxn id="32" idx="3"/>
            </p:cNvCxnSpPr>
            <p:nvPr/>
          </p:nvCxnSpPr>
          <p:spPr>
            <a:xfrm rot="10800000" flipH="1">
              <a:off x="-2214610" y="1535893"/>
              <a:ext cx="1785950" cy="1588"/>
            </a:xfrm>
            <a:prstGeom prst="line">
              <a:avLst/>
            </a:prstGeom>
            <a:grpFill/>
            <a:ln>
              <a:solidFill>
                <a:srgbClr val="0000FF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直接连接符 33"/>
            <p:cNvCxnSpPr>
              <a:stCxn id="32" idx="0"/>
              <a:endCxn id="32" idx="2"/>
            </p:cNvCxnSpPr>
            <p:nvPr/>
          </p:nvCxnSpPr>
          <p:spPr>
            <a:xfrm rot="16200000" flipH="1">
              <a:off x="-2143172" y="1535893"/>
              <a:ext cx="1643074" cy="1588"/>
            </a:xfrm>
            <a:prstGeom prst="line">
              <a:avLst/>
            </a:prstGeom>
            <a:grpFill/>
            <a:ln>
              <a:solidFill>
                <a:srgbClr val="0000FF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3557" name="TextBox 23"/>
          <p:cNvSpPr txBox="1">
            <a:spLocks noChangeArrowheads="1"/>
          </p:cNvSpPr>
          <p:nvPr/>
        </p:nvSpPr>
        <p:spPr bwMode="auto">
          <a:xfrm>
            <a:off x="2690816" y="4552950"/>
            <a:ext cx="1271587" cy="156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9600" b="1">
                <a:latin typeface="楷体" pitchFamily="49" charset="-122"/>
                <a:ea typeface="楷体" pitchFamily="49" charset="-122"/>
              </a:rPr>
              <a:t>乎</a:t>
            </a:r>
          </a:p>
        </p:txBody>
      </p:sp>
      <p:grpSp>
        <p:nvGrpSpPr>
          <p:cNvPr id="4" name="组合 35"/>
          <p:cNvGrpSpPr/>
          <p:nvPr/>
        </p:nvGrpSpPr>
        <p:grpSpPr>
          <a:xfrm>
            <a:off x="2620630" y="2435100"/>
            <a:ext cx="1544244" cy="1428268"/>
            <a:chOff x="-2214610" y="714356"/>
            <a:chExt cx="1785950" cy="1643868"/>
          </a:xfrm>
          <a:noFill/>
        </p:grpSpPr>
        <p:sp>
          <p:nvSpPr>
            <p:cNvPr id="37" name="矩形 36"/>
            <p:cNvSpPr/>
            <p:nvPr/>
          </p:nvSpPr>
          <p:spPr>
            <a:xfrm>
              <a:off x="-2214610" y="714356"/>
              <a:ext cx="1785950" cy="1643074"/>
            </a:xfrm>
            <a:prstGeom prst="rect">
              <a:avLst/>
            </a:prstGeom>
            <a:grpFill/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cxnSp>
          <p:nvCxnSpPr>
            <p:cNvPr id="38" name="直接连接符 37"/>
            <p:cNvCxnSpPr>
              <a:stCxn id="37" idx="1"/>
              <a:endCxn id="37" idx="3"/>
            </p:cNvCxnSpPr>
            <p:nvPr/>
          </p:nvCxnSpPr>
          <p:spPr>
            <a:xfrm rot="10800000" flipH="1">
              <a:off x="-2214610" y="1535893"/>
              <a:ext cx="1785950" cy="1588"/>
            </a:xfrm>
            <a:prstGeom prst="line">
              <a:avLst/>
            </a:prstGeom>
            <a:grpFill/>
            <a:ln>
              <a:solidFill>
                <a:srgbClr val="0000FF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直接连接符 38"/>
            <p:cNvCxnSpPr>
              <a:stCxn id="37" idx="0"/>
              <a:endCxn id="37" idx="2"/>
            </p:cNvCxnSpPr>
            <p:nvPr/>
          </p:nvCxnSpPr>
          <p:spPr>
            <a:xfrm rot="16200000" flipH="1">
              <a:off x="-2143172" y="1535893"/>
              <a:ext cx="1643074" cy="1588"/>
            </a:xfrm>
            <a:prstGeom prst="line">
              <a:avLst/>
            </a:prstGeom>
            <a:grpFill/>
            <a:ln>
              <a:solidFill>
                <a:srgbClr val="0000FF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3559" name="TextBox 23"/>
          <p:cNvSpPr txBox="1">
            <a:spLocks noChangeArrowheads="1"/>
          </p:cNvSpPr>
          <p:nvPr/>
        </p:nvSpPr>
        <p:spPr bwMode="auto">
          <a:xfrm>
            <a:off x="2706691" y="2282825"/>
            <a:ext cx="1228725" cy="156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9600" b="1">
                <a:latin typeface="楷体" pitchFamily="49" charset="-122"/>
                <a:ea typeface="楷体" pitchFamily="49" charset="-122"/>
              </a:rPr>
              <a:t>刺</a:t>
            </a:r>
          </a:p>
        </p:txBody>
      </p:sp>
      <p:sp>
        <p:nvSpPr>
          <p:cNvPr id="23560" name="TextBox 40"/>
          <p:cNvSpPr txBox="1">
            <a:spLocks noChangeArrowheads="1"/>
          </p:cNvSpPr>
          <p:nvPr/>
        </p:nvSpPr>
        <p:spPr bwMode="auto">
          <a:xfrm>
            <a:off x="4802191" y="1692275"/>
            <a:ext cx="954107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4000">
                <a:latin typeface="黑体" pitchFamily="49" charset="-122"/>
                <a:ea typeface="黑体" pitchFamily="49" charset="-122"/>
                <a:sym typeface="+mn-ea"/>
              </a:rPr>
              <a:t>zǎo</a:t>
            </a:r>
            <a:endParaRPr lang="zh-CN" altLang="en-US" sz="4000"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23561" name="TextBox 23"/>
          <p:cNvSpPr txBox="1">
            <a:spLocks noChangeArrowheads="1"/>
          </p:cNvSpPr>
          <p:nvPr/>
        </p:nvSpPr>
        <p:spPr bwMode="auto">
          <a:xfrm>
            <a:off x="4572000" y="2362200"/>
            <a:ext cx="1271588" cy="156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9600" b="1">
                <a:latin typeface="楷体" pitchFamily="49" charset="-122"/>
                <a:ea typeface="楷体" pitchFamily="49" charset="-122"/>
              </a:rPr>
              <a:t>枣</a:t>
            </a:r>
          </a:p>
        </p:txBody>
      </p:sp>
      <p:grpSp>
        <p:nvGrpSpPr>
          <p:cNvPr id="5" name="组合 46"/>
          <p:cNvGrpSpPr/>
          <p:nvPr/>
        </p:nvGrpSpPr>
        <p:grpSpPr>
          <a:xfrm>
            <a:off x="6343092" y="2435100"/>
            <a:ext cx="1511802" cy="1486306"/>
            <a:chOff x="-2214610" y="714356"/>
            <a:chExt cx="1785950" cy="1643868"/>
          </a:xfrm>
          <a:noFill/>
        </p:grpSpPr>
        <p:sp>
          <p:nvSpPr>
            <p:cNvPr id="52" name="矩形 51"/>
            <p:cNvSpPr/>
            <p:nvPr/>
          </p:nvSpPr>
          <p:spPr>
            <a:xfrm>
              <a:off x="-2214610" y="714356"/>
              <a:ext cx="1785950" cy="1643074"/>
            </a:xfrm>
            <a:prstGeom prst="rect">
              <a:avLst/>
            </a:prstGeom>
            <a:grpFill/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cxnSp>
          <p:nvCxnSpPr>
            <p:cNvPr id="53" name="直接连接符 52"/>
            <p:cNvCxnSpPr>
              <a:stCxn id="52" idx="1"/>
              <a:endCxn id="52" idx="3"/>
            </p:cNvCxnSpPr>
            <p:nvPr/>
          </p:nvCxnSpPr>
          <p:spPr>
            <a:xfrm rot="10800000" flipH="1">
              <a:off x="-2214610" y="1535893"/>
              <a:ext cx="1785950" cy="1588"/>
            </a:xfrm>
            <a:prstGeom prst="line">
              <a:avLst/>
            </a:prstGeom>
            <a:grpFill/>
            <a:ln>
              <a:solidFill>
                <a:srgbClr val="0000FF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直接连接符 53"/>
            <p:cNvCxnSpPr>
              <a:stCxn id="52" idx="0"/>
              <a:endCxn id="52" idx="2"/>
            </p:cNvCxnSpPr>
            <p:nvPr/>
          </p:nvCxnSpPr>
          <p:spPr>
            <a:xfrm rot="16200000" flipH="1">
              <a:off x="-2143172" y="1535893"/>
              <a:ext cx="1643074" cy="1588"/>
            </a:xfrm>
            <a:prstGeom prst="line">
              <a:avLst/>
            </a:prstGeom>
            <a:grpFill/>
            <a:ln>
              <a:solidFill>
                <a:srgbClr val="0000FF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3563" name="TextBox 54"/>
          <p:cNvSpPr txBox="1">
            <a:spLocks noChangeArrowheads="1"/>
          </p:cNvSpPr>
          <p:nvPr/>
        </p:nvSpPr>
        <p:spPr bwMode="auto">
          <a:xfrm>
            <a:off x="6743700" y="1692275"/>
            <a:ext cx="692150" cy="706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4000">
                <a:latin typeface="黑体" pitchFamily="49" charset="-122"/>
                <a:ea typeface="黑体" pitchFamily="49" charset="-122"/>
              </a:rPr>
              <a:t>kē</a:t>
            </a:r>
          </a:p>
        </p:txBody>
      </p:sp>
      <p:sp>
        <p:nvSpPr>
          <p:cNvPr id="23564" name="TextBox 23"/>
          <p:cNvSpPr txBox="1">
            <a:spLocks noChangeArrowheads="1"/>
          </p:cNvSpPr>
          <p:nvPr/>
        </p:nvSpPr>
        <p:spPr bwMode="auto">
          <a:xfrm>
            <a:off x="6461125" y="2362200"/>
            <a:ext cx="1271588" cy="156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9600" b="1">
                <a:latin typeface="楷体" pitchFamily="49" charset="-122"/>
                <a:ea typeface="楷体" pitchFamily="49" charset="-122"/>
              </a:rPr>
              <a:t>颗</a:t>
            </a:r>
          </a:p>
        </p:txBody>
      </p:sp>
      <p:grpSp>
        <p:nvGrpSpPr>
          <p:cNvPr id="6" name="组合 56"/>
          <p:cNvGrpSpPr/>
          <p:nvPr/>
        </p:nvGrpSpPr>
        <p:grpSpPr>
          <a:xfrm>
            <a:off x="8188101" y="2435100"/>
            <a:ext cx="1511802" cy="1486306"/>
            <a:chOff x="-2214610" y="714356"/>
            <a:chExt cx="1785950" cy="1643868"/>
          </a:xfrm>
          <a:noFill/>
        </p:grpSpPr>
        <p:sp>
          <p:nvSpPr>
            <p:cNvPr id="58" name="矩形 57"/>
            <p:cNvSpPr/>
            <p:nvPr/>
          </p:nvSpPr>
          <p:spPr>
            <a:xfrm>
              <a:off x="-2214610" y="714356"/>
              <a:ext cx="1785950" cy="1643074"/>
            </a:xfrm>
            <a:prstGeom prst="rect">
              <a:avLst/>
            </a:prstGeom>
            <a:grpFill/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cxnSp>
          <p:nvCxnSpPr>
            <p:cNvPr id="59" name="直接连接符 58"/>
            <p:cNvCxnSpPr>
              <a:stCxn id="58" idx="1"/>
              <a:endCxn id="58" idx="3"/>
            </p:cNvCxnSpPr>
            <p:nvPr/>
          </p:nvCxnSpPr>
          <p:spPr>
            <a:xfrm rot="10800000" flipH="1">
              <a:off x="-2214610" y="1535893"/>
              <a:ext cx="1785950" cy="1588"/>
            </a:xfrm>
            <a:prstGeom prst="line">
              <a:avLst/>
            </a:prstGeom>
            <a:grpFill/>
            <a:ln>
              <a:solidFill>
                <a:srgbClr val="0000FF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直接连接符 59"/>
            <p:cNvCxnSpPr>
              <a:stCxn id="58" idx="0"/>
              <a:endCxn id="58" idx="2"/>
            </p:cNvCxnSpPr>
            <p:nvPr/>
          </p:nvCxnSpPr>
          <p:spPr>
            <a:xfrm rot="16200000" flipH="1">
              <a:off x="-2143172" y="1535893"/>
              <a:ext cx="1643074" cy="1588"/>
            </a:xfrm>
            <a:prstGeom prst="line">
              <a:avLst/>
            </a:prstGeom>
            <a:grpFill/>
            <a:ln>
              <a:solidFill>
                <a:srgbClr val="0000FF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3566" name="TextBox 60"/>
          <p:cNvSpPr txBox="1">
            <a:spLocks noChangeArrowheads="1"/>
          </p:cNvSpPr>
          <p:nvPr/>
        </p:nvSpPr>
        <p:spPr bwMode="auto">
          <a:xfrm>
            <a:off x="8339141" y="1695450"/>
            <a:ext cx="954107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4000">
                <a:latin typeface="黑体" pitchFamily="49" charset="-122"/>
                <a:ea typeface="黑体" pitchFamily="49" charset="-122"/>
              </a:rPr>
              <a:t> hū</a:t>
            </a:r>
          </a:p>
        </p:txBody>
      </p:sp>
      <p:sp>
        <p:nvSpPr>
          <p:cNvPr id="23567" name="TextBox 23"/>
          <p:cNvSpPr txBox="1">
            <a:spLocks noChangeArrowheads="1"/>
          </p:cNvSpPr>
          <p:nvPr/>
        </p:nvSpPr>
        <p:spPr bwMode="auto">
          <a:xfrm>
            <a:off x="8302625" y="2314575"/>
            <a:ext cx="1271588" cy="156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9600" b="1">
                <a:latin typeface="楷体" pitchFamily="49" charset="-122"/>
                <a:ea typeface="楷体" pitchFamily="49" charset="-122"/>
              </a:rPr>
              <a:t>忽</a:t>
            </a:r>
          </a:p>
        </p:txBody>
      </p:sp>
      <p:sp>
        <p:nvSpPr>
          <p:cNvPr id="23568" name="TextBox 62"/>
          <p:cNvSpPr txBox="1">
            <a:spLocks noChangeArrowheads="1"/>
          </p:cNvSpPr>
          <p:nvPr/>
        </p:nvSpPr>
        <p:spPr bwMode="auto">
          <a:xfrm>
            <a:off x="4668838" y="3905250"/>
            <a:ext cx="1200150" cy="706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4000">
                <a:latin typeface="黑体" pitchFamily="49" charset="-122"/>
                <a:ea typeface="黑体" pitchFamily="49" charset="-122"/>
              </a:rPr>
              <a:t> àn </a:t>
            </a:r>
          </a:p>
        </p:txBody>
      </p:sp>
      <p:grpSp>
        <p:nvGrpSpPr>
          <p:cNvPr id="7" name="组合 63"/>
          <p:cNvGrpSpPr/>
          <p:nvPr/>
        </p:nvGrpSpPr>
        <p:grpSpPr>
          <a:xfrm>
            <a:off x="4472633" y="4634146"/>
            <a:ext cx="1511802" cy="1486306"/>
            <a:chOff x="-2214610" y="714356"/>
            <a:chExt cx="1785950" cy="1643868"/>
          </a:xfrm>
          <a:noFill/>
        </p:grpSpPr>
        <p:sp>
          <p:nvSpPr>
            <p:cNvPr id="65" name="矩形 64"/>
            <p:cNvSpPr/>
            <p:nvPr/>
          </p:nvSpPr>
          <p:spPr>
            <a:xfrm>
              <a:off x="-2214610" y="714356"/>
              <a:ext cx="1785950" cy="1643074"/>
            </a:xfrm>
            <a:prstGeom prst="rect">
              <a:avLst/>
            </a:prstGeom>
            <a:grpFill/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cxnSp>
          <p:nvCxnSpPr>
            <p:cNvPr id="66" name="直接连接符 65"/>
            <p:cNvCxnSpPr>
              <a:stCxn id="65" idx="1"/>
              <a:endCxn id="65" idx="3"/>
            </p:cNvCxnSpPr>
            <p:nvPr/>
          </p:nvCxnSpPr>
          <p:spPr>
            <a:xfrm rot="10800000" flipH="1">
              <a:off x="-2214610" y="1535893"/>
              <a:ext cx="1785950" cy="1588"/>
            </a:xfrm>
            <a:prstGeom prst="line">
              <a:avLst/>
            </a:prstGeom>
            <a:grpFill/>
            <a:ln>
              <a:solidFill>
                <a:srgbClr val="0000FF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直接连接符 66"/>
            <p:cNvCxnSpPr>
              <a:stCxn id="65" idx="0"/>
              <a:endCxn id="65" idx="2"/>
            </p:cNvCxnSpPr>
            <p:nvPr/>
          </p:nvCxnSpPr>
          <p:spPr>
            <a:xfrm rot="16200000" flipH="1">
              <a:off x="-2143172" y="1535893"/>
              <a:ext cx="1643074" cy="1588"/>
            </a:xfrm>
            <a:prstGeom prst="line">
              <a:avLst/>
            </a:prstGeom>
            <a:grpFill/>
            <a:ln>
              <a:solidFill>
                <a:srgbClr val="0000FF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3570" name="TextBox 23"/>
          <p:cNvSpPr txBox="1">
            <a:spLocks noChangeArrowheads="1"/>
          </p:cNvSpPr>
          <p:nvPr/>
        </p:nvSpPr>
        <p:spPr bwMode="auto">
          <a:xfrm>
            <a:off x="4524375" y="4575175"/>
            <a:ext cx="1271588" cy="156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9600" b="1">
                <a:latin typeface="楷体" pitchFamily="49" charset="-122"/>
                <a:ea typeface="楷体" pitchFamily="49" charset="-122"/>
              </a:rPr>
              <a:t>暗</a:t>
            </a:r>
          </a:p>
        </p:txBody>
      </p:sp>
      <p:sp>
        <p:nvSpPr>
          <p:cNvPr id="23571" name="TextBox 68"/>
          <p:cNvSpPr txBox="1">
            <a:spLocks noChangeArrowheads="1"/>
          </p:cNvSpPr>
          <p:nvPr/>
        </p:nvSpPr>
        <p:spPr bwMode="auto">
          <a:xfrm>
            <a:off x="6232525" y="3860800"/>
            <a:ext cx="1467068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4000">
                <a:latin typeface="黑体" pitchFamily="49" charset="-122"/>
                <a:ea typeface="黑体" pitchFamily="49" charset="-122"/>
              </a:rPr>
              <a:t> shēn</a:t>
            </a:r>
          </a:p>
        </p:txBody>
      </p:sp>
      <p:grpSp>
        <p:nvGrpSpPr>
          <p:cNvPr id="8" name="组合 69"/>
          <p:cNvGrpSpPr/>
          <p:nvPr/>
        </p:nvGrpSpPr>
        <p:grpSpPr>
          <a:xfrm>
            <a:off x="6343603" y="4634146"/>
            <a:ext cx="1511802" cy="1486306"/>
            <a:chOff x="-2214610" y="714356"/>
            <a:chExt cx="1785950" cy="1643868"/>
          </a:xfrm>
          <a:noFill/>
        </p:grpSpPr>
        <p:sp>
          <p:nvSpPr>
            <p:cNvPr id="71" name="矩形 70"/>
            <p:cNvSpPr/>
            <p:nvPr/>
          </p:nvSpPr>
          <p:spPr>
            <a:xfrm>
              <a:off x="-2214610" y="714356"/>
              <a:ext cx="1785950" cy="1643074"/>
            </a:xfrm>
            <a:prstGeom prst="rect">
              <a:avLst/>
            </a:prstGeom>
            <a:grpFill/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cxnSp>
          <p:nvCxnSpPr>
            <p:cNvPr id="72" name="直接连接符 71"/>
            <p:cNvCxnSpPr>
              <a:stCxn id="71" idx="1"/>
              <a:endCxn id="71" idx="3"/>
            </p:cNvCxnSpPr>
            <p:nvPr/>
          </p:nvCxnSpPr>
          <p:spPr>
            <a:xfrm rot="10800000" flipH="1">
              <a:off x="-2214610" y="1535893"/>
              <a:ext cx="1785950" cy="1588"/>
            </a:xfrm>
            <a:prstGeom prst="line">
              <a:avLst/>
            </a:prstGeom>
            <a:grpFill/>
            <a:ln>
              <a:solidFill>
                <a:srgbClr val="0000FF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直接连接符 72"/>
            <p:cNvCxnSpPr>
              <a:stCxn id="71" idx="0"/>
              <a:endCxn id="71" idx="2"/>
            </p:cNvCxnSpPr>
            <p:nvPr/>
          </p:nvCxnSpPr>
          <p:spPr>
            <a:xfrm rot="16200000" flipH="1">
              <a:off x="-2143172" y="1535893"/>
              <a:ext cx="1643074" cy="1588"/>
            </a:xfrm>
            <a:prstGeom prst="line">
              <a:avLst/>
            </a:prstGeom>
            <a:grpFill/>
            <a:ln>
              <a:solidFill>
                <a:srgbClr val="0000FF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3573" name="TextBox 23"/>
          <p:cNvSpPr txBox="1">
            <a:spLocks noChangeArrowheads="1"/>
          </p:cNvSpPr>
          <p:nvPr/>
        </p:nvSpPr>
        <p:spPr bwMode="auto">
          <a:xfrm>
            <a:off x="6413500" y="4575175"/>
            <a:ext cx="1271588" cy="156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9600" b="1">
                <a:latin typeface="楷体" pitchFamily="49" charset="-122"/>
                <a:ea typeface="楷体" pitchFamily="49" charset="-122"/>
              </a:rPr>
              <a:t>伸</a:t>
            </a:r>
          </a:p>
        </p:txBody>
      </p:sp>
      <p:sp>
        <p:nvSpPr>
          <p:cNvPr id="23574" name="TextBox 74"/>
          <p:cNvSpPr txBox="1">
            <a:spLocks noChangeArrowheads="1"/>
          </p:cNvSpPr>
          <p:nvPr/>
        </p:nvSpPr>
        <p:spPr bwMode="auto">
          <a:xfrm>
            <a:off x="8526463" y="3860800"/>
            <a:ext cx="1210588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4000">
                <a:latin typeface="黑体" pitchFamily="49" charset="-122"/>
                <a:ea typeface="黑体" pitchFamily="49" charset="-122"/>
              </a:rPr>
              <a:t>cōn</a:t>
            </a:r>
            <a:r>
              <a:rPr lang="en-US" altLang="zh-CN" sz="4000">
                <a:latin typeface="黑体" pitchFamily="49" charset="-122"/>
                <a:ea typeface="黑体" pitchFamily="49" charset="-122"/>
                <a:sym typeface="+mn-ea"/>
              </a:rPr>
              <a:t>ɡ</a:t>
            </a:r>
            <a:endParaRPr lang="en-US" altLang="zh-CN" sz="4000">
              <a:latin typeface="黑体" pitchFamily="49" charset="-122"/>
              <a:ea typeface="黑体" pitchFamily="49" charset="-122"/>
            </a:endParaRPr>
          </a:p>
        </p:txBody>
      </p:sp>
      <p:grpSp>
        <p:nvGrpSpPr>
          <p:cNvPr id="9" name="组合 75"/>
          <p:cNvGrpSpPr/>
          <p:nvPr/>
        </p:nvGrpSpPr>
        <p:grpSpPr>
          <a:xfrm>
            <a:off x="8214573" y="4634146"/>
            <a:ext cx="1511802" cy="1486306"/>
            <a:chOff x="-2214610" y="714356"/>
            <a:chExt cx="1785950" cy="1643868"/>
          </a:xfrm>
          <a:noFill/>
        </p:grpSpPr>
        <p:sp>
          <p:nvSpPr>
            <p:cNvPr id="77" name="矩形 76"/>
            <p:cNvSpPr/>
            <p:nvPr/>
          </p:nvSpPr>
          <p:spPr>
            <a:xfrm>
              <a:off x="-2214610" y="714356"/>
              <a:ext cx="1785950" cy="1643074"/>
            </a:xfrm>
            <a:prstGeom prst="rect">
              <a:avLst/>
            </a:prstGeom>
            <a:grpFill/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cxnSp>
          <p:nvCxnSpPr>
            <p:cNvPr id="78" name="直接连接符 77"/>
            <p:cNvCxnSpPr>
              <a:stCxn id="77" idx="1"/>
              <a:endCxn id="77" idx="3"/>
            </p:cNvCxnSpPr>
            <p:nvPr/>
          </p:nvCxnSpPr>
          <p:spPr>
            <a:xfrm rot="10800000" flipH="1">
              <a:off x="-2214610" y="1535893"/>
              <a:ext cx="1785950" cy="1588"/>
            </a:xfrm>
            <a:prstGeom prst="line">
              <a:avLst/>
            </a:prstGeom>
            <a:grpFill/>
            <a:ln>
              <a:solidFill>
                <a:srgbClr val="0000FF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直接连接符 78"/>
            <p:cNvCxnSpPr>
              <a:stCxn id="77" idx="0"/>
              <a:endCxn id="77" idx="2"/>
            </p:cNvCxnSpPr>
            <p:nvPr/>
          </p:nvCxnSpPr>
          <p:spPr>
            <a:xfrm rot="16200000" flipH="1">
              <a:off x="-2143172" y="1535893"/>
              <a:ext cx="1643074" cy="1588"/>
            </a:xfrm>
            <a:prstGeom prst="line">
              <a:avLst/>
            </a:prstGeom>
            <a:grpFill/>
            <a:ln>
              <a:solidFill>
                <a:srgbClr val="0000FF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3576" name="TextBox 23"/>
          <p:cNvSpPr txBox="1">
            <a:spLocks noChangeArrowheads="1"/>
          </p:cNvSpPr>
          <p:nvPr/>
        </p:nvSpPr>
        <p:spPr bwMode="auto">
          <a:xfrm>
            <a:off x="8310566" y="4552950"/>
            <a:ext cx="1271587" cy="156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9600" b="1">
                <a:latin typeface="楷体" pitchFamily="49" charset="-122"/>
                <a:ea typeface="楷体" pitchFamily="49" charset="-122"/>
              </a:rPr>
              <a:t>匆</a:t>
            </a:r>
          </a:p>
        </p:txBody>
      </p:sp>
      <p:sp>
        <p:nvSpPr>
          <p:cNvPr id="23577" name="TextBox 3"/>
          <p:cNvSpPr txBox="1">
            <a:spLocks noChangeArrowheads="1"/>
          </p:cNvSpPr>
          <p:nvPr/>
        </p:nvSpPr>
        <p:spPr bwMode="auto">
          <a:xfrm>
            <a:off x="2952750" y="1628775"/>
            <a:ext cx="1214438" cy="1322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4000">
                <a:latin typeface="黑体" pitchFamily="49" charset="-122"/>
                <a:ea typeface="黑体" pitchFamily="49" charset="-122"/>
              </a:rPr>
              <a:t>cì</a:t>
            </a:r>
          </a:p>
          <a:p>
            <a:pPr eaLnBrk="1" hangingPunct="1"/>
            <a:endParaRPr lang="zh-CN" altLang="en-US" sz="4000">
              <a:latin typeface="黑体" pitchFamily="49" charset="-122"/>
              <a:ea typeface="黑体" pitchFamily="49" charset="-122"/>
            </a:endParaRPr>
          </a:p>
        </p:txBody>
      </p:sp>
      <p:pic>
        <p:nvPicPr>
          <p:cNvPr id="23578" name="图片 9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191628" y="5902325"/>
            <a:ext cx="1624013" cy="154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79" name="图片 1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24000" y="6002338"/>
            <a:ext cx="1265238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80" name="图片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8562975" y="6157916"/>
            <a:ext cx="53975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81" name="图片 8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07363" y="6042025"/>
            <a:ext cx="1624012" cy="154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82" name="图片 1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25675" y="6221413"/>
            <a:ext cx="1265238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83" name="图片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82750" y="6383341"/>
            <a:ext cx="53975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84" name="图片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696453" y="6127750"/>
            <a:ext cx="720725" cy="477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0" name="AutoShape 2"/>
          <p:cNvSpPr>
            <a:spLocks noChangeArrowheads="1"/>
          </p:cNvSpPr>
          <p:nvPr/>
        </p:nvSpPr>
        <p:spPr bwMode="auto">
          <a:xfrm>
            <a:off x="2135188" y="981078"/>
            <a:ext cx="1439862" cy="792163"/>
          </a:xfrm>
          <a:prstGeom prst="doubleWave">
            <a:avLst>
              <a:gd name="adj1" fmla="val 6500"/>
              <a:gd name="adj2" fmla="val 0"/>
            </a:avLst>
          </a:prstGeom>
          <a:solidFill>
            <a:srgbClr val="0000FF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defRPr/>
            </a:pPr>
            <a:r>
              <a:rPr lang="zh-CN" altLang="en-US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会写字</a:t>
            </a:r>
          </a:p>
        </p:txBody>
      </p:sp>
      <p:sp>
        <p:nvSpPr>
          <p:cNvPr id="91" name="对角圆角矩形 90"/>
          <p:cNvSpPr/>
          <p:nvPr/>
        </p:nvSpPr>
        <p:spPr>
          <a:xfrm>
            <a:off x="2667000" y="166691"/>
            <a:ext cx="2349500" cy="598487"/>
          </a:xfrm>
          <a:prstGeom prst="round2DiagRect">
            <a:avLst/>
          </a:prstGeom>
          <a:solidFill>
            <a:srgbClr val="0000FF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4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字词乐园</a:t>
            </a:r>
            <a:endParaRPr lang="en-US" altLang="zh-CN" sz="4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 spd="slow">
    <p:cover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42"/>
          <p:cNvGrpSpPr/>
          <p:nvPr/>
        </p:nvGrpSpPr>
        <p:grpSpPr>
          <a:xfrm>
            <a:off x="2883204" y="2435100"/>
            <a:ext cx="1511802" cy="1486306"/>
            <a:chOff x="-2214610" y="714356"/>
            <a:chExt cx="1785950" cy="1643868"/>
          </a:xfrm>
          <a:noFill/>
        </p:grpSpPr>
        <p:sp>
          <p:nvSpPr>
            <p:cNvPr id="44" name="矩形 43"/>
            <p:cNvSpPr/>
            <p:nvPr/>
          </p:nvSpPr>
          <p:spPr>
            <a:xfrm>
              <a:off x="-2214610" y="714356"/>
              <a:ext cx="1785950" cy="1643074"/>
            </a:xfrm>
            <a:prstGeom prst="rect">
              <a:avLst/>
            </a:prstGeom>
            <a:grpFill/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cxnSp>
          <p:nvCxnSpPr>
            <p:cNvPr id="45" name="直接连接符 44"/>
            <p:cNvCxnSpPr>
              <a:stCxn id="44" idx="1"/>
              <a:endCxn id="44" idx="3"/>
            </p:cNvCxnSpPr>
            <p:nvPr/>
          </p:nvCxnSpPr>
          <p:spPr>
            <a:xfrm rot="10800000" flipH="1">
              <a:off x="-2214610" y="1535893"/>
              <a:ext cx="1785950" cy="1588"/>
            </a:xfrm>
            <a:prstGeom prst="line">
              <a:avLst/>
            </a:prstGeom>
            <a:grpFill/>
            <a:ln>
              <a:solidFill>
                <a:srgbClr val="0000FF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直接连接符 45"/>
            <p:cNvCxnSpPr>
              <a:stCxn id="44" idx="0"/>
              <a:endCxn id="44" idx="2"/>
            </p:cNvCxnSpPr>
            <p:nvPr/>
          </p:nvCxnSpPr>
          <p:spPr>
            <a:xfrm rot="16200000" flipH="1">
              <a:off x="-2143172" y="1535893"/>
              <a:ext cx="1643074" cy="1588"/>
            </a:xfrm>
            <a:prstGeom prst="line">
              <a:avLst/>
            </a:prstGeom>
            <a:grpFill/>
            <a:ln>
              <a:solidFill>
                <a:srgbClr val="0000FF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4579" name="TextBox 17"/>
          <p:cNvSpPr txBox="1">
            <a:spLocks noChangeArrowheads="1"/>
          </p:cNvSpPr>
          <p:nvPr/>
        </p:nvSpPr>
        <p:spPr bwMode="auto">
          <a:xfrm>
            <a:off x="5033966" y="3860800"/>
            <a:ext cx="954107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4000">
                <a:latin typeface="黑体" pitchFamily="49" charset="-122"/>
                <a:ea typeface="黑体" pitchFamily="49" charset="-122"/>
              </a:rPr>
              <a:t>tōu</a:t>
            </a:r>
          </a:p>
        </p:txBody>
      </p:sp>
      <p:grpSp>
        <p:nvGrpSpPr>
          <p:cNvPr id="3" name="组合 30"/>
          <p:cNvGrpSpPr/>
          <p:nvPr/>
        </p:nvGrpSpPr>
        <p:grpSpPr>
          <a:xfrm>
            <a:off x="4754313" y="4634146"/>
            <a:ext cx="1511802" cy="1486306"/>
            <a:chOff x="-2214610" y="714356"/>
            <a:chExt cx="1785950" cy="1643868"/>
          </a:xfrm>
          <a:noFill/>
        </p:grpSpPr>
        <p:sp>
          <p:nvSpPr>
            <p:cNvPr id="32" name="矩形 31"/>
            <p:cNvSpPr/>
            <p:nvPr/>
          </p:nvSpPr>
          <p:spPr>
            <a:xfrm>
              <a:off x="-2214610" y="714356"/>
              <a:ext cx="1785950" cy="1643074"/>
            </a:xfrm>
            <a:prstGeom prst="rect">
              <a:avLst/>
            </a:prstGeom>
            <a:grpFill/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cxnSp>
          <p:nvCxnSpPr>
            <p:cNvPr id="33" name="直接连接符 32"/>
            <p:cNvCxnSpPr>
              <a:stCxn id="32" idx="1"/>
              <a:endCxn id="32" idx="3"/>
            </p:cNvCxnSpPr>
            <p:nvPr/>
          </p:nvCxnSpPr>
          <p:spPr>
            <a:xfrm rot="10800000" flipH="1">
              <a:off x="-2214610" y="1535893"/>
              <a:ext cx="1785950" cy="1588"/>
            </a:xfrm>
            <a:prstGeom prst="line">
              <a:avLst/>
            </a:prstGeom>
            <a:grpFill/>
            <a:ln>
              <a:solidFill>
                <a:srgbClr val="0000FF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直接连接符 33"/>
            <p:cNvCxnSpPr>
              <a:stCxn id="32" idx="0"/>
              <a:endCxn id="32" idx="2"/>
            </p:cNvCxnSpPr>
            <p:nvPr/>
          </p:nvCxnSpPr>
          <p:spPr>
            <a:xfrm rot="16200000" flipH="1">
              <a:off x="-2143172" y="1535893"/>
              <a:ext cx="1643074" cy="1588"/>
            </a:xfrm>
            <a:prstGeom prst="line">
              <a:avLst/>
            </a:prstGeom>
            <a:grpFill/>
            <a:ln>
              <a:solidFill>
                <a:srgbClr val="0000FF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4581" name="TextBox 23"/>
          <p:cNvSpPr txBox="1">
            <a:spLocks noChangeArrowheads="1"/>
          </p:cNvSpPr>
          <p:nvPr/>
        </p:nvSpPr>
        <p:spPr bwMode="auto">
          <a:xfrm>
            <a:off x="4843466" y="4552950"/>
            <a:ext cx="1271587" cy="156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9600" b="1">
                <a:latin typeface="楷体" pitchFamily="49" charset="-122"/>
                <a:ea typeface="楷体" pitchFamily="49" charset="-122"/>
              </a:rPr>
              <a:t>偷</a:t>
            </a:r>
          </a:p>
        </p:txBody>
      </p:sp>
      <p:grpSp>
        <p:nvGrpSpPr>
          <p:cNvPr id="4" name="组合 35"/>
          <p:cNvGrpSpPr/>
          <p:nvPr/>
        </p:nvGrpSpPr>
        <p:grpSpPr>
          <a:xfrm>
            <a:off x="8516592" y="4642583"/>
            <a:ext cx="1544244" cy="1428268"/>
            <a:chOff x="-2214610" y="714356"/>
            <a:chExt cx="1785950" cy="1643868"/>
          </a:xfrm>
          <a:noFill/>
        </p:grpSpPr>
        <p:sp>
          <p:nvSpPr>
            <p:cNvPr id="37" name="矩形 36"/>
            <p:cNvSpPr/>
            <p:nvPr/>
          </p:nvSpPr>
          <p:spPr>
            <a:xfrm>
              <a:off x="-2214610" y="714356"/>
              <a:ext cx="1785950" cy="1643074"/>
            </a:xfrm>
            <a:prstGeom prst="rect">
              <a:avLst/>
            </a:prstGeom>
            <a:grpFill/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cxnSp>
          <p:nvCxnSpPr>
            <p:cNvPr id="38" name="直接连接符 37"/>
            <p:cNvCxnSpPr>
              <a:stCxn id="37" idx="1"/>
              <a:endCxn id="37" idx="3"/>
            </p:cNvCxnSpPr>
            <p:nvPr/>
          </p:nvCxnSpPr>
          <p:spPr>
            <a:xfrm rot="10800000" flipH="1">
              <a:off x="-2214610" y="1535893"/>
              <a:ext cx="1785950" cy="1588"/>
            </a:xfrm>
            <a:prstGeom prst="line">
              <a:avLst/>
            </a:prstGeom>
            <a:grpFill/>
            <a:ln>
              <a:solidFill>
                <a:srgbClr val="0000FF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直接连接符 38"/>
            <p:cNvCxnSpPr>
              <a:stCxn id="37" idx="0"/>
              <a:endCxn id="37" idx="2"/>
            </p:cNvCxnSpPr>
            <p:nvPr/>
          </p:nvCxnSpPr>
          <p:spPr>
            <a:xfrm rot="16200000" flipH="1">
              <a:off x="-2143172" y="1535893"/>
              <a:ext cx="1643074" cy="1588"/>
            </a:xfrm>
            <a:prstGeom prst="line">
              <a:avLst/>
            </a:prstGeom>
            <a:grpFill/>
            <a:ln>
              <a:solidFill>
                <a:srgbClr val="0000FF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4583" name="TextBox 23"/>
          <p:cNvSpPr txBox="1">
            <a:spLocks noChangeArrowheads="1"/>
          </p:cNvSpPr>
          <p:nvPr/>
        </p:nvSpPr>
        <p:spPr bwMode="auto">
          <a:xfrm>
            <a:off x="8602666" y="4491038"/>
            <a:ext cx="1228725" cy="156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9600" b="1">
                <a:latin typeface="楷体" pitchFamily="49" charset="-122"/>
                <a:ea typeface="楷体" pitchFamily="49" charset="-122"/>
              </a:rPr>
              <a:t>腰</a:t>
            </a:r>
          </a:p>
        </p:txBody>
      </p:sp>
      <p:sp>
        <p:nvSpPr>
          <p:cNvPr id="24584" name="TextBox 40"/>
          <p:cNvSpPr txBox="1">
            <a:spLocks noChangeArrowheads="1"/>
          </p:cNvSpPr>
          <p:nvPr/>
        </p:nvSpPr>
        <p:spPr bwMode="auto">
          <a:xfrm>
            <a:off x="2994025" y="1654175"/>
            <a:ext cx="1210588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4000">
                <a:latin typeface="黑体" pitchFamily="49" charset="-122"/>
                <a:ea typeface="黑体" pitchFamily="49" charset="-122"/>
              </a:rPr>
              <a:t> </a:t>
            </a:r>
            <a:r>
              <a:rPr lang="en-US" altLang="zh-CN" sz="4000">
                <a:latin typeface="黑体" pitchFamily="49" charset="-122"/>
                <a:ea typeface="黑体" pitchFamily="49" charset="-122"/>
                <a:sym typeface="+mn-ea"/>
              </a:rPr>
              <a:t>ɡ</a:t>
            </a:r>
            <a:r>
              <a:rPr lang="en-US" altLang="zh-CN" sz="4000">
                <a:latin typeface="黑体" pitchFamily="49" charset="-122"/>
                <a:ea typeface="黑体" pitchFamily="49" charset="-122"/>
              </a:rPr>
              <a:t>ōu</a:t>
            </a:r>
          </a:p>
        </p:txBody>
      </p:sp>
      <p:sp>
        <p:nvSpPr>
          <p:cNvPr id="24585" name="TextBox 23"/>
          <p:cNvSpPr txBox="1">
            <a:spLocks noChangeArrowheads="1"/>
          </p:cNvSpPr>
          <p:nvPr/>
        </p:nvSpPr>
        <p:spPr bwMode="auto">
          <a:xfrm>
            <a:off x="2957516" y="2362200"/>
            <a:ext cx="1271587" cy="156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9600" b="1">
                <a:latin typeface="楷体" pitchFamily="49" charset="-122"/>
                <a:ea typeface="楷体" pitchFamily="49" charset="-122"/>
              </a:rPr>
              <a:t>沟</a:t>
            </a:r>
          </a:p>
        </p:txBody>
      </p:sp>
      <p:grpSp>
        <p:nvGrpSpPr>
          <p:cNvPr id="5" name="组合 46"/>
          <p:cNvGrpSpPr/>
          <p:nvPr/>
        </p:nvGrpSpPr>
        <p:grpSpPr>
          <a:xfrm>
            <a:off x="4728214" y="2435100"/>
            <a:ext cx="1511802" cy="1486306"/>
            <a:chOff x="-2214610" y="714356"/>
            <a:chExt cx="1785950" cy="1643868"/>
          </a:xfrm>
          <a:noFill/>
        </p:grpSpPr>
        <p:sp>
          <p:nvSpPr>
            <p:cNvPr id="52" name="矩形 51"/>
            <p:cNvSpPr/>
            <p:nvPr/>
          </p:nvSpPr>
          <p:spPr>
            <a:xfrm>
              <a:off x="-2214610" y="714356"/>
              <a:ext cx="1785950" cy="1643074"/>
            </a:xfrm>
            <a:prstGeom prst="rect">
              <a:avLst/>
            </a:prstGeom>
            <a:grpFill/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cxnSp>
          <p:nvCxnSpPr>
            <p:cNvPr id="53" name="直接连接符 52"/>
            <p:cNvCxnSpPr>
              <a:stCxn id="52" idx="1"/>
              <a:endCxn id="52" idx="3"/>
            </p:cNvCxnSpPr>
            <p:nvPr/>
          </p:nvCxnSpPr>
          <p:spPr>
            <a:xfrm rot="10800000" flipH="1">
              <a:off x="-2214610" y="1535893"/>
              <a:ext cx="1785950" cy="1588"/>
            </a:xfrm>
            <a:prstGeom prst="line">
              <a:avLst/>
            </a:prstGeom>
            <a:grpFill/>
            <a:ln>
              <a:solidFill>
                <a:srgbClr val="0000FF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直接连接符 53"/>
            <p:cNvCxnSpPr>
              <a:stCxn id="52" idx="0"/>
              <a:endCxn id="52" idx="2"/>
            </p:cNvCxnSpPr>
            <p:nvPr/>
          </p:nvCxnSpPr>
          <p:spPr>
            <a:xfrm rot="16200000" flipH="1">
              <a:off x="-2143172" y="1535893"/>
              <a:ext cx="1643074" cy="1588"/>
            </a:xfrm>
            <a:prstGeom prst="line">
              <a:avLst/>
            </a:prstGeom>
            <a:grpFill/>
            <a:ln>
              <a:solidFill>
                <a:srgbClr val="0000FF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4587" name="TextBox 54"/>
          <p:cNvSpPr txBox="1">
            <a:spLocks noChangeArrowheads="1"/>
          </p:cNvSpPr>
          <p:nvPr/>
        </p:nvSpPr>
        <p:spPr bwMode="auto">
          <a:xfrm>
            <a:off x="4884738" y="1728788"/>
            <a:ext cx="1210588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4000">
                <a:latin typeface="黑体" pitchFamily="49" charset="-122"/>
                <a:ea typeface="黑体" pitchFamily="49" charset="-122"/>
              </a:rPr>
              <a:t>cōn</a:t>
            </a:r>
            <a:r>
              <a:rPr lang="en-US" altLang="zh-CN" sz="4000">
                <a:latin typeface="黑体" pitchFamily="49" charset="-122"/>
                <a:ea typeface="黑体" pitchFamily="49" charset="-122"/>
                <a:sym typeface="+mn-ea"/>
              </a:rPr>
              <a:t>ɡ</a:t>
            </a:r>
            <a:endParaRPr lang="en-US" altLang="zh-CN" sz="4000"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24588" name="TextBox 23"/>
          <p:cNvSpPr txBox="1">
            <a:spLocks noChangeArrowheads="1"/>
          </p:cNvSpPr>
          <p:nvPr/>
        </p:nvSpPr>
        <p:spPr bwMode="auto">
          <a:xfrm>
            <a:off x="4846641" y="2362200"/>
            <a:ext cx="1271587" cy="156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9600" b="1">
                <a:latin typeface="楷体" pitchFamily="49" charset="-122"/>
                <a:ea typeface="楷体" pitchFamily="49" charset="-122"/>
              </a:rPr>
              <a:t>聪</a:t>
            </a:r>
            <a:endParaRPr lang="en-US" altLang="zh-CN" sz="9600" b="1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24589" name="TextBox 62"/>
          <p:cNvSpPr txBox="1">
            <a:spLocks noChangeArrowheads="1"/>
          </p:cNvSpPr>
          <p:nvPr/>
        </p:nvSpPr>
        <p:spPr bwMode="auto">
          <a:xfrm>
            <a:off x="6821488" y="3905250"/>
            <a:ext cx="1454150" cy="706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4000">
                <a:latin typeface="黑体" pitchFamily="49" charset="-122"/>
                <a:ea typeface="黑体" pitchFamily="49" charset="-122"/>
              </a:rPr>
              <a:t>zhuī </a:t>
            </a:r>
          </a:p>
        </p:txBody>
      </p:sp>
      <p:grpSp>
        <p:nvGrpSpPr>
          <p:cNvPr id="6" name="组合 63"/>
          <p:cNvGrpSpPr/>
          <p:nvPr/>
        </p:nvGrpSpPr>
        <p:grpSpPr>
          <a:xfrm>
            <a:off x="6625283" y="4634146"/>
            <a:ext cx="1511802" cy="1486306"/>
            <a:chOff x="-2214610" y="714356"/>
            <a:chExt cx="1785950" cy="1643868"/>
          </a:xfrm>
          <a:noFill/>
        </p:grpSpPr>
        <p:sp>
          <p:nvSpPr>
            <p:cNvPr id="65" name="矩形 64"/>
            <p:cNvSpPr/>
            <p:nvPr/>
          </p:nvSpPr>
          <p:spPr>
            <a:xfrm>
              <a:off x="-2214610" y="714356"/>
              <a:ext cx="1785950" cy="1643074"/>
            </a:xfrm>
            <a:prstGeom prst="rect">
              <a:avLst/>
            </a:prstGeom>
            <a:grpFill/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cxnSp>
          <p:nvCxnSpPr>
            <p:cNvPr id="66" name="直接连接符 65"/>
            <p:cNvCxnSpPr>
              <a:stCxn id="65" idx="1"/>
              <a:endCxn id="65" idx="3"/>
            </p:cNvCxnSpPr>
            <p:nvPr/>
          </p:nvCxnSpPr>
          <p:spPr>
            <a:xfrm rot="10800000" flipH="1">
              <a:off x="-2214610" y="1535893"/>
              <a:ext cx="1785950" cy="1588"/>
            </a:xfrm>
            <a:prstGeom prst="line">
              <a:avLst/>
            </a:prstGeom>
            <a:grpFill/>
            <a:ln>
              <a:solidFill>
                <a:srgbClr val="0000FF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直接连接符 66"/>
            <p:cNvCxnSpPr>
              <a:stCxn id="65" idx="0"/>
              <a:endCxn id="65" idx="2"/>
            </p:cNvCxnSpPr>
            <p:nvPr/>
          </p:nvCxnSpPr>
          <p:spPr>
            <a:xfrm rot="16200000" flipH="1">
              <a:off x="-2143172" y="1535893"/>
              <a:ext cx="1643074" cy="1588"/>
            </a:xfrm>
            <a:prstGeom prst="line">
              <a:avLst/>
            </a:prstGeom>
            <a:grpFill/>
            <a:ln>
              <a:solidFill>
                <a:srgbClr val="0000FF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4591" name="TextBox 23"/>
          <p:cNvSpPr txBox="1">
            <a:spLocks noChangeArrowheads="1"/>
          </p:cNvSpPr>
          <p:nvPr/>
        </p:nvSpPr>
        <p:spPr bwMode="auto">
          <a:xfrm>
            <a:off x="6677025" y="4575175"/>
            <a:ext cx="1271588" cy="156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9600" b="1">
                <a:latin typeface="楷体" pitchFamily="49" charset="-122"/>
                <a:ea typeface="楷体" pitchFamily="49" charset="-122"/>
              </a:rPr>
              <a:t>追</a:t>
            </a:r>
          </a:p>
        </p:txBody>
      </p:sp>
      <p:sp>
        <p:nvSpPr>
          <p:cNvPr id="24592" name="TextBox 3"/>
          <p:cNvSpPr txBox="1">
            <a:spLocks noChangeArrowheads="1"/>
          </p:cNvSpPr>
          <p:nvPr/>
        </p:nvSpPr>
        <p:spPr bwMode="auto">
          <a:xfrm>
            <a:off x="8616950" y="3860803"/>
            <a:ext cx="1214438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4000">
                <a:latin typeface="汉语拼音"/>
                <a:ea typeface="汉语拼音"/>
                <a:cs typeface="汉语拼音"/>
              </a:rPr>
              <a:t>yāo</a:t>
            </a:r>
            <a:r>
              <a:rPr lang="en-US" altLang="zh-CN" sz="4000">
                <a:latin typeface="黑体" pitchFamily="49" charset="-122"/>
                <a:ea typeface="黑体" pitchFamily="49" charset="-122"/>
              </a:rPr>
              <a:t> </a:t>
            </a:r>
          </a:p>
        </p:txBody>
      </p:sp>
      <p:pic>
        <p:nvPicPr>
          <p:cNvPr id="24593" name="图片 9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191628" y="5902325"/>
            <a:ext cx="1624013" cy="154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94" name="图片 1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24000" y="6002338"/>
            <a:ext cx="1265238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95" name="图片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8562975" y="6157916"/>
            <a:ext cx="53975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96" name="图片 8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07363" y="6042025"/>
            <a:ext cx="1624012" cy="154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97" name="图片 1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25675" y="6221413"/>
            <a:ext cx="1265238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98" name="图片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82750" y="6383341"/>
            <a:ext cx="53975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99" name="图片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696453" y="6127750"/>
            <a:ext cx="720725" cy="477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0" name="AutoShape 2"/>
          <p:cNvSpPr>
            <a:spLocks noChangeArrowheads="1"/>
          </p:cNvSpPr>
          <p:nvPr/>
        </p:nvSpPr>
        <p:spPr bwMode="auto">
          <a:xfrm>
            <a:off x="2135188" y="981078"/>
            <a:ext cx="1439862" cy="792163"/>
          </a:xfrm>
          <a:prstGeom prst="doubleWave">
            <a:avLst>
              <a:gd name="adj1" fmla="val 6500"/>
              <a:gd name="adj2" fmla="val 0"/>
            </a:avLst>
          </a:prstGeom>
          <a:solidFill>
            <a:srgbClr val="0000FF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defRPr/>
            </a:pPr>
            <a:r>
              <a:rPr lang="zh-CN" altLang="en-US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会写字</a:t>
            </a:r>
          </a:p>
        </p:txBody>
      </p:sp>
      <p:sp>
        <p:nvSpPr>
          <p:cNvPr id="91" name="对角圆角矩形 90"/>
          <p:cNvSpPr/>
          <p:nvPr/>
        </p:nvSpPr>
        <p:spPr>
          <a:xfrm>
            <a:off x="2667000" y="166691"/>
            <a:ext cx="2349500" cy="598487"/>
          </a:xfrm>
          <a:prstGeom prst="round2DiagRect">
            <a:avLst/>
          </a:prstGeom>
          <a:solidFill>
            <a:srgbClr val="0000FF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4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字词乐园</a:t>
            </a:r>
            <a:endParaRPr lang="en-US" altLang="zh-CN" sz="4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24602" name="图片 1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80328" y="1268416"/>
            <a:ext cx="2447925" cy="2447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cover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图片 9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07363" y="6042025"/>
            <a:ext cx="1624012" cy="154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03" name="图片 1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25675" y="6221413"/>
            <a:ext cx="1265238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04" name="图片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82750" y="6383341"/>
            <a:ext cx="53975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05" name="图片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696453" y="6343650"/>
            <a:ext cx="720725" cy="477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5606" name="组合 27"/>
          <p:cNvGrpSpPr>
            <a:grpSpLocks/>
          </p:cNvGrpSpPr>
          <p:nvPr/>
        </p:nvGrpSpPr>
        <p:grpSpPr bwMode="auto">
          <a:xfrm>
            <a:off x="9093200" y="5111750"/>
            <a:ext cx="706438" cy="1093788"/>
            <a:chOff x="5836357" y="4560894"/>
            <a:chExt cx="1327930" cy="2056092"/>
          </a:xfrm>
        </p:grpSpPr>
        <p:pic>
          <p:nvPicPr>
            <p:cNvPr id="25611" name="图片 5"/>
            <p:cNvPicPr>
              <a:picLocks noChangeAspect="1"/>
            </p:cNvPicPr>
            <p:nvPr/>
          </p:nvPicPr>
          <p:blipFill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35500" r="32249" b="80045"/>
            <a:stretch>
              <a:fillRect/>
            </a:stretch>
          </p:blipFill>
          <p:spPr bwMode="auto">
            <a:xfrm>
              <a:off x="5836357" y="4560894"/>
              <a:ext cx="429028" cy="3836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5612" name="Picture 2"/>
            <p:cNvPicPr>
              <a:picLocks noChangeAspect="1" noChangeArrowheads="1"/>
            </p:cNvPicPr>
            <p:nvPr/>
          </p:nvPicPr>
          <p:blipFill>
            <a:blip r:embed="rId8" cstate="email">
              <a:clrChange>
                <a:clrFrom>
                  <a:srgbClr val="FDFDFD"/>
                </a:clrFrom>
                <a:clrTo>
                  <a:srgbClr val="FDFDFD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16478" y="4847939"/>
              <a:ext cx="1247809" cy="17690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25607" name="Picture 3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27350" y="5229228"/>
            <a:ext cx="1098550" cy="1230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" name="TextBox 32"/>
          <p:cNvSpPr txBox="1">
            <a:spLocks noChangeArrowheads="1"/>
          </p:cNvSpPr>
          <p:nvPr/>
        </p:nvSpPr>
        <p:spPr bwMode="auto">
          <a:xfrm>
            <a:off x="1994094" y="1961474"/>
            <a:ext cx="8566402" cy="3046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altLang="zh-CN" sz="3200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    </a:t>
            </a:r>
            <a:r>
              <a:rPr lang="zh-CN" altLang="en-US" sz="3200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刺</a:t>
            </a:r>
            <a:r>
              <a:rPr lang="zh-CN" altLang="en-US" sz="3200" dirty="0">
                <a:latin typeface="楷体" pitchFamily="49" charset="-122"/>
                <a:ea typeface="楷体" pitchFamily="49" charset="-122"/>
              </a:rPr>
              <a:t>：左半部分中间是</a:t>
            </a:r>
            <a:r>
              <a:rPr lang="en-US" altLang="zh-CN" sz="3200" dirty="0">
                <a:latin typeface="楷体" pitchFamily="49" charset="-122"/>
                <a:ea typeface="楷体" pitchFamily="49" charset="-122"/>
              </a:rPr>
              <a:t>“朿”</a:t>
            </a:r>
            <a:r>
              <a:rPr lang="zh-CN" altLang="en-US" sz="3200" dirty="0">
                <a:latin typeface="楷体" pitchFamily="49" charset="-122"/>
                <a:ea typeface="楷体" pitchFamily="49" charset="-122"/>
              </a:rPr>
              <a:t>，不要写成</a:t>
            </a:r>
            <a:r>
              <a:rPr lang="en-US" altLang="zh-CN" sz="3200" dirty="0">
                <a:latin typeface="楷体" pitchFamily="49" charset="-122"/>
                <a:ea typeface="楷体" pitchFamily="49" charset="-122"/>
              </a:rPr>
              <a:t>“</a:t>
            </a:r>
            <a:r>
              <a:rPr lang="zh-CN" altLang="en-US" sz="3200" dirty="0">
                <a:latin typeface="楷体" pitchFamily="49" charset="-122"/>
                <a:ea typeface="楷体" pitchFamily="49" charset="-122"/>
              </a:rPr>
              <a:t>束</a:t>
            </a:r>
            <a:r>
              <a:rPr lang="en-US" altLang="zh-CN" sz="3200" dirty="0">
                <a:latin typeface="楷体" pitchFamily="49" charset="-122"/>
                <a:ea typeface="楷体" pitchFamily="49" charset="-122"/>
              </a:rPr>
              <a:t>”</a:t>
            </a:r>
            <a:r>
              <a:rPr lang="zh-CN" altLang="en-US" sz="3200" dirty="0">
                <a:latin typeface="楷体" pitchFamily="49" charset="-122"/>
                <a:ea typeface="楷体" pitchFamily="49" charset="-122"/>
              </a:rPr>
              <a:t>。</a:t>
            </a:r>
          </a:p>
          <a:p>
            <a:pPr eaLnBrk="1" hangingPunct="1">
              <a:lnSpc>
                <a:spcPct val="150000"/>
              </a:lnSpc>
            </a:pPr>
            <a:r>
              <a:rPr lang="zh-CN" altLang="en-US" sz="3200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    枣</a:t>
            </a:r>
            <a:r>
              <a:rPr lang="zh-CN" altLang="en-US" sz="3200" dirty="0">
                <a:latin typeface="楷体" pitchFamily="49" charset="-122"/>
                <a:ea typeface="楷体" pitchFamily="49" charset="-122"/>
              </a:rPr>
              <a:t>：上部</a:t>
            </a:r>
            <a:r>
              <a:rPr lang="en-US" altLang="zh-CN" sz="3200" dirty="0">
                <a:latin typeface="楷体" pitchFamily="49" charset="-122"/>
                <a:ea typeface="楷体" pitchFamily="49" charset="-122"/>
              </a:rPr>
              <a:t>“朿”</a:t>
            </a:r>
            <a:r>
              <a:rPr lang="zh-CN" altLang="en-US" sz="3200" dirty="0">
                <a:latin typeface="楷体" pitchFamily="49" charset="-122"/>
                <a:ea typeface="楷体" pitchFamily="49" charset="-122"/>
              </a:rPr>
              <a:t>中间的竖要短。</a:t>
            </a:r>
          </a:p>
          <a:p>
            <a:pPr eaLnBrk="1" hangingPunct="1">
              <a:lnSpc>
                <a:spcPct val="150000"/>
              </a:lnSpc>
            </a:pPr>
            <a:r>
              <a:rPr lang="zh-CN" altLang="en-US" sz="3200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    忽</a:t>
            </a:r>
            <a:r>
              <a:rPr lang="zh-CN" altLang="en-US" sz="3200" dirty="0">
                <a:latin typeface="楷体" pitchFamily="49" charset="-122"/>
                <a:ea typeface="楷体" pitchFamily="49" charset="-122"/>
              </a:rPr>
              <a:t>：上半部分是“勿”，不要写成“匆”。</a:t>
            </a:r>
          </a:p>
        </p:txBody>
      </p:sp>
      <p:sp>
        <p:nvSpPr>
          <p:cNvPr id="14" name="AutoShape 2"/>
          <p:cNvSpPr>
            <a:spLocks noChangeArrowheads="1"/>
          </p:cNvSpPr>
          <p:nvPr/>
        </p:nvSpPr>
        <p:spPr bwMode="auto">
          <a:xfrm>
            <a:off x="2135191" y="981078"/>
            <a:ext cx="1800225" cy="792163"/>
          </a:xfrm>
          <a:prstGeom prst="doubleWave">
            <a:avLst>
              <a:gd name="adj1" fmla="val 6500"/>
              <a:gd name="adj2" fmla="val 0"/>
            </a:avLst>
          </a:prstGeom>
          <a:solidFill>
            <a:srgbClr val="0000FF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defRPr/>
            </a:pPr>
            <a:r>
              <a:rPr lang="zh-CN" altLang="en-US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易错提示</a:t>
            </a:r>
          </a:p>
        </p:txBody>
      </p:sp>
      <p:sp>
        <p:nvSpPr>
          <p:cNvPr id="13" name="对角圆角矩形 12"/>
          <p:cNvSpPr/>
          <p:nvPr/>
        </p:nvSpPr>
        <p:spPr>
          <a:xfrm>
            <a:off x="2667000" y="166691"/>
            <a:ext cx="2349500" cy="598487"/>
          </a:xfrm>
          <a:prstGeom prst="round2DiagRect">
            <a:avLst/>
          </a:prstGeom>
          <a:solidFill>
            <a:srgbClr val="0000FF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4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字词乐园</a:t>
            </a:r>
            <a:endParaRPr lang="en-US" altLang="zh-CN" sz="4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9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40466" y="2432053"/>
            <a:ext cx="4027487" cy="4219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27" name="Picture 5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7136514">
            <a:off x="3668713" y="3868738"/>
            <a:ext cx="1617662" cy="1617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28" name="Picture 2"/>
          <p:cNvPicPr>
            <a:picLocks noChangeAspect="1" noChangeArrowheads="1"/>
          </p:cNvPicPr>
          <p:nvPr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986688" flipH="1">
            <a:off x="2566991" y="2860675"/>
            <a:ext cx="1760537" cy="184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6723266" y="4081661"/>
            <a:ext cx="2448106" cy="76944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sz="4400" b="1" cap="all" dirty="0">
                <a:ln w="9000" cmpd="sng">
                  <a:solidFill>
                    <a:schemeClr val="accent2"/>
                  </a:solidFill>
                  <a:prstDash val="solid"/>
                </a:ln>
                <a:gradFill flip="none" rotWithShape="1">
                  <a:gsLst>
                    <a:gs pos="0">
                      <a:srgbClr val="000000"/>
                    </a:gs>
                    <a:gs pos="20000">
                      <a:srgbClr val="000040"/>
                    </a:gs>
                    <a:gs pos="50000">
                      <a:srgbClr val="400040"/>
                    </a:gs>
                    <a:gs pos="75000">
                      <a:srgbClr val="8F0040"/>
                    </a:gs>
                    <a:gs pos="89999">
                      <a:srgbClr val="F27300"/>
                    </a:gs>
                    <a:gs pos="100000">
                      <a:srgbClr val="FFBF00"/>
                    </a:gs>
                  </a:gsLst>
                  <a:lin ang="2700000" scaled="0"/>
                  <a:tileRect/>
                </a:gradFill>
                <a:effectLst>
                  <a:reflection blurRad="12700" stA="28000" endPos="45000" dist="1000" dir="5400000" sy="-100000" algn="bl" rotWithShape="0"/>
                </a:effectLst>
              </a:rPr>
              <a:t>笔顺视频</a:t>
            </a:r>
          </a:p>
        </p:txBody>
      </p:sp>
      <p:sp>
        <p:nvSpPr>
          <p:cNvPr id="20" name="云形标注 19"/>
          <p:cNvSpPr/>
          <p:nvPr/>
        </p:nvSpPr>
        <p:spPr>
          <a:xfrm>
            <a:off x="3719516" y="1052513"/>
            <a:ext cx="4321175" cy="1439862"/>
          </a:xfrm>
          <a:prstGeom prst="cloudCallout">
            <a:avLst>
              <a:gd name="adj1" fmla="val -44926"/>
              <a:gd name="adj2" fmla="val 92840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6631" name="TextBox 1"/>
          <p:cNvSpPr txBox="1">
            <a:spLocks noChangeArrowheads="1"/>
          </p:cNvSpPr>
          <p:nvPr/>
        </p:nvSpPr>
        <p:spPr bwMode="auto">
          <a:xfrm>
            <a:off x="3871913" y="1295400"/>
            <a:ext cx="4265612" cy="95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800" b="1">
                <a:latin typeface="楷体" pitchFamily="49" charset="-122"/>
                <a:ea typeface="楷体" pitchFamily="49" charset="-122"/>
              </a:rPr>
              <a:t>点击“笔顺视频”，跟我一起进行笔顺学习吧！</a:t>
            </a:r>
          </a:p>
        </p:txBody>
      </p:sp>
      <p:sp>
        <p:nvSpPr>
          <p:cNvPr id="9" name="对角圆角矩形 8"/>
          <p:cNvSpPr/>
          <p:nvPr/>
        </p:nvSpPr>
        <p:spPr>
          <a:xfrm>
            <a:off x="2667000" y="166691"/>
            <a:ext cx="2349500" cy="598487"/>
          </a:xfrm>
          <a:prstGeom prst="round2DiagRect">
            <a:avLst/>
          </a:prstGeom>
          <a:solidFill>
            <a:srgbClr val="0000FF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4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字词乐园</a:t>
            </a:r>
            <a:endParaRPr lang="en-US" altLang="zh-CN" sz="4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cover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2351091" y="1916116"/>
            <a:ext cx="7058025" cy="4033837"/>
          </a:xfrm>
          <a:prstGeom prst="roundRect">
            <a:avLst/>
          </a:prstGeom>
          <a:noFill/>
          <a:ln w="31750">
            <a:solidFill>
              <a:srgbClr val="0000FF"/>
            </a:solidFill>
            <a:prstDash val="sysDot"/>
          </a:ln>
          <a:effectLst>
            <a:outerShdw blurRad="50800" dist="50800" dir="5400000" algn="ctr" rotWithShape="0">
              <a:schemeClr val="tx1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27651" name="图片 9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191628" y="5902325"/>
            <a:ext cx="1624013" cy="154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52" name="图片 1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24000" y="6002338"/>
            <a:ext cx="1265238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53" name="图片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8562975" y="6372228"/>
            <a:ext cx="53975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54" name="图片 8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07363" y="6042025"/>
            <a:ext cx="1624012" cy="154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55" name="图片 1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25675" y="6221413"/>
            <a:ext cx="1265238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56" name="图片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82750" y="6383341"/>
            <a:ext cx="53975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57" name="图片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696453" y="6343650"/>
            <a:ext cx="720725" cy="477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58" name="图片 1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08216" y="6156325"/>
            <a:ext cx="1265237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59" name="图片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82750" y="6296028"/>
            <a:ext cx="53975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60" name="图片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551991" y="6365875"/>
            <a:ext cx="720725" cy="477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TextBox 23"/>
          <p:cNvSpPr txBox="1">
            <a:spLocks noChangeArrowheads="1"/>
          </p:cNvSpPr>
          <p:nvPr/>
        </p:nvSpPr>
        <p:spPr bwMode="auto">
          <a:xfrm>
            <a:off x="2855913" y="2544763"/>
            <a:ext cx="863600" cy="6461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36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枣</a:t>
            </a:r>
          </a:p>
        </p:txBody>
      </p:sp>
      <p:sp>
        <p:nvSpPr>
          <p:cNvPr id="20" name="对角圆角矩形 19"/>
          <p:cNvSpPr/>
          <p:nvPr/>
        </p:nvSpPr>
        <p:spPr>
          <a:xfrm>
            <a:off x="2667000" y="166691"/>
            <a:ext cx="2349500" cy="598487"/>
          </a:xfrm>
          <a:prstGeom prst="round2DiagRect">
            <a:avLst/>
          </a:prstGeom>
          <a:solidFill>
            <a:srgbClr val="0000FF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4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字词乐园</a:t>
            </a:r>
            <a:endParaRPr lang="en-US" altLang="zh-CN" sz="4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1" name="AutoShape 2"/>
          <p:cNvSpPr>
            <a:spLocks noChangeArrowheads="1"/>
          </p:cNvSpPr>
          <p:nvPr/>
        </p:nvSpPr>
        <p:spPr bwMode="auto">
          <a:xfrm>
            <a:off x="2135188" y="981078"/>
            <a:ext cx="1439862" cy="792163"/>
          </a:xfrm>
          <a:prstGeom prst="doubleWave">
            <a:avLst>
              <a:gd name="adj1" fmla="val 6500"/>
              <a:gd name="adj2" fmla="val 0"/>
            </a:avLst>
          </a:prstGeom>
          <a:solidFill>
            <a:srgbClr val="0000FF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defRPr/>
            </a:pPr>
            <a:r>
              <a:rPr lang="zh-CN" altLang="en-US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会认字</a:t>
            </a:r>
          </a:p>
        </p:txBody>
      </p:sp>
      <p:sp>
        <p:nvSpPr>
          <p:cNvPr id="19" name="TextBox 23"/>
          <p:cNvSpPr txBox="1">
            <a:spLocks noChangeArrowheads="1"/>
          </p:cNvSpPr>
          <p:nvPr/>
        </p:nvSpPr>
        <p:spPr bwMode="auto">
          <a:xfrm>
            <a:off x="3935416" y="2605091"/>
            <a:ext cx="6624637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800" dirty="0">
                <a:latin typeface="楷体" pitchFamily="49" charset="-122"/>
                <a:ea typeface="楷体" pitchFamily="49" charset="-122"/>
              </a:rPr>
              <a:t>组词：枣树  枣红色  囫囵吞枣</a:t>
            </a:r>
          </a:p>
        </p:txBody>
      </p:sp>
      <p:sp>
        <p:nvSpPr>
          <p:cNvPr id="22" name="TextBox 21"/>
          <p:cNvSpPr txBox="1">
            <a:spLocks noChangeArrowheads="1"/>
          </p:cNvSpPr>
          <p:nvPr/>
        </p:nvSpPr>
        <p:spPr bwMode="auto">
          <a:xfrm>
            <a:off x="2836866" y="1989141"/>
            <a:ext cx="800219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3200">
                <a:latin typeface="黑体" pitchFamily="49" charset="-122"/>
                <a:ea typeface="黑体" pitchFamily="49" charset="-122"/>
              </a:rPr>
              <a:t>zǎo</a:t>
            </a:r>
            <a:endParaRPr lang="zh-CN" altLang="en-US" sz="3200"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26" name="TextBox 23"/>
          <p:cNvSpPr txBox="1">
            <a:spLocks noChangeArrowheads="1"/>
          </p:cNvSpPr>
          <p:nvPr/>
        </p:nvSpPr>
        <p:spPr bwMode="auto">
          <a:xfrm>
            <a:off x="2855913" y="3862388"/>
            <a:ext cx="863600" cy="6461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36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馋</a:t>
            </a:r>
          </a:p>
        </p:txBody>
      </p:sp>
      <p:sp>
        <p:nvSpPr>
          <p:cNvPr id="27" name="TextBox 23"/>
          <p:cNvSpPr txBox="1">
            <a:spLocks noChangeArrowheads="1"/>
          </p:cNvSpPr>
          <p:nvPr/>
        </p:nvSpPr>
        <p:spPr bwMode="auto">
          <a:xfrm>
            <a:off x="3935416" y="3913191"/>
            <a:ext cx="6624637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800" dirty="0">
                <a:latin typeface="楷体" pitchFamily="49" charset="-122"/>
                <a:ea typeface="楷体" pitchFamily="49" charset="-122"/>
              </a:rPr>
              <a:t>组词：眼馋  馋嘴  眼馋肚饱</a:t>
            </a:r>
          </a:p>
        </p:txBody>
      </p:sp>
      <p:sp>
        <p:nvSpPr>
          <p:cNvPr id="28" name="TextBox 27"/>
          <p:cNvSpPr txBox="1">
            <a:spLocks noChangeArrowheads="1"/>
          </p:cNvSpPr>
          <p:nvPr/>
        </p:nvSpPr>
        <p:spPr bwMode="auto">
          <a:xfrm>
            <a:off x="2711453" y="3306766"/>
            <a:ext cx="1005403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3200">
                <a:latin typeface="黑体" pitchFamily="49" charset="-122"/>
                <a:ea typeface="黑体" pitchFamily="49" charset="-122"/>
              </a:rPr>
              <a:t>chán</a:t>
            </a:r>
            <a:endParaRPr lang="zh-CN" altLang="en-US" sz="3200"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24" name="TextBox 23"/>
          <p:cNvSpPr txBox="1">
            <a:spLocks noChangeArrowheads="1"/>
          </p:cNvSpPr>
          <p:nvPr/>
        </p:nvSpPr>
        <p:spPr bwMode="auto">
          <a:xfrm>
            <a:off x="2855913" y="4943478"/>
            <a:ext cx="863600" cy="6461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36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缓</a:t>
            </a:r>
          </a:p>
        </p:txBody>
      </p:sp>
      <p:sp>
        <p:nvSpPr>
          <p:cNvPr id="25" name="TextBox 23"/>
          <p:cNvSpPr txBox="1">
            <a:spLocks noChangeArrowheads="1"/>
          </p:cNvSpPr>
          <p:nvPr/>
        </p:nvSpPr>
        <p:spPr bwMode="auto">
          <a:xfrm>
            <a:off x="3935416" y="4995863"/>
            <a:ext cx="6624637" cy="520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800" dirty="0">
                <a:latin typeface="楷体" pitchFamily="49" charset="-122"/>
                <a:ea typeface="楷体" pitchFamily="49" charset="-122"/>
              </a:rPr>
              <a:t>组词：缓慢  缓缓  刻不容缓</a:t>
            </a:r>
          </a:p>
        </p:txBody>
      </p:sp>
      <p:sp>
        <p:nvSpPr>
          <p:cNvPr id="32" name="TextBox 31"/>
          <p:cNvSpPr txBox="1">
            <a:spLocks noChangeArrowheads="1"/>
          </p:cNvSpPr>
          <p:nvPr/>
        </p:nvSpPr>
        <p:spPr bwMode="auto">
          <a:xfrm>
            <a:off x="2724153" y="4411666"/>
            <a:ext cx="1005403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3200">
                <a:latin typeface="黑体" pitchFamily="49" charset="-122"/>
                <a:ea typeface="黑体" pitchFamily="49" charset="-122"/>
              </a:rPr>
              <a:t>hu</a:t>
            </a:r>
            <a:r>
              <a:rPr lang="en-US" altLang="zh-CN" sz="3200">
                <a:latin typeface="黑体" pitchFamily="49" charset="-122"/>
                <a:ea typeface="黑体" pitchFamily="49" charset="-122"/>
                <a:sym typeface="+mn-ea"/>
              </a:rPr>
              <a:t>ǎ</a:t>
            </a:r>
            <a:r>
              <a:rPr lang="en-US" altLang="zh-CN" sz="3200">
                <a:latin typeface="黑体" pitchFamily="49" charset="-122"/>
                <a:ea typeface="黑体" pitchFamily="49" charset="-122"/>
              </a:rPr>
              <a:t>n</a:t>
            </a:r>
            <a:endParaRPr lang="zh-CN" altLang="en-US" sz="3200">
              <a:latin typeface="黑体" pitchFamily="49" charset="-122"/>
              <a:ea typeface="黑体" pitchFamily="49" charset="-122"/>
            </a:endParaRPr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 nodeType="clickPar">
                      <p:stCondLst>
                        <p:cond delay="indefinite"/>
                      </p:stCondLst>
                      <p:childTnLst>
                        <p:par>
                          <p:cTn id="4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22" grpId="0"/>
      <p:bldP spid="26" grpId="0"/>
      <p:bldP spid="27" grpId="0"/>
      <p:bldP spid="28" grpId="0"/>
      <p:bldP spid="24" grpId="0"/>
      <p:bldP spid="25" grpId="0"/>
      <p:bldP spid="3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图片 9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191628" y="5902325"/>
            <a:ext cx="1624013" cy="154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675" name="图片 1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24000" y="6002338"/>
            <a:ext cx="1265238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676" name="图片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8562975" y="6372228"/>
            <a:ext cx="53975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677" name="图片 8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07363" y="6042025"/>
            <a:ext cx="1624012" cy="154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678" name="图片 1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25675" y="6221413"/>
            <a:ext cx="1265238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679" name="图片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82750" y="6383341"/>
            <a:ext cx="53975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680" name="图片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696453" y="6343650"/>
            <a:ext cx="720725" cy="477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681" name="图片 1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08216" y="6156325"/>
            <a:ext cx="1265237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682" name="图片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82750" y="6296028"/>
            <a:ext cx="53975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683" name="图片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551991" y="6365875"/>
            <a:ext cx="720725" cy="477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对角圆角矩形 19"/>
          <p:cNvSpPr/>
          <p:nvPr/>
        </p:nvSpPr>
        <p:spPr>
          <a:xfrm>
            <a:off x="2667000" y="166691"/>
            <a:ext cx="2349500" cy="598487"/>
          </a:xfrm>
          <a:prstGeom prst="round2DiagRect">
            <a:avLst/>
          </a:prstGeom>
          <a:solidFill>
            <a:srgbClr val="0000FF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4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字词乐园</a:t>
            </a:r>
            <a:endParaRPr lang="en-US" altLang="zh-CN" sz="4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1" name="AutoShape 2"/>
          <p:cNvSpPr>
            <a:spLocks noChangeArrowheads="1"/>
          </p:cNvSpPr>
          <p:nvPr/>
        </p:nvSpPr>
        <p:spPr bwMode="auto">
          <a:xfrm>
            <a:off x="2135188" y="981078"/>
            <a:ext cx="1439862" cy="792163"/>
          </a:xfrm>
          <a:prstGeom prst="doubleWave">
            <a:avLst>
              <a:gd name="adj1" fmla="val 6500"/>
              <a:gd name="adj2" fmla="val 0"/>
            </a:avLst>
          </a:prstGeom>
          <a:solidFill>
            <a:srgbClr val="0000FF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defRPr/>
            </a:pPr>
            <a:r>
              <a:rPr lang="zh-CN" altLang="en-US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会认字</a:t>
            </a:r>
          </a:p>
        </p:txBody>
      </p:sp>
      <p:sp>
        <p:nvSpPr>
          <p:cNvPr id="26" name="TextBox 23"/>
          <p:cNvSpPr txBox="1">
            <a:spLocks noChangeArrowheads="1"/>
          </p:cNvSpPr>
          <p:nvPr/>
        </p:nvSpPr>
        <p:spPr bwMode="auto">
          <a:xfrm>
            <a:off x="2855913" y="3862388"/>
            <a:ext cx="863600" cy="6461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36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测</a:t>
            </a:r>
          </a:p>
        </p:txBody>
      </p:sp>
      <p:sp>
        <p:nvSpPr>
          <p:cNvPr id="27" name="TextBox 23"/>
          <p:cNvSpPr txBox="1">
            <a:spLocks noChangeArrowheads="1"/>
          </p:cNvSpPr>
          <p:nvPr/>
        </p:nvSpPr>
        <p:spPr bwMode="auto">
          <a:xfrm>
            <a:off x="3935416" y="3913191"/>
            <a:ext cx="6624637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800" dirty="0">
                <a:latin typeface="楷体" pitchFamily="49" charset="-122"/>
                <a:ea typeface="楷体" pitchFamily="49" charset="-122"/>
              </a:rPr>
              <a:t>组词：猜测  测量  神秘莫测</a:t>
            </a:r>
          </a:p>
        </p:txBody>
      </p:sp>
      <p:sp>
        <p:nvSpPr>
          <p:cNvPr id="28" name="TextBox 27"/>
          <p:cNvSpPr txBox="1">
            <a:spLocks noChangeArrowheads="1"/>
          </p:cNvSpPr>
          <p:nvPr/>
        </p:nvSpPr>
        <p:spPr bwMode="auto">
          <a:xfrm>
            <a:off x="2836866" y="3306766"/>
            <a:ext cx="595035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3200">
                <a:latin typeface="黑体" pitchFamily="49" charset="-122"/>
                <a:ea typeface="黑体" pitchFamily="49" charset="-122"/>
              </a:rPr>
              <a:t>cè</a:t>
            </a:r>
          </a:p>
        </p:txBody>
      </p:sp>
      <p:sp>
        <p:nvSpPr>
          <p:cNvPr id="29" name="TextBox 23"/>
          <p:cNvSpPr txBox="1">
            <a:spLocks noChangeArrowheads="1"/>
          </p:cNvSpPr>
          <p:nvPr/>
        </p:nvSpPr>
        <p:spPr bwMode="auto">
          <a:xfrm>
            <a:off x="2855913" y="5086353"/>
            <a:ext cx="863600" cy="6461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36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监</a:t>
            </a:r>
          </a:p>
        </p:txBody>
      </p:sp>
      <p:sp>
        <p:nvSpPr>
          <p:cNvPr id="30" name="TextBox 23"/>
          <p:cNvSpPr txBox="1">
            <a:spLocks noChangeArrowheads="1"/>
          </p:cNvSpPr>
          <p:nvPr/>
        </p:nvSpPr>
        <p:spPr bwMode="auto">
          <a:xfrm>
            <a:off x="3935416" y="5138738"/>
            <a:ext cx="6624637" cy="520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800" dirty="0">
                <a:latin typeface="楷体" pitchFamily="49" charset="-122"/>
                <a:ea typeface="楷体" pitchFamily="49" charset="-122"/>
              </a:rPr>
              <a:t>组词：监视  太监  监守自盗</a:t>
            </a:r>
          </a:p>
        </p:txBody>
      </p:sp>
      <p:sp>
        <p:nvSpPr>
          <p:cNvPr id="31" name="TextBox 30"/>
          <p:cNvSpPr txBox="1">
            <a:spLocks noChangeArrowheads="1"/>
          </p:cNvSpPr>
          <p:nvPr/>
        </p:nvSpPr>
        <p:spPr bwMode="auto">
          <a:xfrm>
            <a:off x="2790828" y="4554541"/>
            <a:ext cx="1005403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3200">
                <a:latin typeface="黑体" pitchFamily="49" charset="-122"/>
                <a:ea typeface="黑体" pitchFamily="49" charset="-122"/>
              </a:rPr>
              <a:t>jiān</a:t>
            </a:r>
          </a:p>
        </p:txBody>
      </p:sp>
      <p:sp>
        <p:nvSpPr>
          <p:cNvPr id="24" name="TextBox 23"/>
          <p:cNvSpPr txBox="1">
            <a:spLocks noChangeArrowheads="1"/>
          </p:cNvSpPr>
          <p:nvPr/>
        </p:nvSpPr>
        <p:spPr bwMode="auto">
          <a:xfrm>
            <a:off x="2855913" y="2544763"/>
            <a:ext cx="863600" cy="6461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36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讶</a:t>
            </a:r>
          </a:p>
        </p:txBody>
      </p:sp>
      <p:sp>
        <p:nvSpPr>
          <p:cNvPr id="25" name="TextBox 23"/>
          <p:cNvSpPr txBox="1">
            <a:spLocks noChangeArrowheads="1"/>
          </p:cNvSpPr>
          <p:nvPr/>
        </p:nvSpPr>
        <p:spPr bwMode="auto">
          <a:xfrm>
            <a:off x="3935413" y="2595566"/>
            <a:ext cx="3313112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800" dirty="0">
                <a:latin typeface="楷体" pitchFamily="49" charset="-122"/>
                <a:ea typeface="楷体" pitchFamily="49" charset="-122"/>
              </a:rPr>
              <a:t>组词：惊讶</a:t>
            </a:r>
          </a:p>
        </p:txBody>
      </p:sp>
      <p:sp>
        <p:nvSpPr>
          <p:cNvPr id="32" name="TextBox 31"/>
          <p:cNvSpPr txBox="1">
            <a:spLocks noChangeArrowheads="1"/>
          </p:cNvSpPr>
          <p:nvPr/>
        </p:nvSpPr>
        <p:spPr bwMode="auto">
          <a:xfrm>
            <a:off x="2855916" y="1989141"/>
            <a:ext cx="595035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3200">
                <a:latin typeface="汉语拼音"/>
                <a:ea typeface="汉语拼音"/>
                <a:cs typeface="汉语拼音"/>
              </a:rPr>
              <a:t>yà</a:t>
            </a:r>
            <a:endParaRPr lang="zh-CN" altLang="en-US" sz="3200">
              <a:latin typeface="汉语拼音"/>
              <a:ea typeface="黑体" pitchFamily="49" charset="-122"/>
              <a:cs typeface="汉语拼音"/>
            </a:endParaRPr>
          </a:p>
        </p:txBody>
      </p:sp>
      <p:sp>
        <p:nvSpPr>
          <p:cNvPr id="23" name="圆角矩形 22"/>
          <p:cNvSpPr/>
          <p:nvPr/>
        </p:nvSpPr>
        <p:spPr>
          <a:xfrm>
            <a:off x="2360616" y="1870075"/>
            <a:ext cx="7056437" cy="4032250"/>
          </a:xfrm>
          <a:prstGeom prst="roundRect">
            <a:avLst/>
          </a:prstGeom>
          <a:noFill/>
          <a:ln w="31750">
            <a:solidFill>
              <a:srgbClr val="0000FF"/>
            </a:solidFill>
            <a:prstDash val="sysDot"/>
          </a:ln>
          <a:effectLst>
            <a:outerShdw blurRad="50800" dist="50800" dir="5400000" algn="ctr" rotWithShape="0">
              <a:schemeClr val="tx1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 nodeType="clickPar">
                      <p:stCondLst>
                        <p:cond delay="indefinite"/>
                      </p:stCondLst>
                      <p:childTnLst>
                        <p:par>
                          <p:cTn id="4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27" grpId="0"/>
      <p:bldP spid="28" grpId="0"/>
      <p:bldP spid="29" grpId="0"/>
      <p:bldP spid="30" grpId="0"/>
      <p:bldP spid="31" grpId="0"/>
      <p:bldP spid="24" grpId="0"/>
      <p:bldP spid="25" grpId="0"/>
      <p:bldP spid="32" grpId="0"/>
    </p:bldLst>
  </p:timing>
</p:sld>
</file>

<file path=ppt/theme/theme1.xml><?xml version="1.0" encoding="utf-8"?>
<a:theme xmlns:a="http://schemas.openxmlformats.org/drawingml/2006/main" name="主题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lnDef>
      <a:spPr>
        <a:ln w="38100" cap="rnd" cmpd="sng">
          <a:gradFill flip="none" rotWithShape="1">
            <a:gsLst>
              <a:gs pos="0">
                <a:srgbClr val="A603AB"/>
              </a:gs>
              <a:gs pos="0">
                <a:srgbClr val="0819FB"/>
              </a:gs>
              <a:gs pos="0">
                <a:srgbClr val="1A8D48"/>
              </a:gs>
              <a:gs pos="100000">
                <a:srgbClr val="FFFF00"/>
              </a:gs>
              <a:gs pos="100000">
                <a:srgbClr val="EE3F17"/>
              </a:gs>
              <a:gs pos="100000">
                <a:srgbClr val="E81766"/>
              </a:gs>
              <a:gs pos="100000">
                <a:srgbClr val="A603AB"/>
              </a:gs>
            </a:gsLst>
            <a:path path="circle">
              <a:fillToRect l="100000" t="100000"/>
            </a:path>
            <a:tileRect r="-100000" b="-100000"/>
          </a:gradFill>
          <a:prstDash val="solid"/>
          <a:round/>
          <a:headEnd type="none" w="sm" len="sm"/>
          <a:tailEnd type="diamond"/>
        </a:ln>
      </a:spPr>
      <a:bodyPr/>
      <a:lstStyle/>
      <a:style>
        <a:lnRef idx="1">
          <a:schemeClr val="accent3"/>
        </a:lnRef>
        <a:fillRef idx="0">
          <a:schemeClr val="accent3"/>
        </a:fillRef>
        <a:effectRef idx="0">
          <a:schemeClr val="accent3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主题1" id="{FC28DE18-607F-4DD6-8C3C-CB83A8F99B3A}" vid="{3CA9CD81-7291-4E8A-BEE8-033260E4F534}"/>
    </a:ext>
  </a:extLst>
</a:theme>
</file>

<file path=ppt/theme/theme2.xml><?xml version="1.0" encoding="utf-8"?>
<a:theme xmlns:a="http://schemas.openxmlformats.org/drawingml/2006/main" name="1_第一PPT模板网-WWW.1PPT.COM 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</TotalTime>
  <Words>1839</Words>
  <Application>Microsoft Office PowerPoint</Application>
  <PresentationFormat>宽屏</PresentationFormat>
  <Paragraphs>261</Paragraphs>
  <Slides>36</Slides>
  <Notes>5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36</vt:i4>
      </vt:variant>
    </vt:vector>
  </HeadingPairs>
  <TitlesOfParts>
    <vt:vector size="49" baseType="lpstr">
      <vt:lpstr>Meiryo</vt:lpstr>
      <vt:lpstr>方正卡通简体</vt:lpstr>
      <vt:lpstr>汉语拼音</vt:lpstr>
      <vt:lpstr>黑体</vt:lpstr>
      <vt:lpstr>楷体</vt:lpstr>
      <vt:lpstr>宋体</vt:lpstr>
      <vt:lpstr>微软雅黑</vt:lpstr>
      <vt:lpstr>Arial</vt:lpstr>
      <vt:lpstr>Calibri</vt:lpstr>
      <vt:lpstr>Calibri Light</vt:lpstr>
      <vt:lpstr>主题1</vt:lpstr>
      <vt:lpstr>1_第一PPT模板网-WWW.1PPT.COM 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cp:lastModifiedBy>kan</cp:lastModifiedBy>
  <cp:revision>2</cp:revision>
  <dcterms:created xsi:type="dcterms:W3CDTF">2017-05-17T10:13:00Z</dcterms:created>
  <dcterms:modified xsi:type="dcterms:W3CDTF">2021-08-05T08:38:16Z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2052-10.1.0.7400</vt:lpwstr>
  </property>
</Properties>
</file>