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1"/>
  </p:notesMasterIdLst>
  <p:sldIdLst>
    <p:sldId id="290" r:id="rId3"/>
    <p:sldId id="269" r:id="rId4"/>
    <p:sldId id="263" r:id="rId5"/>
    <p:sldId id="271" r:id="rId6"/>
    <p:sldId id="272" r:id="rId7"/>
    <p:sldId id="277" r:id="rId8"/>
    <p:sldId id="274" r:id="rId9"/>
    <p:sldId id="278" r:id="rId10"/>
    <p:sldId id="275" r:id="rId11"/>
    <p:sldId id="276" r:id="rId12"/>
    <p:sldId id="265" r:id="rId13"/>
    <p:sldId id="279" r:id="rId14"/>
    <p:sldId id="281" r:id="rId15"/>
    <p:sldId id="282" r:id="rId16"/>
    <p:sldId id="283" r:id="rId17"/>
    <p:sldId id="284" r:id="rId18"/>
    <p:sldId id="285" r:id="rId19"/>
    <p:sldId id="291" r:id="rId20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2"/>
    <a:srgbClr val="EBE600"/>
    <a:srgbClr val="FF6969"/>
    <a:srgbClr val="F79646"/>
    <a:srgbClr val="FBC497"/>
    <a:srgbClr val="FF4747"/>
    <a:srgbClr val="62BA7D"/>
    <a:srgbClr val="563E27"/>
    <a:srgbClr val="FF5D5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048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76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306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514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612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963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387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780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0819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50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0372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926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329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918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43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424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142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50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77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72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44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096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72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7620" y="-15240"/>
            <a:ext cx="9144000" cy="5151120"/>
          </a:xfrm>
          <a:prstGeom prst="rect">
            <a:avLst/>
          </a:prstGeom>
          <a:solidFill>
            <a:srgbClr val="FEFE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4" descr="C:\Documents and Settings\Administrator\桌面\4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" y="1041"/>
            <a:ext cx="9137228" cy="10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-7620" y="-15240"/>
            <a:ext cx="9159240" cy="1127760"/>
          </a:xfrm>
          <a:prstGeom prst="rect">
            <a:avLst/>
          </a:prstGeom>
          <a:solidFill>
            <a:srgbClr val="FEFE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6350" y="5036820"/>
            <a:ext cx="9157970" cy="106680"/>
          </a:xfrm>
          <a:prstGeom prst="rect">
            <a:avLst/>
          </a:prstGeom>
          <a:solidFill>
            <a:srgbClr val="62B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2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16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3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7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12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6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98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AD35-FEA7-450F-B567-9F732F863F58}" type="datetimeFigureOut">
              <a:rPr lang="zh-CN" altLang="en-US" smtClean="0"/>
              <a:t>2021/8/5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83CC6-1C93-448E-91E4-524CAD3AA9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1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2.png"/><Relationship Id="rId5" Type="http://schemas.openxmlformats.org/officeDocument/2006/relationships/image" Target="../media/image18.jpeg"/><Relationship Id="rId10" Type="http://schemas.openxmlformats.org/officeDocument/2006/relationships/image" Target="../media/image5.png"/><Relationship Id="rId4" Type="http://schemas.openxmlformats.org/officeDocument/2006/relationships/image" Target="../media/image17.jpe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6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3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pic36.nipic.com/20131119/3822951_1141038580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人教版  语文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0" y="1419622"/>
            <a:ext cx="9144000" cy="8991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楷体" panose="02010609060101010101" pitchFamily="49" charset="-122"/>
              </a:rPr>
              <a:t>父亲、树林和鸟</a:t>
            </a:r>
          </a:p>
        </p:txBody>
      </p:sp>
      <p:pic>
        <p:nvPicPr>
          <p:cNvPr id="81924" name="Picture 4" descr="http://pic124.nipic.com/file/20170316/22993775_181039788037_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123478"/>
            <a:ext cx="648072" cy="828136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0" y="437195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200402" y="1253038"/>
            <a:ext cx="4762179" cy="2817306"/>
            <a:chOff x="6298094" y="2271834"/>
            <a:chExt cx="2671517" cy="1580470"/>
          </a:xfrm>
        </p:grpSpPr>
        <p:grpSp>
          <p:nvGrpSpPr>
            <p:cNvPr id="32" name="组合 31"/>
            <p:cNvGrpSpPr/>
            <p:nvPr/>
          </p:nvGrpSpPr>
          <p:grpSpPr>
            <a:xfrm>
              <a:off x="6298094" y="2271834"/>
              <a:ext cx="2671517" cy="1580470"/>
              <a:chOff x="656680" y="1971493"/>
              <a:chExt cx="3438697" cy="2034334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713525" y="3494226"/>
                <a:ext cx="3381852" cy="511601"/>
              </a:xfrm>
              <a:prstGeom prst="ellipse">
                <a:avLst/>
              </a:prstGeom>
              <a:solidFill>
                <a:srgbClr val="4526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6680" y="1971493"/>
                <a:ext cx="3311267" cy="1741093"/>
              </a:xfrm>
              <a:prstGeom prst="rect">
                <a:avLst/>
              </a:prstGeom>
            </p:spPr>
          </p:pic>
        </p:grp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8986" y="2998954"/>
              <a:ext cx="335598" cy="811860"/>
            </a:xfrm>
            <a:prstGeom prst="rect">
              <a:avLst/>
            </a:prstGeom>
          </p:spPr>
        </p:pic>
      </p:grpSp>
      <p:sp>
        <p:nvSpPr>
          <p:cNvPr id="17" name="椭圆 16"/>
          <p:cNvSpPr/>
          <p:nvPr/>
        </p:nvSpPr>
        <p:spPr>
          <a:xfrm>
            <a:off x="1750873" y="755167"/>
            <a:ext cx="5701448" cy="3832807"/>
          </a:xfrm>
          <a:prstGeom prst="ellipse">
            <a:avLst/>
          </a:prstGeom>
          <a:solidFill>
            <a:srgbClr val="FEFE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找一找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902479" y="2675975"/>
            <a:ext cx="5147396" cy="737488"/>
            <a:chOff x="2478444" y="3349984"/>
            <a:chExt cx="5147396" cy="73748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78444" y="3542196"/>
              <a:ext cx="5126971" cy="545276"/>
              <a:chOff x="2339751" y="3170893"/>
              <a:chExt cx="5126971" cy="545276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2401826" y="3235101"/>
                <a:ext cx="5064896" cy="481068"/>
              </a:xfrm>
              <a:prstGeom prst="roundRect">
                <a:avLst/>
              </a:prstGeom>
              <a:solidFill>
                <a:srgbClr val="FFB3B3"/>
              </a:solidFill>
              <a:ln w="9525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2339751" y="3170893"/>
                <a:ext cx="5060102" cy="481068"/>
              </a:xfrm>
              <a:prstGeom prst="roundRect">
                <a:avLst/>
              </a:prstGeom>
              <a:solidFill>
                <a:srgbClr val="FF6969"/>
              </a:solidFill>
              <a:ln w="9525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8820" y="3349984"/>
              <a:ext cx="667020" cy="667020"/>
            </a:xfrm>
            <a:prstGeom prst="rect">
              <a:avLst/>
            </a:prstGeom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文本框 13"/>
          <p:cNvSpPr txBox="1"/>
          <p:nvPr/>
        </p:nvSpPr>
        <p:spPr>
          <a:xfrm>
            <a:off x="2042974" y="2857323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父亲　　　喜欢</a:t>
            </a: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树林和歌唱的鸟</a:t>
            </a:r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24287" y="2857323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15055" y="2857323"/>
            <a:ext cx="842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一生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6350" y="5036820"/>
            <a:ext cx="9157970" cy="106680"/>
          </a:xfrm>
          <a:prstGeom prst="rect">
            <a:avLst/>
          </a:prstGeom>
          <a:solidFill>
            <a:srgbClr val="62B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2002178" y="3624021"/>
            <a:ext cx="3613745" cy="973478"/>
            <a:chOff x="1679627" y="3852304"/>
            <a:chExt cx="3613745" cy="973478"/>
          </a:xfrm>
        </p:grpSpPr>
        <p:sp>
          <p:nvSpPr>
            <p:cNvPr id="23" name="圆角矩形标注 22"/>
            <p:cNvSpPr/>
            <p:nvPr/>
          </p:nvSpPr>
          <p:spPr>
            <a:xfrm>
              <a:off x="1679627" y="3852304"/>
              <a:ext cx="3613745" cy="973478"/>
            </a:xfrm>
            <a:prstGeom prst="wedgeRoundRectCallout">
              <a:avLst>
                <a:gd name="adj1" fmla="val -20833"/>
                <a:gd name="adj2" fmla="val -72376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EBE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52978" y="3892345"/>
              <a:ext cx="354039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“一生”说明父亲对树林和鸟的喜爱时间之长，感情之深。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935236" y="3655379"/>
            <a:ext cx="5154414" cy="932595"/>
            <a:chOff x="1679628" y="3852302"/>
            <a:chExt cx="5154414" cy="932595"/>
          </a:xfrm>
        </p:grpSpPr>
        <p:sp>
          <p:nvSpPr>
            <p:cNvPr id="26" name="圆角矩形标注 25"/>
            <p:cNvSpPr/>
            <p:nvPr/>
          </p:nvSpPr>
          <p:spPr>
            <a:xfrm>
              <a:off x="1679628" y="3852302"/>
              <a:ext cx="5154414" cy="932595"/>
            </a:xfrm>
            <a:prstGeom prst="wedgeRoundRectCallout">
              <a:avLst>
                <a:gd name="adj1" fmla="val -20530"/>
                <a:gd name="adj2" fmla="val -78242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　　　　　　　　　　　　　　　　　　　　　　　　　　　　　　　　　　　　　　　　　　　　　　　　　　　</a:t>
              </a:r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98272" y="3892345"/>
              <a:ext cx="513107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“最喜欢”说明不是一般地喜欢，父亲喜欢“树林和歌唱的鸟”超过其他喜爱的事物。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32334" y="3408219"/>
            <a:ext cx="2309323" cy="1206599"/>
            <a:chOff x="5782605" y="454872"/>
            <a:chExt cx="2309323" cy="1206599"/>
          </a:xfrm>
        </p:grpSpPr>
        <p:sp>
          <p:nvSpPr>
            <p:cNvPr id="28" name="云形标注 27"/>
            <p:cNvSpPr/>
            <p:nvPr/>
          </p:nvSpPr>
          <p:spPr>
            <a:xfrm rot="21151452" flipH="1">
              <a:off x="5782605" y="837938"/>
              <a:ext cx="1054353" cy="685329"/>
            </a:xfrm>
            <a:prstGeom prst="cloudCallout">
              <a:avLst>
                <a:gd name="adj1" fmla="val -73118"/>
                <a:gd name="adj2" fmla="val 40581"/>
              </a:avLst>
            </a:prstGeom>
            <a:solidFill>
              <a:schemeClr val="bg1"/>
            </a:solidFill>
            <a:ln w="3175">
              <a:solidFill>
                <a:srgbClr val="FF69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850339" y="946918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中心句</a:t>
              </a: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85329" y="454872"/>
              <a:ext cx="1206599" cy="1206599"/>
            </a:xfrm>
            <a:prstGeom prst="rect">
              <a:avLst/>
            </a:prstGeom>
          </p:spPr>
        </p:pic>
      </p:grpSp>
      <p:sp>
        <p:nvSpPr>
          <p:cNvPr id="36" name="圆角矩形 35"/>
          <p:cNvSpPr/>
          <p:nvPr/>
        </p:nvSpPr>
        <p:spPr>
          <a:xfrm>
            <a:off x="1259632" y="1318400"/>
            <a:ext cx="6624736" cy="1280063"/>
          </a:xfrm>
          <a:prstGeom prst="roundRect">
            <a:avLst>
              <a:gd name="adj" fmla="val 12748"/>
            </a:avLst>
          </a:prstGeom>
          <a:solidFill>
            <a:schemeClr val="bg1">
              <a:alpha val="70000"/>
            </a:schemeClr>
          </a:solidFill>
          <a:ln w="9525">
            <a:solidFill>
              <a:srgbClr val="F7964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414937" y="1335111"/>
            <a:ext cx="6373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你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能快速默读全文后，在文中找一个句子来概括课文的主要内容吗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a14="http://schemas.microsoft.com/office/drawing/2010/main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5802E-6 L -4.44444E-6 -0.07222 " pathEditMode="relative" rAng="0" ptsTypes="AA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35802E-6 L 4.72222E-6 -0.07222 " pathEditMode="relative" rAng="0" ptsTypes="AA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35802E-6 L -4.44444E-6 -0.07222 " pathEditMode="relative" rAng="0" ptsTypes="AA">
                                      <p:cBhvr>
                                        <p:cTn id="4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1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35802E-6 L 4.72222E-6 -0.07222 " pathEditMode="relative" rAng="0" ptsTypes="AA">
                                      <p:cBhvr>
                                        <p:cTn id="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repeatCount="2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2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" presetClass="emph" presetSubtype="1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" presetClass="emph" presetSubtype="1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7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5" grpId="2"/>
      <p:bldP spid="15" grpId="3"/>
      <p:bldP spid="15" grpId="4"/>
      <p:bldP spid="15" grpId="5"/>
      <p:bldP spid="15" grpId="6"/>
      <p:bldP spid="13" grpId="0"/>
      <p:bldP spid="13" grpId="1"/>
      <p:bldP spid="13" grpId="2"/>
      <p:bldP spid="13" grpId="3"/>
      <p:bldP spid="13" grpId="4"/>
      <p:bldP spid="13" grpId="5"/>
      <p:bldP spid="13" grpId="6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39552" y="1565668"/>
            <a:ext cx="8064896" cy="1272084"/>
            <a:chOff x="1727151" y="1463202"/>
            <a:chExt cx="9517144" cy="150114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5192" y="1463203"/>
              <a:ext cx="1501147" cy="150114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7151" y="1463203"/>
              <a:ext cx="1501147" cy="150114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3633" y="1463203"/>
              <a:ext cx="1501147" cy="150114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35970" y="1463203"/>
              <a:ext cx="1501147" cy="150114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43148" y="1463202"/>
              <a:ext cx="1501147" cy="1501147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4412" y="1463203"/>
              <a:ext cx="1501147" cy="1501147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71600" y="3147814"/>
            <a:ext cx="6624736" cy="1482952"/>
            <a:chOff x="2267744" y="3147814"/>
            <a:chExt cx="6624736" cy="1482952"/>
          </a:xfrm>
        </p:grpSpPr>
        <p:sp>
          <p:nvSpPr>
            <p:cNvPr id="21" name="圆角矩形 20"/>
            <p:cNvSpPr/>
            <p:nvPr/>
          </p:nvSpPr>
          <p:spPr>
            <a:xfrm>
              <a:off x="3059832" y="3147814"/>
              <a:ext cx="5832648" cy="14401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92765" y="3147814"/>
              <a:ext cx="5211683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左</a:t>
              </a:r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窄右宽：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抖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湿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吸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猎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　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膀</a:t>
              </a:r>
              <a:endPara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左右宽窄相当：</a:t>
              </a:r>
              <a:r>
                <a:rPr lang="zh-CN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朝</a:t>
              </a:r>
              <a:endPara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267744" y="3363838"/>
              <a:ext cx="1266928" cy="126692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6CAA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6CA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写一写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49" y="1603768"/>
            <a:ext cx="2538852" cy="25388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574" y="1603768"/>
            <a:ext cx="2538852" cy="2538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199" y="1603768"/>
            <a:ext cx="2538852" cy="2538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578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2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燕尾形 2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5" name="燕尾形 2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矩形 30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说一说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004048" y="2047406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这是哪儿？图中有谁？他们在干什么？他们的表情怎样？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10043" y="1601701"/>
            <a:ext cx="4181251" cy="2473629"/>
            <a:chOff x="656680" y="1971493"/>
            <a:chExt cx="3438697" cy="2034334"/>
          </a:xfrm>
        </p:grpSpPr>
        <p:sp>
          <p:nvSpPr>
            <p:cNvPr id="21" name="椭圆 20"/>
            <p:cNvSpPr/>
            <p:nvPr/>
          </p:nvSpPr>
          <p:spPr>
            <a:xfrm>
              <a:off x="713525" y="3494226"/>
              <a:ext cx="3381852" cy="511601"/>
            </a:xfrm>
            <a:prstGeom prst="ellipse">
              <a:avLst/>
            </a:prstGeom>
            <a:solidFill>
              <a:srgbClr val="452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680" y="1971493"/>
              <a:ext cx="3311267" cy="1741093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707417"/>
            <a:ext cx="658789" cy="118963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038700" y="1419622"/>
            <a:ext cx="27723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父亲、树林和鸟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a14="http://schemas.microsoft.com/office/drawing/2010/main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45406" y="1219843"/>
            <a:ext cx="7853189" cy="3443597"/>
            <a:chOff x="645406" y="1219843"/>
            <a:chExt cx="7853189" cy="3443597"/>
          </a:xfrm>
        </p:grpSpPr>
        <p:sp>
          <p:nvSpPr>
            <p:cNvPr id="15" name="圆角矩形 14"/>
            <p:cNvSpPr/>
            <p:nvPr/>
          </p:nvSpPr>
          <p:spPr>
            <a:xfrm>
              <a:off x="645406" y="1219843"/>
              <a:ext cx="7853189" cy="3443597"/>
            </a:xfrm>
            <a:prstGeom prst="roundRect">
              <a:avLst>
                <a:gd name="adj" fmla="val 6924"/>
              </a:avLst>
            </a:prstGeom>
            <a:solidFill>
              <a:schemeClr val="bg1"/>
            </a:solidFill>
            <a:ln w="952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807" y="1472580"/>
              <a:ext cx="1377186" cy="2055577"/>
            </a:xfrm>
            <a:prstGeom prst="roundRect">
              <a:avLst>
                <a:gd name="adj" fmla="val 11826"/>
              </a:avLst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燕尾形 12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燕尾形 8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8FBB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矩形 1"/>
          <p:cNvSpPr/>
          <p:nvPr/>
        </p:nvSpPr>
        <p:spPr>
          <a:xfrm>
            <a:off x="571362" y="77388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走近作者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6179" y="1309757"/>
            <a:ext cx="75177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20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　　　生平</a:t>
            </a: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简介：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牛汉</a:t>
            </a:r>
            <a:r>
              <a:rPr lang="en-US" altLang="zh-CN" sz="2000" dirty="0">
                <a:latin typeface="+mj-ea"/>
                <a:ea typeface="+mj-ea"/>
              </a:rPr>
              <a:t>(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1923—2013</a:t>
            </a:r>
            <a:r>
              <a:rPr lang="en-US" altLang="zh-CN" sz="2000" dirty="0">
                <a:latin typeface="+mj-ea"/>
                <a:ea typeface="+mj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，生于山西省一个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贫　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苦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的农民家庭。原名史承汉，后改为史成汉，又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“牛汉”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。当代作家、诗人。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r>
              <a:rPr lang="zh-CN" altLang="en-US" sz="20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　　　文学</a:t>
            </a: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成就：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悼念一棵枫树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获文学创作奖；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温</a:t>
            </a:r>
            <a:endParaRPr lang="en-US" altLang="zh-CN" sz="2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获全国优秀新诗集奖。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主要作品：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诗集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彩色生活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祖国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爱与歌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温泉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，散文集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萤火集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948740" y="1738668"/>
            <a:ext cx="7272808" cy="2099136"/>
          </a:xfrm>
          <a:prstGeom prst="roundRect">
            <a:avLst>
              <a:gd name="adj" fmla="val 10998"/>
            </a:avLst>
          </a:prstGeom>
          <a:solidFill>
            <a:schemeClr val="accent6">
              <a:lumMod val="20000"/>
              <a:lumOff val="80000"/>
              <a:alpha val="50000"/>
            </a:schemeClr>
          </a:solidFill>
          <a:ln w="952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矩形 10"/>
          <p:cNvSpPr/>
          <p:nvPr/>
        </p:nvSpPr>
        <p:spPr>
          <a:xfrm>
            <a:off x="569750" y="77388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学习要求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00543" y="1851670"/>
            <a:ext cx="6861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朗读课文，注意把生字字音读准，把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通顺，读流利。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思考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课文主要讲了一件什么事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316595"/>
            <a:ext cx="1405305" cy="1405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 xmlns:a14="http://schemas.microsoft.com/office/drawing/2010/main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燕尾形 12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燕尾形 8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8FBB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文本框 2"/>
          <p:cNvSpPr txBox="1"/>
          <p:nvPr/>
        </p:nvSpPr>
        <p:spPr>
          <a:xfrm>
            <a:off x="2018624" y="1915714"/>
            <a:ext cx="3561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  <a:cs typeface="taozhi.cn_PY" panose="02000500000000000000" charset="0"/>
              </a:rPr>
              <a:t>lí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  <a:cs typeface="taozhi.cn_PY" panose="02000500000000000000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4904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黎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54904" y="373292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瞬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42832" y="3368009"/>
            <a:ext cx="9092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  <a:cs typeface="taozhi.cn_PY" panose="02000500000000000000" charset="0"/>
              </a:rPr>
              <a:t>shùn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  <a:cs typeface="taozhi.cn_PY" panose="02000500000000000000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64950" y="1915714"/>
            <a:ext cx="9361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  <a:cs typeface="taozhi.cn_PY" panose="02000500000000000000" charset="0"/>
              </a:rPr>
              <a:t>níng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  <a:cs typeface="taozhi.cn_PY" panose="02000500000000000000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52281" y="1915714"/>
            <a:ext cx="10951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  <a:cs typeface="taozhi.cn_PY" panose="02000500000000000000" charset="0"/>
              </a:rPr>
              <a:t>chàng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  <a:cs typeface="taozhi.cn_PY" panose="02000500000000000000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79704" y="3368009"/>
            <a:ext cx="5261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  <a:cs typeface="taozhi.cn_PY" panose="02000500000000000000" charset="0"/>
              </a:rPr>
              <a:t>liè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  <a:cs typeface="taozhi.cn_PY" panose="02000500000000000000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41664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204340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732604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141664" y="439508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04340" y="439508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427523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畅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871895" y="373292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猎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363061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395292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1895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凝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75191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舒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63061" y="373292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395292" y="373292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-180528" y="1051433"/>
            <a:ext cx="9433048" cy="677108"/>
            <a:chOff x="-180528" y="1173990"/>
            <a:chExt cx="9433048" cy="677108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-180528" y="1565264"/>
              <a:ext cx="9433048" cy="0"/>
            </a:xfrm>
            <a:prstGeom prst="line">
              <a:avLst/>
            </a:prstGeom>
            <a:ln w="9525">
              <a:solidFill>
                <a:srgbClr val="8FBB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3654648" y="1173990"/>
              <a:ext cx="1646605" cy="677108"/>
            </a:xfrm>
            <a:prstGeom prst="rect">
              <a:avLst/>
            </a:prstGeom>
            <a:solidFill>
              <a:srgbClr val="FEFEF2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800" dirty="0" smtClean="0">
                  <a:solidFill>
                    <a:srgbClr val="8FBB9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第一组</a:t>
              </a:r>
              <a:endParaRPr lang="zh-CN" altLang="en-US" sz="3800" dirty="0">
                <a:solidFill>
                  <a:srgbClr val="8FBB9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认一认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6" grpId="0"/>
      <p:bldP spid="19" grpId="0"/>
      <p:bldP spid="19" grpId="1"/>
      <p:bldP spid="18" grpId="0"/>
      <p:bldP spid="18" grpId="1"/>
      <p:bldP spid="20" grpId="0"/>
      <p:bldP spid="20" grpId="1"/>
      <p:bldP spid="21" grpId="0"/>
      <p:bldP spid="21" grpId="1"/>
      <p:bldP spid="5" grpId="0" animBg="1"/>
      <p:bldP spid="23" grpId="0" animBg="1"/>
      <p:bldP spid="24" grpId="0" animBg="1"/>
      <p:bldP spid="26" grpId="0" animBg="1"/>
      <p:bldP spid="27" grpId="0" animBg="1"/>
      <p:bldP spid="28" grpId="0"/>
      <p:bldP spid="29" grpId="0"/>
      <p:bldP spid="30" grpId="0"/>
      <p:bldP spid="30" grpId="1"/>
      <p:bldP spid="31" grpId="0"/>
      <p:bldP spid="31" grpId="1"/>
      <p:bldP spid="32" grpId="0"/>
      <p:bldP spid="33" grpId="0"/>
      <p:bldP spid="33" grpId="1"/>
      <p:bldP spid="34" grpId="0"/>
      <p:bldP spid="34" grpId="1"/>
      <p:bldP spid="35" grpId="0"/>
      <p:bldP spid="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燕尾形 12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燕尾形 8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8FBB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文本框 14"/>
          <p:cNvSpPr txBox="1"/>
          <p:nvPr/>
        </p:nvSpPr>
        <p:spPr>
          <a:xfrm>
            <a:off x="1854904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黎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54904" y="373292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瞬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41664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204340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732604" y="297616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141664" y="439508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04340" y="4395089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427523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畅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71895" y="228577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凝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-180528" y="1051433"/>
            <a:ext cx="9433048" cy="677108"/>
            <a:chOff x="-180528" y="1173990"/>
            <a:chExt cx="9433048" cy="677108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-180528" y="1565264"/>
              <a:ext cx="9433048" cy="0"/>
            </a:xfrm>
            <a:prstGeom prst="line">
              <a:avLst/>
            </a:prstGeom>
            <a:ln w="9525">
              <a:solidFill>
                <a:srgbClr val="8FBB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3654648" y="1173990"/>
              <a:ext cx="1646605" cy="677108"/>
            </a:xfrm>
            <a:prstGeom prst="rect">
              <a:avLst/>
            </a:prstGeom>
            <a:solidFill>
              <a:srgbClr val="FEFEF2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800" dirty="0" smtClean="0">
                  <a:solidFill>
                    <a:srgbClr val="8FBB9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第一组</a:t>
              </a:r>
              <a:endParaRPr lang="zh-CN" altLang="en-US" sz="3800" dirty="0">
                <a:solidFill>
                  <a:srgbClr val="8FBB9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认一认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801762" y="3517479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猎</a:t>
            </a:r>
            <a:endParaRPr lang="zh-CN" altLang="en-US" sz="54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788024" y="3232568"/>
            <a:ext cx="4253992" cy="1493152"/>
            <a:chOff x="4881264" y="2950288"/>
            <a:chExt cx="4253992" cy="1493152"/>
          </a:xfrm>
        </p:grpSpPr>
        <p:grpSp>
          <p:nvGrpSpPr>
            <p:cNvPr id="38" name="组合 37"/>
            <p:cNvGrpSpPr/>
            <p:nvPr/>
          </p:nvGrpSpPr>
          <p:grpSpPr>
            <a:xfrm>
              <a:off x="4881264" y="3075806"/>
              <a:ext cx="2649652" cy="1367634"/>
              <a:chOff x="4749512" y="3075806"/>
              <a:chExt cx="2649652" cy="1367634"/>
            </a:xfrm>
          </p:grpSpPr>
          <p:sp>
            <p:nvSpPr>
              <p:cNvPr id="41" name="圆角矩形标注 40"/>
              <p:cNvSpPr/>
              <p:nvPr/>
            </p:nvSpPr>
            <p:spPr>
              <a:xfrm>
                <a:off x="4749512" y="3075806"/>
                <a:ext cx="2649652" cy="1367634"/>
              </a:xfrm>
              <a:prstGeom prst="wedgeRoundRectCallout">
                <a:avLst>
                  <a:gd name="adj1" fmla="val 60238"/>
                  <a:gd name="adj2" fmla="val -19961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4853439" y="3111799"/>
                <a:ext cx="2545725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你知道“猎”的部首吗？你还知道带有这个部首的哪些字？</a:t>
                </a: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9951" y="2950288"/>
              <a:ext cx="1405305" cy="140530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燕尾形 12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燕尾形 8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8FBB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文本框 2"/>
          <p:cNvSpPr txBox="1"/>
          <p:nvPr/>
        </p:nvSpPr>
        <p:spPr>
          <a:xfrm>
            <a:off x="1862976" y="1969608"/>
            <a:ext cx="4812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>
                <a:latin typeface="taozhi.cn_PY" panose="02000500000000000000" charset="0"/>
                <a:ea typeface="楷体" panose="02010609060101010101" pitchFamily="49" charset="-122"/>
              </a:rPr>
              <a:t>hū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57624" y="2339670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滹沱河　　幽深　　兀立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45064" y="378681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焐　　喙　　惊愕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74608" y="3431428"/>
            <a:ext cx="69923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</a:rPr>
              <a:t>wù</a:t>
            </a:r>
            <a:r>
              <a:rPr lang="en-US" altLang="zh-CN" sz="2600" dirty="0" smtClean="0">
                <a:latin typeface="taozhi.cn_PY" panose="02000500000000000000" charset="0"/>
                <a:ea typeface="楷体" panose="02010609060101010101" pitchFamily="49" charset="-122"/>
              </a:rPr>
              <a:t> 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70618" y="1969608"/>
            <a:ext cx="7470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</a:rPr>
              <a:t>yōu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46030" y="1969608"/>
            <a:ext cx="6158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</a:rPr>
              <a:t>wù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93549" y="3431428"/>
            <a:ext cx="3642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smtClean="0">
                <a:latin typeface="taozhi.cn_PY" panose="02000500000000000000" charset="0"/>
                <a:ea typeface="楷体" panose="02010609060101010101" pitchFamily="49" charset="-122"/>
              </a:rPr>
              <a:t>è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13472" y="1969608"/>
            <a:ext cx="7152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</a:rPr>
              <a:t>tuó</a:t>
            </a:r>
            <a:r>
              <a:rPr lang="en-US" altLang="zh-CN" sz="2600" dirty="0" smtClean="0">
                <a:latin typeface="taozhi.cn_PY" panose="02000500000000000000" charset="0"/>
                <a:ea typeface="楷体" panose="02010609060101010101" pitchFamily="49" charset="-122"/>
              </a:rPr>
              <a:t> 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26201" y="3431428"/>
            <a:ext cx="5709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dirty="0" err="1" smtClean="0">
                <a:latin typeface="taozhi.cn_PY" panose="02000500000000000000" charset="0"/>
                <a:ea typeface="楷体" panose="02010609060101010101" pitchFamily="49" charset="-122"/>
              </a:rPr>
              <a:t>huì</a:t>
            </a:r>
            <a:endParaRPr lang="en-US" altLang="zh-CN" sz="2600" dirty="0">
              <a:latin typeface="taozhi.cn_PY" panose="02000500000000000000" charset="0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认一认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-180528" y="1051433"/>
            <a:ext cx="9433048" cy="677108"/>
            <a:chOff x="-180528" y="1173990"/>
            <a:chExt cx="9433048" cy="677108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-180528" y="1565264"/>
              <a:ext cx="9433048" cy="0"/>
            </a:xfrm>
            <a:prstGeom prst="line">
              <a:avLst/>
            </a:prstGeom>
            <a:ln w="9525">
              <a:solidFill>
                <a:srgbClr val="8FBB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3654648" y="1173990"/>
              <a:ext cx="1646605" cy="677108"/>
            </a:xfrm>
            <a:prstGeom prst="rect">
              <a:avLst/>
            </a:prstGeom>
            <a:solidFill>
              <a:srgbClr val="FEFEF2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800" dirty="0" smtClean="0">
                  <a:solidFill>
                    <a:srgbClr val="8FBB9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第二组</a:t>
              </a:r>
              <a:endParaRPr lang="zh-CN" altLang="en-US" sz="3800" dirty="0">
                <a:solidFill>
                  <a:srgbClr val="8FBB99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2103587" y="304755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584578" y="304755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620949" y="304755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617963" y="304755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717151" y="447944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673961" y="4479446"/>
            <a:ext cx="72008" cy="7200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10"/>
          <a:stretch>
            <a:fillRect/>
          </a:stretch>
        </p:blipFill>
        <p:spPr>
          <a:xfrm>
            <a:off x="6573804" y="3431428"/>
            <a:ext cx="805718" cy="122413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4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燕尾形 12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8FB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" name="燕尾形 8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8FBB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直接连接符 9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矩形 21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认一认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04048" y="1347614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鸟喙</a:t>
            </a:r>
            <a:endParaRPr lang="zh-CN" altLang="en-US" sz="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燕尾形箭头 4"/>
          <p:cNvSpPr/>
          <p:nvPr/>
        </p:nvSpPr>
        <p:spPr>
          <a:xfrm rot="10800000">
            <a:off x="4329503" y="1779662"/>
            <a:ext cx="572700" cy="421730"/>
          </a:xfrm>
          <a:prstGeom prst="notchedRightArrow">
            <a:avLst/>
          </a:prstGeom>
          <a:solidFill>
            <a:srgbClr val="FBC4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17749" y="1343422"/>
            <a:ext cx="2303053" cy="357161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2080" y="3435846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2"/>
                </a:solidFill>
              </a:rPr>
              <a:t>https://www.ypppt.com/</a:t>
            </a:r>
            <a:endParaRPr lang="zh-CN" altLang="en-US" dirty="0">
              <a:solidFill>
                <a:srgbClr val="FEFEF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475773" y="1923678"/>
            <a:ext cx="8192454" cy="1944216"/>
          </a:xfrm>
          <a:prstGeom prst="roundRect">
            <a:avLst>
              <a:gd name="adj" fmla="val 12748"/>
            </a:avLst>
          </a:prstGeom>
          <a:solidFill>
            <a:schemeClr val="bg1"/>
          </a:solidFill>
          <a:ln w="9525">
            <a:solidFill>
              <a:srgbClr val="FF5D5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91219" y="-21737"/>
            <a:ext cx="1539798" cy="1214316"/>
            <a:chOff x="323528" y="133271"/>
            <a:chExt cx="1539798" cy="1214316"/>
          </a:xfrm>
        </p:grpSpPr>
        <p:pic>
          <p:nvPicPr>
            <p:cNvPr id="3" name="Picture 3" descr="C:\Documents and Settings\Administrator\桌面\6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71" y="199152"/>
              <a:ext cx="127246" cy="711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组合 164"/>
            <p:cNvGrpSpPr/>
            <p:nvPr/>
          </p:nvGrpSpPr>
          <p:grpSpPr bwMode="auto">
            <a:xfrm>
              <a:off x="416311" y="910302"/>
              <a:ext cx="1447015" cy="437285"/>
              <a:chOff x="3430455" y="2600130"/>
              <a:chExt cx="2620549" cy="5172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430455" y="2600130"/>
                <a:ext cx="2409529" cy="517280"/>
              </a:xfrm>
              <a:prstGeom prst="rect">
                <a:avLst/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燕尾形 9"/>
              <p:cNvSpPr/>
              <p:nvPr/>
            </p:nvSpPr>
            <p:spPr>
              <a:xfrm rot="10800000">
                <a:off x="5669619" y="2600132"/>
                <a:ext cx="381385" cy="517280"/>
              </a:xfrm>
              <a:prstGeom prst="chevron">
                <a:avLst>
                  <a:gd name="adj" fmla="val 32172"/>
                </a:avLst>
              </a:prstGeom>
              <a:solidFill>
                <a:srgbClr val="FF5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" name="燕尾形 4"/>
            <p:cNvSpPr/>
            <p:nvPr/>
          </p:nvSpPr>
          <p:spPr bwMode="auto">
            <a:xfrm rot="10800000" flipH="1">
              <a:off x="323528" y="910303"/>
              <a:ext cx="210593" cy="437284"/>
            </a:xfrm>
            <a:prstGeom prst="chevron">
              <a:avLst>
                <a:gd name="adj" fmla="val 32172"/>
              </a:avLst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直接连接符 5"/>
            <p:cNvCxnSpPr/>
            <p:nvPr/>
          </p:nvCxnSpPr>
          <p:spPr bwMode="auto">
            <a:xfrm>
              <a:off x="344240" y="939813"/>
              <a:ext cx="1504950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 bwMode="auto">
            <a:xfrm>
              <a:off x="339477" y="1301981"/>
              <a:ext cx="1505992" cy="0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Documents and Settings\Administrator\桌面\6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559" y="133271"/>
              <a:ext cx="127246" cy="779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文本框 12"/>
          <p:cNvSpPr txBox="1"/>
          <p:nvPr/>
        </p:nvSpPr>
        <p:spPr>
          <a:xfrm>
            <a:off x="565819" y="1969608"/>
            <a:ext cx="806921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父亲带着</a:t>
            </a:r>
            <a:r>
              <a:rPr lang="zh-CN" altLang="en-US" sz="2600" spc="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我从滹沱河</a:t>
            </a: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岸的一片树林</a:t>
            </a:r>
            <a:r>
              <a:rPr lang="zh-CN" altLang="en-US" sz="2600" spc="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边走过</a:t>
            </a: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200000"/>
              </a:lnSpc>
            </a:pP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我茫茫然</a:t>
            </a:r>
            <a:r>
              <a:rPr lang="zh-CN" altLang="en-US" sz="2600" spc="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地望</a:t>
            </a: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着凝神静气</a:t>
            </a:r>
            <a:r>
              <a:rPr lang="zh-CN" altLang="en-US" sz="2600" spc="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的像</a:t>
            </a:r>
            <a:r>
              <a:rPr lang="zh-CN" altLang="en-US" sz="2600" spc="300" dirty="0">
                <a:latin typeface="楷体" panose="02010609060101010101" pitchFamily="49" charset="-122"/>
                <a:ea typeface="楷体" panose="02010609060101010101" pitchFamily="49" charset="-122"/>
              </a:rPr>
              <a:t>树一般兀立</a:t>
            </a:r>
            <a:r>
              <a:rPr lang="zh-CN" altLang="en-US" sz="2600" spc="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的父亲。</a:t>
            </a:r>
            <a:endParaRPr lang="zh-CN" altLang="en-US" sz="2600" spc="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2464152" y="2374778"/>
            <a:ext cx="51396" cy="222420"/>
          </a:xfrm>
          <a:prstGeom prst="line">
            <a:avLst/>
          </a:prstGeom>
          <a:ln w="12700">
            <a:solidFill>
              <a:srgbClr val="FF5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84064" y="773880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rPr>
              <a:t>读一读</a:t>
            </a:r>
            <a:endParaRPr lang="zh-CN" altLang="en-US" sz="2000" dirty="0">
              <a:solidFill>
                <a:schemeClr val="bg1"/>
              </a:solidFill>
              <a:latin typeface="方正大黑_GBK" panose="03000509000000000000" pitchFamily="65" charset="-122"/>
              <a:ea typeface="方正大黑_GBK" panose="03000509000000000000" pitchFamily="65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516216" y="2374778"/>
            <a:ext cx="51396" cy="222420"/>
          </a:xfrm>
          <a:prstGeom prst="line">
            <a:avLst/>
          </a:prstGeom>
          <a:ln w="12700">
            <a:solidFill>
              <a:srgbClr val="FF5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464152" y="3178314"/>
            <a:ext cx="51396" cy="222420"/>
          </a:xfrm>
          <a:prstGeom prst="line">
            <a:avLst/>
          </a:prstGeom>
          <a:ln w="12700">
            <a:solidFill>
              <a:srgbClr val="FF5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018149" y="3178314"/>
            <a:ext cx="51396" cy="222420"/>
          </a:xfrm>
          <a:prstGeom prst="line">
            <a:avLst/>
          </a:prstGeom>
          <a:ln w="12700">
            <a:solidFill>
              <a:srgbClr val="FF5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7615004" y="3178314"/>
            <a:ext cx="51396" cy="222420"/>
          </a:xfrm>
          <a:prstGeom prst="line">
            <a:avLst/>
          </a:prstGeom>
          <a:ln w="12700">
            <a:solidFill>
              <a:srgbClr val="FF5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386bad1b193e8ddd96c78c97f95eeb279f1e047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308</Words>
  <Application>Microsoft Office PowerPoint</Application>
  <PresentationFormat>全屏显示(16:9)</PresentationFormat>
  <Paragraphs>104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taozhi.cn_PY</vt:lpstr>
      <vt:lpstr>方正大黑_GBK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2015-05-05T08:02:00Z</dcterms:created>
  <dcterms:modified xsi:type="dcterms:W3CDTF">2021-08-05T06:47:26Z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