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0" r:id="rId2"/>
  </p:sldMasterIdLst>
  <p:notesMasterIdLst>
    <p:notesMasterId r:id="rId25"/>
  </p:notesMasterIdLst>
  <p:sldIdLst>
    <p:sldId id="392" r:id="rId3"/>
    <p:sldId id="393" r:id="rId4"/>
    <p:sldId id="370" r:id="rId5"/>
    <p:sldId id="371" r:id="rId6"/>
    <p:sldId id="373" r:id="rId7"/>
    <p:sldId id="262" r:id="rId8"/>
    <p:sldId id="358" r:id="rId9"/>
    <p:sldId id="266" r:id="rId10"/>
    <p:sldId id="374" r:id="rId11"/>
    <p:sldId id="288" r:id="rId12"/>
    <p:sldId id="365" r:id="rId13"/>
    <p:sldId id="268" r:id="rId14"/>
    <p:sldId id="293" r:id="rId15"/>
    <p:sldId id="369" r:id="rId16"/>
    <p:sldId id="372" r:id="rId17"/>
    <p:sldId id="356" r:id="rId18"/>
    <p:sldId id="267" r:id="rId19"/>
    <p:sldId id="368" r:id="rId20"/>
    <p:sldId id="357" r:id="rId21"/>
    <p:sldId id="264" r:id="rId22"/>
    <p:sldId id="280" r:id="rId23"/>
    <p:sldId id="394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4">
          <p15:clr>
            <a:srgbClr val="A4A3A4"/>
          </p15:clr>
        </p15:guide>
        <p15:guide id="2" pos="29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A1C450"/>
    <a:srgbClr val="E04236"/>
    <a:srgbClr val="F44236"/>
    <a:srgbClr val="000000"/>
    <a:srgbClr val="D35DB7"/>
    <a:srgbClr val="FFFFFF"/>
    <a:srgbClr val="0000FF"/>
    <a:srgbClr val="140D9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orient="horz" pos="1664"/>
        <p:guide pos="29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0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96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7686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65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509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7675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21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673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0721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956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66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165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079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24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1.xml"/><Relationship Id="rId28" Type="http://schemas.openxmlformats.org/officeDocument/2006/relationships/tags" Target="../tags/tag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tags" Target="../tags/tag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3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4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28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0" y="1666429"/>
            <a:ext cx="9144000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19</a:t>
            </a:r>
            <a:r>
              <a:rPr sz="45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4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海</a:t>
            </a:r>
            <a:r>
              <a:rPr sz="4500" b="1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滨小城</a:t>
            </a:r>
            <a:endParaRPr sz="45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2772946"/>
            <a:ext cx="9144000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1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4251466"/>
            <a:ext cx="9144000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9216" y="987448"/>
            <a:ext cx="711041" cy="7610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鸥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35416" y="3078480"/>
            <a:ext cx="711041" cy="7610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凳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6840" y="2200002"/>
            <a:ext cx="2307363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加一加：区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+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鸟</a:t>
            </a:r>
            <a:r>
              <a:rPr lang="en-US" altLang="zh-CN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=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鸥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00978" y="2702644"/>
            <a:ext cx="8230643" cy="508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2903" y="2205744"/>
            <a:ext cx="168539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组词：海鸥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87331" y="4257415"/>
            <a:ext cx="1493037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组词：石凳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6455" y="3783873"/>
            <a:ext cx="39312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巧记：“山”下一块大“石”头</a:t>
            </a:r>
          </a:p>
        </p:txBody>
      </p:sp>
      <p:pic>
        <p:nvPicPr>
          <p:cNvPr id="15362" name="Picture 2" descr="https://timgsa.baidu.com/timg?image&amp;quality=80&amp;size=b9999_10000&amp;sec=1551330145440&amp;di=828cbca6316cc7d3f7437cf85d27e220&amp;imgtype=0&amp;src=http%3A%2F%2Fimgsrc.baidu.com%2Fimage%2Fc0%253Dshijue1%252C0%252C0%252C294%252C40%2Fsign%3D32370c0ce1c4b7452099bf55a7957462%2F42a98226cffc1e17b2e006144090f603738de9b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914" y="642257"/>
            <a:ext cx="3252503" cy="1970314"/>
          </a:xfrm>
          <a:prstGeom prst="roundRect">
            <a:avLst/>
          </a:prstGeom>
          <a:noFill/>
        </p:spPr>
      </p:pic>
      <p:pic>
        <p:nvPicPr>
          <p:cNvPr id="15364" name="Picture 4" descr="https://timgsa.baidu.com/timg?image&amp;quality=80&amp;size=b9999_10000&amp;sec=1551330200115&amp;di=d154e881c0ac702f71516cdb3dd2855a&amp;imgtype=0&amp;src=http%3A%2F%2Fimg.qihuiwang.com%2FBA8F513453BE4CA24D832457FB16A10A_800_0_max_jp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024" y="2780403"/>
            <a:ext cx="2931319" cy="1965769"/>
          </a:xfrm>
          <a:prstGeom prst="roundRect">
            <a:avLst/>
          </a:prstGeom>
          <a:noFill/>
        </p:spPr>
      </p:pic>
      <p:sp>
        <p:nvSpPr>
          <p:cNvPr id="2" name="圆角矩形 1"/>
          <p:cNvSpPr/>
          <p:nvPr/>
        </p:nvSpPr>
        <p:spPr>
          <a:xfrm>
            <a:off x="3183255" y="822007"/>
            <a:ext cx="1912620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1" grpId="0"/>
      <p:bldP spid="14" grpId="0"/>
      <p:bldP spid="15" grpId="0"/>
      <p:bldP spid="2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802581" y="2046340"/>
            <a:ext cx="2720934" cy="11763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endParaRPr lang="en-US" altLang="zh-CN" sz="24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造句：健美运动员的胳臂都好结实啊！</a:t>
            </a:r>
          </a:p>
        </p:txBody>
      </p:sp>
      <p:sp>
        <p:nvSpPr>
          <p:cNvPr id="13314" name="AutoShape 2" descr="https://icweiliimg1.pstatp.com/weili/bl/57401284436823982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4338" name="Picture 2" descr="https://timgsa.baidu.com/timg?image&amp;quality=80&amp;size=b9999_10000&amp;sec=1551329697866&amp;di=42a7d29697a6b5010f530d40d3b088a1&amp;imgtype=0&amp;src=http%3A%2F%2Fpic.51yuansu.com%2Fpic3%2Fcover%2F02%2F64%2F87%2F59fcf3a888a06_6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566" y="794317"/>
            <a:ext cx="4052548" cy="3800094"/>
          </a:xfrm>
          <a:prstGeom prst="rect">
            <a:avLst/>
          </a:prstGeom>
          <a:noFill/>
        </p:spPr>
      </p:pic>
      <p:sp>
        <p:nvSpPr>
          <p:cNvPr id="12" name="线形标注 1 11"/>
          <p:cNvSpPr/>
          <p:nvPr/>
        </p:nvSpPr>
        <p:spPr>
          <a:xfrm>
            <a:off x="6284595" y="1307782"/>
            <a:ext cx="1531144" cy="740093"/>
          </a:xfrm>
          <a:prstGeom prst="borderCallout1">
            <a:avLst>
              <a:gd name="adj1" fmla="val 18750"/>
              <a:gd name="adj2" fmla="val -8333"/>
              <a:gd name="adj3" fmla="val 141768"/>
              <a:gd name="adj4" fmla="val -16507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45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胳臂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组合 101"/>
          <p:cNvGrpSpPr/>
          <p:nvPr/>
        </p:nvGrpSpPr>
        <p:grpSpPr bwMode="auto">
          <a:xfrm>
            <a:off x="2054016" y="2822158"/>
            <a:ext cx="750094" cy="751285"/>
            <a:chOff x="714348" y="428604"/>
            <a:chExt cx="1000132" cy="1000926"/>
          </a:xfrm>
        </p:grpSpPr>
        <p:sp>
          <p:nvSpPr>
            <p:cNvPr id="96" name="矩形 95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97" name="直接连接符 96"/>
            <p:cNvCxnSpPr>
              <a:stCxn id="96" idx="0"/>
              <a:endCxn id="96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>
              <a:stCxn id="96" idx="1"/>
              <a:endCxn id="96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组合 105"/>
          <p:cNvGrpSpPr/>
          <p:nvPr/>
        </p:nvGrpSpPr>
        <p:grpSpPr bwMode="auto">
          <a:xfrm>
            <a:off x="2964845" y="2822158"/>
            <a:ext cx="750094" cy="751285"/>
            <a:chOff x="714348" y="428604"/>
            <a:chExt cx="1000132" cy="1000926"/>
          </a:xfrm>
        </p:grpSpPr>
        <p:sp>
          <p:nvSpPr>
            <p:cNvPr id="100" name="矩形 99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01" name="直接连接符 100"/>
            <p:cNvCxnSpPr>
              <a:stCxn id="100" idx="0"/>
              <a:endCxn id="100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>
              <a:stCxn id="100" idx="1"/>
              <a:endCxn id="100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组合 109"/>
          <p:cNvGrpSpPr/>
          <p:nvPr/>
        </p:nvGrpSpPr>
        <p:grpSpPr bwMode="auto">
          <a:xfrm>
            <a:off x="3822095" y="2822158"/>
            <a:ext cx="750094" cy="751285"/>
            <a:chOff x="714348" y="428604"/>
            <a:chExt cx="1000132" cy="1000926"/>
          </a:xfrm>
        </p:grpSpPr>
        <p:sp>
          <p:nvSpPr>
            <p:cNvPr id="104" name="矩形 103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05" name="直接连接符 104"/>
            <p:cNvCxnSpPr>
              <a:stCxn id="104" idx="0"/>
              <a:endCxn id="104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>
              <a:stCxn id="104" idx="1"/>
              <a:endCxn id="104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13"/>
          <p:cNvGrpSpPr/>
          <p:nvPr/>
        </p:nvGrpSpPr>
        <p:grpSpPr bwMode="auto">
          <a:xfrm>
            <a:off x="4756735" y="2822158"/>
            <a:ext cx="750094" cy="751285"/>
            <a:chOff x="714348" y="428604"/>
            <a:chExt cx="1000132" cy="1000926"/>
          </a:xfrm>
        </p:grpSpPr>
        <p:sp>
          <p:nvSpPr>
            <p:cNvPr id="108" name="矩形 107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09" name="直接连接符 108"/>
            <p:cNvCxnSpPr>
              <a:stCxn id="108" idx="0"/>
              <a:endCxn id="108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>
              <a:stCxn id="108" idx="1"/>
              <a:endCxn id="108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1" name="组合 117"/>
          <p:cNvGrpSpPr/>
          <p:nvPr/>
        </p:nvGrpSpPr>
        <p:grpSpPr bwMode="auto">
          <a:xfrm>
            <a:off x="5643751" y="2822158"/>
            <a:ext cx="750094" cy="751285"/>
            <a:chOff x="714348" y="428604"/>
            <a:chExt cx="1000132" cy="1000926"/>
          </a:xfrm>
        </p:grpSpPr>
        <p:sp>
          <p:nvSpPr>
            <p:cNvPr id="112" name="矩形 111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13" name="直接连接符 112"/>
            <p:cNvCxnSpPr>
              <a:stCxn id="112" idx="0"/>
              <a:endCxn id="112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>
              <a:stCxn id="112" idx="1"/>
              <a:endCxn id="112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组合 77"/>
          <p:cNvGrpSpPr/>
          <p:nvPr/>
        </p:nvGrpSpPr>
        <p:grpSpPr bwMode="auto">
          <a:xfrm>
            <a:off x="2477566" y="1411644"/>
            <a:ext cx="750094" cy="750094"/>
            <a:chOff x="714348" y="428604"/>
            <a:chExt cx="1000132" cy="1000926"/>
          </a:xfrm>
        </p:grpSpPr>
        <p:sp>
          <p:nvSpPr>
            <p:cNvPr id="120" name="矩形 119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1" name="直接连接符 120"/>
            <p:cNvCxnSpPr>
              <a:stCxn id="120" idx="0"/>
              <a:endCxn id="120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>
              <a:stCxn id="120" idx="1"/>
              <a:endCxn id="120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组合 81"/>
          <p:cNvGrpSpPr/>
          <p:nvPr/>
        </p:nvGrpSpPr>
        <p:grpSpPr bwMode="auto">
          <a:xfrm>
            <a:off x="3388394" y="1423550"/>
            <a:ext cx="750094" cy="750094"/>
            <a:chOff x="714348" y="428604"/>
            <a:chExt cx="1000132" cy="1000926"/>
          </a:xfrm>
        </p:grpSpPr>
        <p:sp>
          <p:nvSpPr>
            <p:cNvPr id="124" name="矩形 12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5" name="直接连接符 124"/>
            <p:cNvCxnSpPr>
              <a:stCxn id="124" idx="0"/>
              <a:endCxn id="12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>
              <a:stCxn id="124" idx="1"/>
              <a:endCxn id="12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组合 85"/>
          <p:cNvGrpSpPr/>
          <p:nvPr/>
        </p:nvGrpSpPr>
        <p:grpSpPr bwMode="auto">
          <a:xfrm>
            <a:off x="4287316" y="1429503"/>
            <a:ext cx="750094" cy="751285"/>
            <a:chOff x="714348" y="428604"/>
            <a:chExt cx="1000132" cy="1000926"/>
          </a:xfrm>
        </p:grpSpPr>
        <p:sp>
          <p:nvSpPr>
            <p:cNvPr id="128" name="矩形 127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29" name="直接连接符 128"/>
            <p:cNvCxnSpPr>
              <a:stCxn id="128" idx="0"/>
              <a:endCxn id="128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128" idx="1"/>
              <a:endCxn id="128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组合 89"/>
          <p:cNvGrpSpPr/>
          <p:nvPr/>
        </p:nvGrpSpPr>
        <p:grpSpPr bwMode="auto">
          <a:xfrm>
            <a:off x="5210050" y="1447362"/>
            <a:ext cx="750094" cy="751284"/>
            <a:chOff x="714348" y="428604"/>
            <a:chExt cx="1000132" cy="1000926"/>
          </a:xfrm>
        </p:grpSpPr>
        <p:sp>
          <p:nvSpPr>
            <p:cNvPr id="132" name="矩形 131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33" name="直接连接符 132"/>
            <p:cNvCxnSpPr>
              <a:stCxn id="132" idx="0"/>
              <a:endCxn id="132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>
              <a:stCxn id="132" idx="1"/>
              <a:endCxn id="132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组合 93"/>
          <p:cNvGrpSpPr/>
          <p:nvPr/>
        </p:nvGrpSpPr>
        <p:grpSpPr bwMode="auto">
          <a:xfrm>
            <a:off x="6085160" y="1441409"/>
            <a:ext cx="750094" cy="751285"/>
            <a:chOff x="714348" y="428604"/>
            <a:chExt cx="1000132" cy="1000926"/>
          </a:xfrm>
        </p:grpSpPr>
        <p:sp>
          <p:nvSpPr>
            <p:cNvPr id="136" name="矩形 135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37" name="直接连接符 136"/>
            <p:cNvCxnSpPr>
              <a:stCxn id="136" idx="0"/>
              <a:endCxn id="136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>
              <a:stCxn id="136" idx="1"/>
              <a:endCxn id="136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组合 97"/>
          <p:cNvGrpSpPr/>
          <p:nvPr/>
        </p:nvGrpSpPr>
        <p:grpSpPr bwMode="auto">
          <a:xfrm>
            <a:off x="6948363" y="1429503"/>
            <a:ext cx="750094" cy="751285"/>
            <a:chOff x="714348" y="428604"/>
            <a:chExt cx="1000132" cy="1000926"/>
          </a:xfrm>
        </p:grpSpPr>
        <p:sp>
          <p:nvSpPr>
            <p:cNvPr id="140" name="矩形 139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41" name="直接连接符 140"/>
            <p:cNvCxnSpPr>
              <a:stCxn id="140" idx="0"/>
              <a:endCxn id="140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stCxn id="140" idx="1"/>
              <a:endCxn id="140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组合 76"/>
          <p:cNvGrpSpPr/>
          <p:nvPr/>
        </p:nvGrpSpPr>
        <p:grpSpPr bwMode="auto">
          <a:xfrm>
            <a:off x="1566738" y="1411644"/>
            <a:ext cx="750094" cy="750094"/>
            <a:chOff x="714348" y="428604"/>
            <a:chExt cx="1000132" cy="1000926"/>
          </a:xfrm>
        </p:grpSpPr>
        <p:sp>
          <p:nvSpPr>
            <p:cNvPr id="144" name="矩形 143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145" name="直接连接符 144"/>
            <p:cNvCxnSpPr>
              <a:stCxn id="144" idx="0"/>
              <a:endCxn id="144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>
              <a:stCxn id="144" idx="1"/>
              <a:endCxn id="144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7" name="文本框 64"/>
          <p:cNvSpPr txBox="1">
            <a:spLocks noChangeArrowheads="1"/>
          </p:cNvSpPr>
          <p:nvPr/>
        </p:nvSpPr>
        <p:spPr bwMode="auto">
          <a:xfrm>
            <a:off x="1573881" y="1402119"/>
            <a:ext cx="45720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滨</a:t>
            </a:r>
          </a:p>
        </p:txBody>
      </p:sp>
      <p:sp>
        <p:nvSpPr>
          <p:cNvPr id="148" name="文本框 64"/>
          <p:cNvSpPr txBox="1">
            <a:spLocks noChangeArrowheads="1"/>
          </p:cNvSpPr>
          <p:nvPr/>
        </p:nvSpPr>
        <p:spPr bwMode="auto">
          <a:xfrm>
            <a:off x="2462938" y="1368951"/>
            <a:ext cx="45720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灰</a:t>
            </a:r>
          </a:p>
        </p:txBody>
      </p:sp>
      <p:sp>
        <p:nvSpPr>
          <p:cNvPr id="149" name="文本框 64"/>
          <p:cNvSpPr txBox="1">
            <a:spLocks noChangeArrowheads="1"/>
          </p:cNvSpPr>
          <p:nvPr/>
        </p:nvSpPr>
        <p:spPr bwMode="auto">
          <a:xfrm>
            <a:off x="3396728" y="1423380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渔</a:t>
            </a:r>
          </a:p>
        </p:txBody>
      </p:sp>
      <p:sp>
        <p:nvSpPr>
          <p:cNvPr id="150" name="文本框 64"/>
          <p:cNvSpPr txBox="1">
            <a:spLocks noChangeArrowheads="1"/>
          </p:cNvSpPr>
          <p:nvPr/>
        </p:nvSpPr>
        <p:spPr bwMode="auto">
          <a:xfrm>
            <a:off x="4317591" y="1400758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遍</a:t>
            </a:r>
          </a:p>
        </p:txBody>
      </p:sp>
      <p:sp>
        <p:nvSpPr>
          <p:cNvPr id="151" name="文本框 64"/>
          <p:cNvSpPr txBox="1">
            <a:spLocks noChangeArrowheads="1"/>
          </p:cNvSpPr>
          <p:nvPr/>
        </p:nvSpPr>
        <p:spPr bwMode="auto">
          <a:xfrm>
            <a:off x="5227229" y="1423890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躺</a:t>
            </a:r>
          </a:p>
        </p:txBody>
      </p:sp>
      <p:sp>
        <p:nvSpPr>
          <p:cNvPr id="152" name="文本框 64"/>
          <p:cNvSpPr txBox="1">
            <a:spLocks noChangeArrowheads="1"/>
          </p:cNvSpPr>
          <p:nvPr/>
        </p:nvSpPr>
        <p:spPr bwMode="auto">
          <a:xfrm>
            <a:off x="6096555" y="1413855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载</a:t>
            </a:r>
          </a:p>
        </p:txBody>
      </p:sp>
      <p:sp>
        <p:nvSpPr>
          <p:cNvPr id="153" name="文本框 64"/>
          <p:cNvSpPr txBox="1">
            <a:spLocks noChangeArrowheads="1"/>
          </p:cNvSpPr>
          <p:nvPr/>
        </p:nvSpPr>
        <p:spPr bwMode="auto">
          <a:xfrm>
            <a:off x="6953805" y="1400758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靠</a:t>
            </a:r>
          </a:p>
        </p:txBody>
      </p:sp>
      <p:sp>
        <p:nvSpPr>
          <p:cNvPr id="154" name="文本框 64"/>
          <p:cNvSpPr txBox="1">
            <a:spLocks noChangeArrowheads="1"/>
          </p:cNvSpPr>
          <p:nvPr/>
        </p:nvSpPr>
        <p:spPr bwMode="auto">
          <a:xfrm>
            <a:off x="2061160" y="2802598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栽</a:t>
            </a:r>
          </a:p>
        </p:txBody>
      </p:sp>
      <p:sp>
        <p:nvSpPr>
          <p:cNvPr id="155" name="文本框 64"/>
          <p:cNvSpPr txBox="1">
            <a:spLocks noChangeArrowheads="1"/>
          </p:cNvSpPr>
          <p:nvPr/>
        </p:nvSpPr>
        <p:spPr bwMode="auto">
          <a:xfrm>
            <a:off x="2971988" y="2802598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亚</a:t>
            </a:r>
          </a:p>
        </p:txBody>
      </p:sp>
      <p:sp>
        <p:nvSpPr>
          <p:cNvPr id="156" name="文本框 64"/>
          <p:cNvSpPr txBox="1">
            <a:spLocks noChangeArrowheads="1"/>
          </p:cNvSpPr>
          <p:nvPr/>
        </p:nvSpPr>
        <p:spPr bwMode="auto">
          <a:xfrm>
            <a:off x="3829238" y="2812633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</a:t>
            </a:r>
          </a:p>
        </p:txBody>
      </p:sp>
      <p:sp>
        <p:nvSpPr>
          <p:cNvPr id="157" name="文本框 64"/>
          <p:cNvSpPr txBox="1">
            <a:spLocks noChangeArrowheads="1"/>
          </p:cNvSpPr>
          <p:nvPr/>
        </p:nvSpPr>
        <p:spPr bwMode="auto">
          <a:xfrm>
            <a:off x="4793645" y="2812633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</a:t>
            </a:r>
          </a:p>
        </p:txBody>
      </p:sp>
      <p:sp>
        <p:nvSpPr>
          <p:cNvPr id="158" name="文本框 64"/>
          <p:cNvSpPr txBox="1">
            <a:spLocks noChangeArrowheads="1"/>
          </p:cNvSpPr>
          <p:nvPr/>
        </p:nvSpPr>
        <p:spPr bwMode="auto">
          <a:xfrm>
            <a:off x="5660930" y="2812633"/>
            <a:ext cx="456010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踩</a:t>
            </a:r>
          </a:p>
        </p:txBody>
      </p:sp>
      <p:grpSp>
        <p:nvGrpSpPr>
          <p:cNvPr id="66" name="组合 117"/>
          <p:cNvGrpSpPr/>
          <p:nvPr/>
        </p:nvGrpSpPr>
        <p:grpSpPr bwMode="auto">
          <a:xfrm>
            <a:off x="6498280" y="2827601"/>
            <a:ext cx="750094" cy="751285"/>
            <a:chOff x="714348" y="428604"/>
            <a:chExt cx="1000132" cy="1000926"/>
          </a:xfrm>
        </p:grpSpPr>
        <p:sp>
          <p:nvSpPr>
            <p:cNvPr id="67" name="矩形 66"/>
            <p:cNvSpPr/>
            <p:nvPr/>
          </p:nvSpPr>
          <p:spPr>
            <a:xfrm>
              <a:off x="714348" y="428604"/>
              <a:ext cx="1000132" cy="999339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68" name="直接连接符 67"/>
            <p:cNvCxnSpPr>
              <a:stCxn id="67" idx="0"/>
              <a:endCxn id="67" idx="2"/>
            </p:cNvCxnSpPr>
            <p:nvPr/>
          </p:nvCxnSpPr>
          <p:spPr>
            <a:xfrm rot="16200000" flipH="1">
              <a:off x="714744" y="928273"/>
              <a:ext cx="999339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>
              <a:stCxn id="67" idx="1"/>
              <a:endCxn id="67" idx="3"/>
            </p:cNvCxnSpPr>
            <p:nvPr/>
          </p:nvCxnSpPr>
          <p:spPr>
            <a:xfrm rot="10800000" flipH="1">
              <a:off x="714348" y="928274"/>
              <a:ext cx="1000132" cy="1586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文本框 64"/>
          <p:cNvSpPr txBox="1">
            <a:spLocks noChangeArrowheads="1"/>
          </p:cNvSpPr>
          <p:nvPr/>
        </p:nvSpPr>
        <p:spPr bwMode="auto">
          <a:xfrm>
            <a:off x="6486374" y="2807190"/>
            <a:ext cx="45600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705701" y="656749"/>
            <a:ext cx="1912620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 会 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" grpId="0"/>
      <p:bldP spid="148" grpId="0"/>
      <p:bldP spid="149" grpId="0"/>
      <p:bldP spid="150" grpId="0"/>
      <p:bldP spid="151" grpId="0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72" grpId="0"/>
      <p:bldP spid="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2"/>
          <p:cNvGrpSpPr/>
          <p:nvPr/>
        </p:nvGrpSpPr>
        <p:grpSpPr bwMode="auto">
          <a:xfrm>
            <a:off x="839015" y="1443790"/>
            <a:ext cx="1759807" cy="1454568"/>
            <a:chOff x="714348" y="428604"/>
            <a:chExt cx="1000132" cy="1000926"/>
          </a:xfrm>
        </p:grpSpPr>
        <p:sp>
          <p:nvSpPr>
            <p:cNvPr id="12" name="矩形 11"/>
            <p:cNvSpPr/>
            <p:nvPr/>
          </p:nvSpPr>
          <p:spPr>
            <a:xfrm>
              <a:off x="714348" y="428604"/>
              <a:ext cx="1000132" cy="99981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>
              <a:stCxn id="12" idx="0"/>
              <a:endCxn id="12" idx="2"/>
            </p:cNvCxnSpPr>
            <p:nvPr/>
          </p:nvCxnSpPr>
          <p:spPr>
            <a:xfrm rot="16200000" flipH="1">
              <a:off x="714506" y="928511"/>
              <a:ext cx="999815" cy="2223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12" idx="1"/>
              <a:endCxn id="12" idx="3"/>
            </p:cNvCxnSpPr>
            <p:nvPr/>
          </p:nvCxnSpPr>
          <p:spPr>
            <a:xfrm rot="10800000" flipH="1">
              <a:off x="714348" y="928512"/>
              <a:ext cx="1000132" cy="2222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64"/>
          <p:cNvSpPr txBox="1">
            <a:spLocks noChangeArrowheads="1"/>
          </p:cNvSpPr>
          <p:nvPr/>
        </p:nvSpPr>
        <p:spPr bwMode="auto">
          <a:xfrm>
            <a:off x="1052549" y="1446577"/>
            <a:ext cx="457200" cy="1644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10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载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288990" y="810269"/>
            <a:ext cx="1924301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zài</a:t>
            </a:r>
          </a:p>
        </p:txBody>
      </p:sp>
      <p:sp>
        <p:nvSpPr>
          <p:cNvPr id="18" name="文本框 12"/>
          <p:cNvSpPr txBox="1"/>
          <p:nvPr/>
        </p:nvSpPr>
        <p:spPr>
          <a:xfrm>
            <a:off x="3335987" y="1621549"/>
            <a:ext cx="485751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组词：运载  满载  装载</a:t>
            </a:r>
          </a:p>
        </p:txBody>
      </p:sp>
      <p:sp>
        <p:nvSpPr>
          <p:cNvPr id="19" name="文本框 12"/>
          <p:cNvSpPr txBox="1"/>
          <p:nvPr/>
        </p:nvSpPr>
        <p:spPr>
          <a:xfrm>
            <a:off x="3336363" y="2271330"/>
            <a:ext cx="4857518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造句：探险队用马匹运载干粮和帐篷越过了这些崇山峻岭。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</a:p>
        </p:txBody>
      </p:sp>
      <p:sp>
        <p:nvSpPr>
          <p:cNvPr id="20" name="矩形 19"/>
          <p:cNvSpPr/>
          <p:nvPr/>
        </p:nvSpPr>
        <p:spPr>
          <a:xfrm>
            <a:off x="1349688" y="2068285"/>
            <a:ext cx="446456" cy="707572"/>
          </a:xfrm>
          <a:prstGeom prst="rect">
            <a:avLst/>
          </a:prstGeom>
          <a:noFill/>
          <a:ln w="57150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2290" name="Picture 2" descr="https://timgsa.baidu.com/timg?image&amp;quality=80&amp;size=b9999_10000&amp;sec=1551330799110&amp;di=ec40aec7830ab1aae5e8f6dafc50e66c&amp;imgtype=jpg&amp;src=http%3A%2F%2Fimg4.imgtn.bdimg.com%2Fit%2Fu%3D1988790409%2C1377845281%26fm%3D214%26gp%3D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882" y="3078418"/>
            <a:ext cx="2376148" cy="1582880"/>
          </a:xfrm>
          <a:prstGeom prst="roundRect">
            <a:avLst/>
          </a:prstGeom>
          <a:noFill/>
        </p:spPr>
      </p:pic>
      <p:sp>
        <p:nvSpPr>
          <p:cNvPr id="17" name="线形标注 1 16"/>
          <p:cNvSpPr/>
          <p:nvPr/>
        </p:nvSpPr>
        <p:spPr>
          <a:xfrm>
            <a:off x="4295274" y="3880184"/>
            <a:ext cx="3041698" cy="685799"/>
          </a:xfrm>
          <a:prstGeom prst="borderCallout1">
            <a:avLst>
              <a:gd name="adj1" fmla="val 18750"/>
              <a:gd name="adj2" fmla="val -8333"/>
              <a:gd name="adj3" fmla="val -170833"/>
              <a:gd name="adj4" fmla="val -80793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不要写成“木”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3687128" y="843915"/>
            <a:ext cx="1912620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易错字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1900714" y="2682717"/>
            <a:ext cx="3118009" cy="1109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19" grpId="0"/>
      <p:bldP spid="20" grpId="0" animBg="1"/>
      <p:bldP spid="17" grpId="0" bldLvl="0" animBg="1"/>
      <p:bldP spid="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 bwMode="auto">
          <a:xfrm>
            <a:off x="839015" y="1443790"/>
            <a:ext cx="1759807" cy="1454568"/>
            <a:chOff x="714348" y="428604"/>
            <a:chExt cx="1000132" cy="1000926"/>
          </a:xfrm>
        </p:grpSpPr>
        <p:sp>
          <p:nvSpPr>
            <p:cNvPr id="27" name="矩形 26"/>
            <p:cNvSpPr/>
            <p:nvPr/>
          </p:nvSpPr>
          <p:spPr>
            <a:xfrm>
              <a:off x="714348" y="428604"/>
              <a:ext cx="1000132" cy="99981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0"/>
              <a:endCxn id="27" idx="2"/>
            </p:cNvCxnSpPr>
            <p:nvPr/>
          </p:nvCxnSpPr>
          <p:spPr>
            <a:xfrm rot="16200000" flipH="1">
              <a:off x="714506" y="928511"/>
              <a:ext cx="999815" cy="2223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27" idx="1"/>
              <a:endCxn id="27" idx="3"/>
            </p:cNvCxnSpPr>
            <p:nvPr/>
          </p:nvCxnSpPr>
          <p:spPr>
            <a:xfrm rot="10800000" flipH="1">
              <a:off x="714348" y="928512"/>
              <a:ext cx="1000132" cy="2222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64"/>
          <p:cNvSpPr txBox="1">
            <a:spLocks noChangeArrowheads="1"/>
          </p:cNvSpPr>
          <p:nvPr/>
        </p:nvSpPr>
        <p:spPr bwMode="auto">
          <a:xfrm>
            <a:off x="967541" y="1445382"/>
            <a:ext cx="457200" cy="1644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10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栽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321648" y="799384"/>
            <a:ext cx="1924301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zāi</a:t>
            </a:r>
          </a:p>
        </p:txBody>
      </p:sp>
      <p:sp>
        <p:nvSpPr>
          <p:cNvPr id="35" name="文本框 12"/>
          <p:cNvSpPr txBox="1"/>
          <p:nvPr/>
        </p:nvSpPr>
        <p:spPr>
          <a:xfrm>
            <a:off x="2812714" y="1565827"/>
            <a:ext cx="485751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组词：栽树   栽花   栽培  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</a:p>
        </p:txBody>
      </p:sp>
      <p:sp>
        <p:nvSpPr>
          <p:cNvPr id="36" name="文本框 12"/>
          <p:cNvSpPr txBox="1"/>
          <p:nvPr/>
        </p:nvSpPr>
        <p:spPr>
          <a:xfrm>
            <a:off x="2812613" y="2240373"/>
            <a:ext cx="5064561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造句：每年春天，我们都要去田地里栽树。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227161" y="2198915"/>
            <a:ext cx="579867" cy="555171"/>
          </a:xfrm>
          <a:prstGeom prst="rect">
            <a:avLst/>
          </a:prstGeom>
          <a:noFill/>
          <a:ln w="57150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1266" name="Picture 2" descr="https://timgsa.baidu.com/timg?image&amp;quality=80&amp;size=b9999_10000&amp;sec=1551331339025&amp;di=3daa567771b2705687205292f35dc3ff&amp;imgtype=0&amp;src=http%3A%2F%2Fcdfz.chd.edu.cn%2F_mediafile%2Fzerui82%2F2015%2F04%2F15%2F1nvz6zb2z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944" y="3069771"/>
            <a:ext cx="2170452" cy="1627839"/>
          </a:xfrm>
          <a:prstGeom prst="roundRect">
            <a:avLst/>
          </a:prstGeom>
          <a:noFill/>
        </p:spPr>
      </p:pic>
      <p:sp>
        <p:nvSpPr>
          <p:cNvPr id="12" name="线形标注 1 11"/>
          <p:cNvSpPr/>
          <p:nvPr/>
        </p:nvSpPr>
        <p:spPr>
          <a:xfrm>
            <a:off x="4295275" y="3880184"/>
            <a:ext cx="3074354" cy="685799"/>
          </a:xfrm>
          <a:prstGeom prst="borderCallout1">
            <a:avLst>
              <a:gd name="adj1" fmla="val 18750"/>
              <a:gd name="adj2" fmla="val -8333"/>
              <a:gd name="adj3" fmla="val -151159"/>
              <a:gd name="adj4" fmla="val -8216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不要写成“车”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1889760" y="2786063"/>
            <a:ext cx="2996565" cy="13044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13" grpId="0" animBg="1"/>
      <p:bldP spid="1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2"/>
          <p:cNvGrpSpPr/>
          <p:nvPr/>
        </p:nvGrpSpPr>
        <p:grpSpPr bwMode="auto">
          <a:xfrm>
            <a:off x="839015" y="1443790"/>
            <a:ext cx="1759807" cy="1454568"/>
            <a:chOff x="714348" y="428604"/>
            <a:chExt cx="1000132" cy="1000926"/>
          </a:xfrm>
        </p:grpSpPr>
        <p:sp>
          <p:nvSpPr>
            <p:cNvPr id="27" name="矩形 26"/>
            <p:cNvSpPr/>
            <p:nvPr/>
          </p:nvSpPr>
          <p:spPr>
            <a:xfrm>
              <a:off x="714348" y="428604"/>
              <a:ext cx="1000132" cy="99981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8" name="直接连接符 27"/>
            <p:cNvCxnSpPr>
              <a:stCxn id="27" idx="0"/>
              <a:endCxn id="27" idx="2"/>
            </p:cNvCxnSpPr>
            <p:nvPr/>
          </p:nvCxnSpPr>
          <p:spPr>
            <a:xfrm rot="16200000" flipH="1">
              <a:off x="714506" y="928511"/>
              <a:ext cx="999815" cy="2223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>
              <a:stCxn id="27" idx="1"/>
              <a:endCxn id="27" idx="3"/>
            </p:cNvCxnSpPr>
            <p:nvPr/>
          </p:nvCxnSpPr>
          <p:spPr>
            <a:xfrm rot="10800000" flipH="1">
              <a:off x="714348" y="928512"/>
              <a:ext cx="1000132" cy="2222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64"/>
          <p:cNvSpPr txBox="1">
            <a:spLocks noChangeArrowheads="1"/>
          </p:cNvSpPr>
          <p:nvPr/>
        </p:nvSpPr>
        <p:spPr bwMode="auto">
          <a:xfrm>
            <a:off x="956111" y="1446335"/>
            <a:ext cx="457200" cy="1644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5" tIns="25718" rIns="51435" bIns="25718">
            <a:spAutoFit/>
          </a:bodyPr>
          <a:lstStyle/>
          <a:p>
            <a:r>
              <a:rPr lang="zh-CN" altLang="en-US" sz="10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</a:t>
            </a: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1321648" y="799384"/>
            <a:ext cx="1924301" cy="576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jié</a:t>
            </a:r>
          </a:p>
        </p:txBody>
      </p:sp>
      <p:sp>
        <p:nvSpPr>
          <p:cNvPr id="35" name="文本框 12"/>
          <p:cNvSpPr txBox="1"/>
          <p:nvPr/>
        </p:nvSpPr>
        <p:spPr>
          <a:xfrm>
            <a:off x="2927014" y="1443907"/>
            <a:ext cx="485751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组词：整洁  洁白  纯洁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</a:p>
        </p:txBody>
      </p:sp>
      <p:sp>
        <p:nvSpPr>
          <p:cNvPr id="36" name="文本框 12"/>
          <p:cNvSpPr txBox="1"/>
          <p:nvPr/>
        </p:nvSpPr>
        <p:spPr>
          <a:xfrm>
            <a:off x="2926914" y="2070828"/>
            <a:ext cx="4857518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造句：每天，我们都把教室保持得非常整洁。</a:t>
            </a:r>
          </a:p>
        </p:txBody>
      </p:sp>
      <p:sp>
        <p:nvSpPr>
          <p:cNvPr id="13" name="矩形 12"/>
          <p:cNvSpPr/>
          <p:nvPr/>
        </p:nvSpPr>
        <p:spPr>
          <a:xfrm>
            <a:off x="1524000" y="1665515"/>
            <a:ext cx="772886" cy="631371"/>
          </a:xfrm>
          <a:prstGeom prst="rect">
            <a:avLst/>
          </a:prstGeom>
          <a:noFill/>
          <a:ln w="57150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线形标注 1 11"/>
          <p:cNvSpPr/>
          <p:nvPr/>
        </p:nvSpPr>
        <p:spPr>
          <a:xfrm>
            <a:off x="4295275" y="3880184"/>
            <a:ext cx="3074354" cy="685799"/>
          </a:xfrm>
          <a:prstGeom prst="borderCallout1">
            <a:avLst>
              <a:gd name="adj1" fmla="val 18750"/>
              <a:gd name="adj2" fmla="val -8333"/>
              <a:gd name="adj3" fmla="val -221000"/>
              <a:gd name="adj4" fmla="val -64815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不要写成“土”</a:t>
            </a:r>
          </a:p>
        </p:txBody>
      </p:sp>
      <p:pic>
        <p:nvPicPr>
          <p:cNvPr id="49154" name="Picture 2" descr="https://timgsa.baidu.com/timg?image&amp;quality=80&amp;size=b9999_10000&amp;sec=1551926141&amp;di=d07236e2bb821e3dbd9d861a795a31e6&amp;imgtype=jpg&amp;er=1&amp;src=http%3A%2F%2Fwww.sdsdfx.com%3A85%2Fssfx%2Fu%2Fcms%2Fwww%2F201702%2F12161356wwq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138" y="3015343"/>
            <a:ext cx="2472516" cy="1647315"/>
          </a:xfrm>
          <a:prstGeom prst="roundRect">
            <a:avLst/>
          </a:prstGeom>
          <a:noFill/>
        </p:spPr>
      </p:pic>
      <p:cxnSp>
        <p:nvCxnSpPr>
          <p:cNvPr id="3" name="直接连接符 2"/>
          <p:cNvCxnSpPr/>
          <p:nvPr/>
        </p:nvCxnSpPr>
        <p:spPr>
          <a:xfrm>
            <a:off x="2144077" y="2403158"/>
            <a:ext cx="2687003" cy="16349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13" grpId="0" animBg="1"/>
      <p:bldP spid="1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1072701" y="1492134"/>
            <a:ext cx="3958746" cy="4205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marL="342900" indent="-342900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浩瀚：本文形容水势盛大。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20" name="Picture 4" descr="https://timgsa.baidu.com/timg?image&amp;quality=80&amp;size=b9999_10000&amp;sec=1551921958&amp;di=73310f781963efe2d1ef406520258935&amp;imgtype=jpg&amp;er=1&amp;src=http%3A%2F%2Fwww.uwinks.com%2Fimages%2Fdoc%2F201507%2F6605379706.jpg%40100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776" y="2112257"/>
            <a:ext cx="3969130" cy="2648155"/>
          </a:xfrm>
          <a:prstGeom prst="roundRect">
            <a:avLst/>
          </a:prstGeom>
          <a:noFill/>
        </p:spPr>
      </p:pic>
      <p:sp>
        <p:nvSpPr>
          <p:cNvPr id="2" name="圆角矩形 1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1440861" y="846048"/>
            <a:ext cx="5795758" cy="4205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marL="342900" indent="-342900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笼罩：像笼子似的罩在上面。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194" name="Picture 2" descr="http://www.people.com.cn/mediafile/pic/20180507/36/102239320553844833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9719" y="1439140"/>
            <a:ext cx="5718062" cy="324692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5"/>
          <p:cNvSpPr txBox="1">
            <a:spLocks noChangeArrowheads="1"/>
          </p:cNvSpPr>
          <p:nvPr/>
        </p:nvSpPr>
        <p:spPr bwMode="auto">
          <a:xfrm>
            <a:off x="689748" y="878706"/>
            <a:ext cx="7539852" cy="4205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marL="342900" indent="-342900">
              <a:spcBef>
                <a:spcPts val="135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密不透风：本文指枝叶长得很茂密，连风都透不进来。</a:t>
            </a:r>
          </a:p>
        </p:txBody>
      </p:sp>
      <p:pic>
        <p:nvPicPr>
          <p:cNvPr id="6146" name="Picture 2" descr="https://timgsa.baidu.com/timg?image&amp;quality=80&amp;size=b9999_10000&amp;sec=1551922022&amp;di=4b13a2522d2c18ec412b31bb87cb24f9&amp;imgtype=jpg&amp;er=1&amp;src=http%3A%2F%2Fs14.sinaimg.cn%2Fmw690%2F4972fa64gx6BpXa3Inj3d%26amp%3B69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8472" y="1402994"/>
            <a:ext cx="4542405" cy="340351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689748" y="878705"/>
            <a:ext cx="6475058" cy="37433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pPr marL="342900" indent="-342900">
              <a:spcBef>
                <a:spcPts val="1350"/>
              </a:spcBef>
            </a:pPr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课文是从哪两个方面来描写滨海小城？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0194" y="1810251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海滨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07809" y="2910359"/>
            <a:ext cx="746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小城</a:t>
            </a:r>
          </a:p>
        </p:txBody>
      </p:sp>
      <p:pic>
        <p:nvPicPr>
          <p:cNvPr id="5122" name="Picture 2" descr="https://timgsa.baidu.com/timg?image&amp;quality=80&amp;size=b9999_10000&amp;sec=1551922308&amp;di=a11f7ee27e287b3c45526e40a31a8d6f&amp;imgtype=jpg&amp;er=1&amp;src=http%3A%2F%2Fb-ssl.duitang.com%2Fuploads%2Fitem%2F201205%2F03%2F20120503205722_XLfTu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509" y="1349828"/>
            <a:ext cx="5032262" cy="335824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44383" y="1637109"/>
            <a:ext cx="8171915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认识“滨、鸥”等11个生字，读准多音学“臂，”会写“海滨、街道”等19个词语。</a:t>
            </a:r>
          </a:p>
          <a:p>
            <a:pPr>
              <a:lnSpc>
                <a:spcPct val="150000"/>
              </a:lnSpc>
            </a:pP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正确、流利地朗读课文，能说出课文描写的主要景物及其样子。  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35102" y="824997"/>
            <a:ext cx="7911068" cy="39147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一、填一填</a:t>
            </a:r>
            <a:r>
              <a:rPr lang="en-US" altLang="zh-CN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lang="zh-CN" altLang="en-US" sz="21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读一读。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7" name="TextBox 35"/>
          <p:cNvSpPr txBox="1">
            <a:spLocks noChangeArrowheads="1"/>
          </p:cNvSpPr>
          <p:nvPr/>
        </p:nvSpPr>
        <p:spPr bwMode="auto">
          <a:xfrm>
            <a:off x="1961763" y="1549621"/>
            <a:ext cx="2735364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载（      ）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803971" y="1549681"/>
            <a:ext cx="1142099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运载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14858" y="2997480"/>
            <a:ext cx="1142099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栽树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695614" y="3002923"/>
            <a:ext cx="1142099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630300" y="1500695"/>
            <a:ext cx="1142099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洁白</a:t>
            </a:r>
          </a:p>
        </p:txBody>
      </p:sp>
      <p:sp>
        <p:nvSpPr>
          <p:cNvPr id="15" name="左大括号 14"/>
          <p:cNvSpPr/>
          <p:nvPr/>
        </p:nvSpPr>
        <p:spPr>
          <a:xfrm>
            <a:off x="1733435" y="1777570"/>
            <a:ext cx="227967" cy="1589314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1961492" y="2997625"/>
            <a:ext cx="2735364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栽（      ）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5579561" y="1758044"/>
            <a:ext cx="227967" cy="1589314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28" name="TextBox 35"/>
          <p:cNvSpPr txBox="1">
            <a:spLocks noChangeArrowheads="1"/>
          </p:cNvSpPr>
          <p:nvPr/>
        </p:nvSpPr>
        <p:spPr bwMode="auto">
          <a:xfrm>
            <a:off x="5853746" y="1500500"/>
            <a:ext cx="2735364" cy="13157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洁（      ）   </a:t>
            </a:r>
            <a:endParaRPr lang="en-US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en-US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29" name="TextBox 35"/>
          <p:cNvSpPr txBox="1">
            <a:spLocks noChangeArrowheads="1"/>
          </p:cNvSpPr>
          <p:nvPr/>
        </p:nvSpPr>
        <p:spPr bwMode="auto">
          <a:xfrm>
            <a:off x="5853407" y="3002796"/>
            <a:ext cx="2194560" cy="13149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结（      ）</a:t>
            </a:r>
            <a:r>
              <a:rPr lang="zh-CN" altLang="en-US" sz="27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en-US" altLang="zh-CN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endParaRPr lang="zh-CN" altLang="en-US" sz="27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4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535102" y="626476"/>
            <a:ext cx="7911068" cy="3452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rPr>
              <a:t>二、连一连。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234507" y="1563286"/>
            <a:ext cx="3055951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浩瀚的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80721" y="3288671"/>
            <a:ext cx="265862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金黄色的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207293" y="2417815"/>
            <a:ext cx="2865451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灰白的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157321" y="1579614"/>
            <a:ext cx="258242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海鸥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73649" y="2347057"/>
            <a:ext cx="258242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海螺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217192" y="3207028"/>
            <a:ext cx="2582422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大海</a:t>
            </a:r>
          </a:p>
        </p:txBody>
      </p:sp>
      <p:cxnSp>
        <p:nvCxnSpPr>
          <p:cNvPr id="20" name="直接连接符 19"/>
          <p:cNvCxnSpPr>
            <a:endCxn id="18" idx="1"/>
          </p:cNvCxnSpPr>
          <p:nvPr/>
        </p:nvCxnSpPr>
        <p:spPr>
          <a:xfrm>
            <a:off x="3331028" y="1871866"/>
            <a:ext cx="1886163" cy="1577060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13" idx="1"/>
          </p:cNvCxnSpPr>
          <p:nvPr/>
        </p:nvCxnSpPr>
        <p:spPr>
          <a:xfrm flipV="1">
            <a:off x="3320143" y="1821513"/>
            <a:ext cx="1837178" cy="888554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17" idx="1"/>
          </p:cNvCxnSpPr>
          <p:nvPr/>
        </p:nvCxnSpPr>
        <p:spPr>
          <a:xfrm flipV="1">
            <a:off x="3309258" y="2588955"/>
            <a:ext cx="1864391" cy="937541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426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18458" y="693061"/>
            <a:ext cx="7685313" cy="7610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“我”的家乡是一座海滨小城，那里天是蓝的，海也是蓝的，海边有美丽的沙滩。</a:t>
            </a:r>
          </a:p>
        </p:txBody>
      </p:sp>
      <p:sp>
        <p:nvSpPr>
          <p:cNvPr id="18434" name="AutoShape 2" descr="https://timgsa.baidu.com/timg?image&amp;quality=80&amp;size=b9999_10000&amp;sec=1446113246477&amp;di=994942f259e27d85b80c37a1ffb325d0&amp;imgtype=0&amp;src=http%3A%2F%2Fimgsrc.baidu.com%2Fimage%2Fc0%253Dshijue1%252C0%252C0%252C294%252C40%2Fsign%3Df594aa3f2234349b600b66c6a1837fbb%2F023b5bb5c9ea15cee66aab2cbc003af33a87b20b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436" name="AutoShape 4" descr="https://ss3.bdstatic.com/70cFv8Sh_Q1YnxGkpoWK1HF6hhy/it/u=3739433112,3732135403&amp;fm=26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506" name="AutoShape 2" descr="http://www.51wendang.com/pic/dedfc10ed908de06178f75aaf996be60e2f6a349/1-810-jpg_6-1080-0-0-108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20482" name="Picture 2" descr="https://timgsa.baidu.com/timg?image&amp;quality=80&amp;size=b9999_10000&amp;sec=1551331714287&amp;di=1b9ca12dae31fe3eb8786805e3b65771&amp;imgtype=0&amp;src=http%3A%2F%2Fy2.ifengimg.com%2F5e534c1195b598fb%2F2014%2F0402%2Frdn_533bb9b8c19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1310" y="1513114"/>
            <a:ext cx="4643399" cy="327115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7201" y="1433289"/>
            <a:ext cx="3907971" cy="154590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小城的公园很美，小城的街道也美，小城里的每个庭院更美，里面绿树成荫，花团锦簇。 </a:t>
            </a:r>
          </a:p>
        </p:txBody>
      </p:sp>
      <p:sp>
        <p:nvSpPr>
          <p:cNvPr id="18434" name="AutoShape 2" descr="https://timgsa.baidu.com/timg?image&amp;quality=80&amp;size=b9999_10000&amp;sec=1446113246477&amp;di=994942f259e27d85b80c37a1ffb325d0&amp;imgtype=0&amp;src=http%3A%2F%2Fimgsrc.baidu.com%2Fimage%2Fc0%253Dshijue1%252C0%252C0%252C294%252C40%2Fsign%3Df594aa3f2234349b600b66c6a1837fbb%2F023b5bb5c9ea15cee66aab2cbc003af33a87b20b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436" name="AutoShape 4" descr="https://ss3.bdstatic.com/70cFv8Sh_Q1YnxGkpoWK1HF6hhy/it/u=3739433112,3732135403&amp;fm=26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506" name="AutoShape 2" descr="http://www.51wendang.com/pic/dedfc10ed908de06178f75aaf996be60e2f6a349/1-810-jpg_6-1080-0-0-108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9460" name="Picture 4" descr="https://timgsa.baidu.com/timg?image&amp;quality=80&amp;size=b10000_10000&amp;sec=1551322014&amp;di=0db532665827e02798e48fb7abe1d1ad&amp;src=http://imgs.focus.cn/upload/news/6588/a_658792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540" y="831322"/>
            <a:ext cx="3987232" cy="3805994"/>
          </a:xfrm>
          <a:prstGeom prst="round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861004" y="440514"/>
            <a:ext cx="2502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49086" y="747489"/>
            <a:ext cx="7554686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让我们跟随作者的足迹，走进这座又美丽又整洁的海滨小城。   </a:t>
            </a:r>
          </a:p>
        </p:txBody>
      </p:sp>
      <p:sp>
        <p:nvSpPr>
          <p:cNvPr id="18434" name="AutoShape 2" descr="https://timgsa.baidu.com/timg?image&amp;quality=80&amp;size=b9999_10000&amp;sec=1446113246477&amp;di=994942f259e27d85b80c37a1ffb325d0&amp;imgtype=0&amp;src=http%3A%2F%2Fimgsrc.baidu.com%2Fimage%2Fc0%253Dshijue1%252C0%252C0%252C294%252C40%2Fsign%3Df594aa3f2234349b600b66c6a1837fbb%2F023b5bb5c9ea15cee66aab2cbc003af33a87b20b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18436" name="AutoShape 4" descr="https://ss3.bdstatic.com/70cFv8Sh_Q1YnxGkpoWK1HF6hhy/it/u=3739433112,3732135403&amp;fm=26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1506" name="AutoShape 2" descr="http://www.51wendang.com/pic/dedfc10ed908de06178f75aaf996be60e2f6a349/1-810-jpg_6-1080-0-0-108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0" name="Picture 2" descr="https://timgsa.baidu.com/timg?image&amp;quality=80&amp;size=b9999_10000&amp;sec=1551332011806&amp;di=0f673a37be801099756cf12245898ba8&amp;imgtype=0&amp;src=http%3A%2F%2Fimg2.cache.netease.com%2Fhouse%2F2014%2F9%2F1%2F20140901112212abe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9795" y="1537691"/>
            <a:ext cx="5358833" cy="312955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91048" y="876810"/>
            <a:ext cx="8293724" cy="1245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凤凰树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取名于“叶如飞凰之羽，花若丹凤之冠”。别名金凤花、火树等。落叶乔木</a:t>
            </a: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高可达</a:t>
            </a: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20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米</a:t>
            </a: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树冠宽广</a:t>
            </a: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夏季开花。凤凰树因鲜红或橙色的花朵配合鲜绿色的羽状复叶，被誉为世上最鲜艳的树木之一。</a:t>
            </a:r>
          </a:p>
          <a:p>
            <a:pPr>
              <a:defRPr/>
            </a:pPr>
            <a:endParaRPr lang="zh-CN" altLang="en-US" dirty="0">
              <a:latin typeface="+mn-ea"/>
              <a:ea typeface="+mn-ea"/>
            </a:endParaRPr>
          </a:p>
        </p:txBody>
      </p:sp>
      <p:pic>
        <p:nvPicPr>
          <p:cNvPr id="18434" name="Picture 2" descr="https://timgsa.baidu.com/timg?image&amp;quality=80&amp;size=b9999_10000&amp;sec=1551332237571&amp;di=af2727ab023c6d9b879ba6ffca2ca5c1&amp;imgtype=0&amp;src=http%3A%2F%2Fpic12.photophoto.cn%2F20090714%2F0035035824394650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767" y="2175068"/>
            <a:ext cx="3911033" cy="2516675"/>
          </a:xfrm>
          <a:prstGeom prst="roundRect">
            <a:avLst/>
          </a:prstGeom>
          <a:noFill/>
        </p:spPr>
      </p:pic>
      <p:pic>
        <p:nvPicPr>
          <p:cNvPr id="18436" name="Picture 4" descr="https://timgsa.baidu.com/timg?image&amp;quality=80&amp;size=b9999_10000&amp;sec=1551332284140&amp;di=e72439058ab53359704d749ca261728f&amp;imgtype=0&amp;src=http%3A%2F%2Fimg.ph.126.net%2FXQLlMI1F_v3U0JELYV_Wiw%3D%3D%2F33388561737428364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6416" y="2177143"/>
            <a:ext cx="3760919" cy="249725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>
            <a:spLocks noChangeArrowheads="1"/>
          </p:cNvSpPr>
          <p:nvPr/>
        </p:nvSpPr>
        <p:spPr bwMode="auto">
          <a:xfrm>
            <a:off x="1122447" y="1185286"/>
            <a:ext cx="7107154" cy="76104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zh-CN" altLang="en-US"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认真听范读，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圈出你认为难理解的词语和句子，再思考：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课文主要从哪两个方面来描写滨海小城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？</a:t>
            </a:r>
          </a:p>
        </p:txBody>
      </p:sp>
      <p:pic>
        <p:nvPicPr>
          <p:cNvPr id="17410" name="Picture 2" descr="https://timgsa.baidu.com/timg?image&amp;quality=80&amp;size=b9999_10000&amp;sec=1551331232310&amp;di=943a91401494b474b9a1f0a7ef3f4efb&amp;imgtype=0&amp;src=http%3A%2F%2Fpic3.nipic.com%2F20090701%2F1755046_213000097_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9640" y="2183245"/>
            <a:ext cx="4357348" cy="2754446"/>
          </a:xfrm>
          <a:prstGeom prst="roundRect">
            <a:avLst/>
          </a:prstGeom>
          <a:noFill/>
        </p:spPr>
      </p:pic>
      <p:sp>
        <p:nvSpPr>
          <p:cNvPr id="97" name="圆角矩形 96"/>
          <p:cNvSpPr/>
          <p:nvPr/>
        </p:nvSpPr>
        <p:spPr>
          <a:xfrm>
            <a:off x="3687220" y="624808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听课文朗读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7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85815" y="2224416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滨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43046" y="2214180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鸥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833343" y="2203944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胳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882697" y="2214180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962757" y="2244888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睬</a:t>
            </a: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788957" y="1641742"/>
            <a:ext cx="863347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bīn</a:t>
            </a: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750017" y="1664164"/>
            <a:ext cx="70246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ōu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859104" y="1641092"/>
            <a:ext cx="70246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gē</a:t>
            </a: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884531" y="1651978"/>
            <a:ext cx="70246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bei</a:t>
            </a: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934082" y="1652626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cǎi</a:t>
            </a: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919240" y="1647185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zài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947915" y="2228559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载</a:t>
            </a: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1661236" y="3073213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huáng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766314" y="3665473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凰</a:t>
            </a: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787976" y="3078658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yà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773243" y="3660030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亚</a:t>
            </a: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3751497" y="3040557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ráng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850818" y="3051443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dèng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863325" y="3040558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féng</a:t>
            </a: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6930125" y="3051442"/>
            <a:ext cx="925139" cy="3914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cs typeface="Pinyin Adjust" panose="02000500000000000000" charset="0"/>
              </a:rPr>
              <a:t>chú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823715" y="3654587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榕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944944" y="3632816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凳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968201" y="3654588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逢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991458" y="3621930"/>
            <a:ext cx="441960" cy="4376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除</a:t>
            </a:r>
          </a:p>
        </p:txBody>
      </p:sp>
      <p:sp>
        <p:nvSpPr>
          <p:cNvPr id="97" name="圆角矩形 96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9" grpId="0"/>
      <p:bldP spid="31" grpId="0"/>
      <p:bldP spid="23" grpId="0"/>
      <p:bldP spid="25" grpId="0"/>
      <p:bldP spid="27" grpId="0"/>
      <p:bldP spid="28" grpId="0"/>
      <p:bldP spid="33" grpId="0"/>
      <p:bldP spid="97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6430" y="2024679"/>
            <a:ext cx="711041" cy="7610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45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88992" y="1271554"/>
            <a:ext cx="630079" cy="57626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charset="0"/>
                <a:ea typeface="宋体" panose="02010600030101010101" pitchFamily="2" charset="-122"/>
                <a:cs typeface="Pinyin Adjust" panose="02000500000000000000" charset="0"/>
              </a:rPr>
              <a:t>bei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0027" y="1328593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（胳臂）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87272" y="3066528"/>
            <a:ext cx="13563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（左臂）</a:t>
            </a:r>
          </a:p>
        </p:txBody>
      </p:sp>
      <p:sp>
        <p:nvSpPr>
          <p:cNvPr id="13" name="左大括号 12"/>
          <p:cNvSpPr/>
          <p:nvPr/>
        </p:nvSpPr>
        <p:spPr>
          <a:xfrm>
            <a:off x="2667633" y="1519820"/>
            <a:ext cx="176213" cy="1821656"/>
          </a:xfrm>
          <a:prstGeom prst="leftBrace">
            <a:avLst>
              <a:gd name="adj1" fmla="val 79956"/>
              <a:gd name="adj2" fmla="val 50000"/>
            </a:avLst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91513" y="3022663"/>
            <a:ext cx="424815" cy="57626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300" b="1" dirty="0">
                <a:solidFill>
                  <a:srgbClr val="000000"/>
                </a:solidFill>
                <a:latin typeface="Pinyin Adjust" panose="02000500000000000000" charset="0"/>
                <a:ea typeface="宋体" panose="02010600030101010101" pitchFamily="2" charset="-122"/>
                <a:cs typeface="Pinyin Adjust" panose="02000500000000000000" charset="0"/>
              </a:rPr>
              <a:t>bì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56128" y="1856345"/>
            <a:ext cx="53187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造句：小明骑车时把两只胳臂摔伤了。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95317" y="3598944"/>
            <a:ext cx="4593115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造句：我的左臂力量比右臂大。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687220" y="657670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1" grpId="0"/>
      <p:bldP spid="14" grpId="0"/>
      <p:bldP spid="13" grpId="0" bldLvl="0" animBg="1"/>
      <p:bldP spid="15" grpId="0"/>
      <p:bldP spid="16" grpId="0"/>
      <p:bldP spid="23" grpId="0"/>
      <p:bldP spid="2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A000520141126A16KPBG</Template>
  <TotalTime>4</TotalTime>
  <Words>597</Words>
  <Application>Microsoft Office PowerPoint</Application>
  <PresentationFormat>全屏显示(16:9)</PresentationFormat>
  <Paragraphs>121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196</cp:revision>
  <dcterms:created xsi:type="dcterms:W3CDTF">2018-12-06T06:22:00Z</dcterms:created>
  <dcterms:modified xsi:type="dcterms:W3CDTF">2021-08-04T05:36:45Z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2052-11.1.0.8696</vt:lpwstr>
  </property>
</Properties>
</file>