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  <p:sldMasterId id="2147483994" r:id="rId2"/>
  </p:sldMasterIdLst>
  <p:notesMasterIdLst>
    <p:notesMasterId r:id="rId20"/>
  </p:notesMasterIdLst>
  <p:handoutMasterIdLst>
    <p:handoutMasterId r:id="rId21"/>
  </p:handoutMasterIdLst>
  <p:sldIdLst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78"/>
      </p:cViewPr>
      <p:guideLst>
        <p:guide orient="horz" pos="306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A6890F-867E-436E-81EC-BAB69FCDE7B6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3A9D9A4-A6C9-44F7-874E-ACE1239481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422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7DD9909-E341-4385-BC9B-A3F18A36CCB8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19E8D3D-A95B-41D5-9B2B-0F0601A974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5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59D2A8-1C5C-49AB-A451-68B4014C723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19397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9E8D3D-A95B-41D5-9B2B-0F0601A97497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646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2001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Placeholder 2"/>
          <p:cNvSpPr>
            <a:spLocks noGrp="1" noChangeArrowheads="1"/>
          </p:cNvSpPr>
          <p:nvPr>
            <p:ph type="subTitle" idx="1"/>
          </p:nvPr>
        </p:nvSpPr>
        <p:spPr>
          <a:xfrm>
            <a:off x="425451" y="4257675"/>
            <a:ext cx="6893983" cy="719138"/>
          </a:xfrm>
        </p:spPr>
        <p:txBody>
          <a:bodyPr/>
          <a:lstStyle>
            <a:lvl1pPr marL="0" indent="0" algn="ctr">
              <a:buFont typeface="Webdings" pitchFamily="18" charset="2"/>
              <a:buNone/>
              <a:defRPr>
                <a:solidFill>
                  <a:schemeClr val="folHlink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9223" name="Title Placeholder 1"/>
          <p:cNvSpPr>
            <a:spLocks noGrp="1" noChangeArrowheads="1"/>
          </p:cNvSpPr>
          <p:nvPr>
            <p:ph type="ctrTitle"/>
          </p:nvPr>
        </p:nvSpPr>
        <p:spPr>
          <a:xfrm>
            <a:off x="410634" y="2925764"/>
            <a:ext cx="6910917" cy="1093787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05930F-23DA-4680-BD19-DAC18E898404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FF1E39-9DD8-40F8-A5F0-5415CD7B61C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67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DA0EC-B9B8-4269-BCEE-C64465FE0DD8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3F9A6-5273-4AA9-9E72-9292BD13D25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1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8" y="312739"/>
            <a:ext cx="2669116" cy="61483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12739"/>
            <a:ext cx="7806267" cy="61483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16B14-7BFE-45D8-AF69-F0D7A0A28E38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DF9F7-4EFD-4161-9DF1-344B6313E8E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24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8937" y="7270750"/>
            <a:ext cx="42863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-901700" y="6356350"/>
            <a:ext cx="5127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4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9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34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79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159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450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10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70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ABFA5-7807-4805-8CD5-BDD2FD0FCEAE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8FA4E-B330-4EC8-B7EE-7AC657FEC37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78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513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743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276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6FF7C-F3C9-414D-8552-328735DBB727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4705E-4203-4789-BAC4-FC6837F6DED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4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2" y="1131888"/>
            <a:ext cx="5236633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484" y="1131888"/>
            <a:ext cx="5238749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C9411-20BE-4F02-9138-1BF55399369A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305A7-2C12-4891-A9E7-1589811135D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46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7300F-E82F-4D58-B077-912210FCE083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5D9DA-AEE8-4971-9FA9-A15900F7F49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1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6E99F-9996-4875-866F-72D61F0DC13D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5A16D-CF9A-4CD8-ABDE-73EA9C73824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0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35AAA-AF55-4142-BD58-292603B79018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D2AC-576C-4C82-8EF8-04B8964D496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3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AEE03-B866-4AA8-A07D-2E7908E56FDA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BC162-07C0-4F38-A839-252E16438BA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BE41B-0E24-4D0A-BC16-5A328DB868DE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62E8-8AF5-407E-8449-5AA81C3D02F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图片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467" y="1"/>
            <a:ext cx="122004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131888"/>
            <a:ext cx="10678583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</p:txBody>
      </p:sp>
      <p:sp>
        <p:nvSpPr>
          <p:cNvPr id="8196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92AADDF9-3448-4246-856A-2B2269AF7A18}" type="datetime1">
              <a:rPr lang="zh-CN" altLang="en-US"/>
              <a:pPr>
                <a:defRPr/>
              </a:pPr>
              <a:t>2021/8/3</a:t>
            </a:fld>
            <a:endParaRPr lang="en-US"/>
          </a:p>
        </p:txBody>
      </p:sp>
      <p:sp>
        <p:nvSpPr>
          <p:cNvPr id="819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9E0BE277-BB89-459B-AF99-5AF735AD87C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7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755651" y="312739"/>
            <a:ext cx="1067858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93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Times New Roman" pitchFamily="18" charset="0"/>
          <a:ea typeface="华文中宋" pitchFamily="2" charset="-122"/>
        </a:defRPr>
      </a:lvl9pPr>
    </p:titleStyle>
    <p:bodyStyle>
      <a:lvl1pPr marL="357188" indent="-357188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ebdings" pitchFamily="18" charset="2"/>
        <a:buChar char="ÿ"/>
        <a:defRPr sz="2000">
          <a:solidFill>
            <a:srgbClr val="218E8C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Font typeface="Calibri" pitchFamily="34" charset="0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rgbClr val="7F7F7F"/>
          </a:solidFill>
          <a:latin typeface="+mn-lt"/>
          <a:ea typeface="+mn-ea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rgbClr val="7F7F7F"/>
          </a:solidFill>
          <a:latin typeface="+mn-lt"/>
          <a:ea typeface="+mn-ea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rgbClr val="7F7F7F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rgbClr val="7F7F7F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rgbClr val="7F7F7F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rgbClr val="7F7F7F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rgbClr val="7F7F7F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3212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框 70"/>
          <p:cNvSpPr txBox="1"/>
          <p:nvPr/>
        </p:nvSpPr>
        <p:spPr>
          <a:xfrm>
            <a:off x="3018200" y="487066"/>
            <a:ext cx="61556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华文楷体" pitchFamily="2" charset="-122"/>
                <a:ea typeface="华文楷体" pitchFamily="2" charset="-122"/>
              </a:rPr>
              <a:t>部编人教版小学语文三年级上册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83166" y="353723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Calibri" pitchFamily="34" charset="0"/>
                <a:ea typeface="微软雅黑" pitchFamily="34" charset="-122"/>
              </a:rPr>
              <a:t>第一课时</a:t>
            </a:r>
          </a:p>
        </p:txBody>
      </p:sp>
      <p:sp>
        <p:nvSpPr>
          <p:cNvPr id="7" name="文本框 11"/>
          <p:cNvSpPr txBox="1"/>
          <p:nvPr/>
        </p:nvSpPr>
        <p:spPr>
          <a:xfrm>
            <a:off x="1524000" y="1225550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18 </a:t>
            </a:r>
            <a:r>
              <a:rPr lang="zh-CN" altLang="en-US" sz="5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富饶的西沙群岛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0439400" y="7421563"/>
            <a:ext cx="825104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1524000" y="5595417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矩形 1"/>
          <p:cNvSpPr>
            <a:spLocks noChangeArrowheads="1"/>
          </p:cNvSpPr>
          <p:nvPr/>
        </p:nvSpPr>
        <p:spPr bwMode="auto">
          <a:xfrm>
            <a:off x="2471878" y="565151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47951" y="2284414"/>
            <a:ext cx="65817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、既然西沙群岛是个可爱的地方，那么谁能用朗读来体现出“可爱“？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647951" y="3705226"/>
            <a:ext cx="65055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、分组选派选手比赛朗读，评选”朗读小能手”。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811" y="1406527"/>
            <a:ext cx="7050881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矩形 1"/>
          <p:cNvSpPr>
            <a:spLocks noChangeArrowheads="1"/>
          </p:cNvSpPr>
          <p:nvPr/>
        </p:nvSpPr>
        <p:spPr bwMode="auto">
          <a:xfrm>
            <a:off x="2386153" y="82232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24225" y="2125665"/>
            <a:ext cx="555783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朗读比赛要求：</a:t>
            </a: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</a:p>
          <a:p>
            <a:pPr>
              <a:spcBef>
                <a:spcPct val="50000"/>
              </a:spcBef>
            </a:pPr>
            <a:r>
              <a:rPr lang="en-US" altLang="zh-CN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 请同学们选择自己最感兴趣或者最喜欢的部分，轻声读一读，把自己特别喜欢的语句画下来。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、向大家展示一下你喜欢的句子或段落。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My Documents\工作档案\素材\大海.files\0122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751" y="1654175"/>
            <a:ext cx="4263629" cy="4057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602582" y="1654175"/>
            <a:ext cx="470892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西沙群岛一带海水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五光十色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瑰丽无比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：有深蓝的，淡青的，浅绿的，杏黄的。一块块，一条条，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相互交错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着。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因为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海底高低不平，有山崖，有峡谷，海水有深有浅，从海面看，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色彩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也就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不同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了。</a:t>
            </a: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2611041" y="465139"/>
            <a:ext cx="233243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97236" y="4527551"/>
            <a:ext cx="416004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请你说一说红色字体的词语应该怎么读？请说出这样朗读的理由。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矩形 1"/>
          <p:cNvSpPr>
            <a:spLocks noChangeArrowheads="1"/>
          </p:cNvSpPr>
          <p:nvPr/>
        </p:nvSpPr>
        <p:spPr bwMode="auto">
          <a:xfrm>
            <a:off x="2578894" y="1495425"/>
            <a:ext cx="725090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海参</a:t>
            </a: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到处都是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，在海底</a:t>
            </a: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懒洋洋地蠕动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。大龙虾全身披甲，</a:t>
            </a: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划过来，划过去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，样子</a:t>
            </a: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挺威武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21770" y="3740152"/>
            <a:ext cx="63007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请同学们情景朗读，注意红色字体朗读的语气！</a:t>
            </a:r>
          </a:p>
        </p:txBody>
      </p:sp>
      <p:sp>
        <p:nvSpPr>
          <p:cNvPr id="25605" name="矩形 4"/>
          <p:cNvSpPr>
            <a:spLocks noChangeArrowheads="1"/>
          </p:cNvSpPr>
          <p:nvPr/>
        </p:nvSpPr>
        <p:spPr bwMode="auto">
          <a:xfrm>
            <a:off x="2493309" y="36512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611" y="3740152"/>
            <a:ext cx="894159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97944" y="1520826"/>
            <a:ext cx="732710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西沙群岛也是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鸟的天下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。岛上有一片片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茂密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的树林，树林里栖息着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各种海鸟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遍地都是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鸟蛋。树下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堆积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着一层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厚厚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的鸟粪，这是非常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宝贵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的肥料。</a:t>
            </a:r>
          </a:p>
        </p:txBody>
      </p:sp>
      <p:sp>
        <p:nvSpPr>
          <p:cNvPr id="26628" name="矩形 2"/>
          <p:cNvSpPr>
            <a:spLocks noChangeArrowheads="1"/>
          </p:cNvSpPr>
          <p:nvPr/>
        </p:nvSpPr>
        <p:spPr bwMode="auto">
          <a:xfrm>
            <a:off x="2439731" y="29368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683669" y="3881071"/>
            <a:ext cx="72413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请同学们表演朗读，注意红色字体朗读的语气！</a:t>
            </a:r>
          </a:p>
        </p:txBody>
      </p: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949" y="3970338"/>
            <a:ext cx="916781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71764" y="1531939"/>
            <a:ext cx="67389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富饶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的西沙群岛，是我们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祖祖辈辈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生活的地方。随着祖国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建设事业的发展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可爱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的西沙群岛，必将变得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更加美丽，更加富饶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53917" y="3528924"/>
            <a:ext cx="64567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请同学们注意红色字体朗读的语气，说一说这样朗读的理由，谈一谈朗读的体会！</a:t>
            </a:r>
          </a:p>
        </p:txBody>
      </p:sp>
      <p:sp>
        <p:nvSpPr>
          <p:cNvPr id="27653" name="矩形 3"/>
          <p:cNvSpPr>
            <a:spLocks noChangeArrowheads="1"/>
          </p:cNvSpPr>
          <p:nvPr/>
        </p:nvSpPr>
        <p:spPr bwMode="auto">
          <a:xfrm>
            <a:off x="2525456" y="35083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949" y="4129088"/>
            <a:ext cx="892969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51625" y="1472438"/>
            <a:ext cx="767820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作业超市：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★读一读：课文描写海水的第二小节。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★ ★背一背：课文描写海水的第二小节。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★ ★ ★ 查一查：有关西沙群岛的图片和资料。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0701" y="4953002"/>
            <a:ext cx="1097756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矩形 2"/>
          <p:cNvSpPr>
            <a:spLocks noChangeArrowheads="1"/>
          </p:cNvSpPr>
          <p:nvPr/>
        </p:nvSpPr>
        <p:spPr bwMode="auto">
          <a:xfrm>
            <a:off x="2351625" y="369890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拓展作业</a:t>
            </a:r>
          </a:p>
        </p:txBody>
      </p:sp>
      <p:pic>
        <p:nvPicPr>
          <p:cNvPr id="28678" name="Picture 8" descr="动画：腊梅小鸟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830" y="4037013"/>
            <a:ext cx="992981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32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pic>
        <p:nvPicPr>
          <p:cNvPr id="14339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2606" y="4371975"/>
            <a:ext cx="791766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Documents and Settings\thtfpc\My Documents\My Pictures\育红图片\1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726" y="1331915"/>
            <a:ext cx="3996929" cy="3997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7578329" y="4114802"/>
            <a:ext cx="557213" cy="25717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1941910" y="1146175"/>
            <a:ext cx="29729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FF0000"/>
                </a:solidFill>
                <a:ea typeface="微软雅黑" panose="020B0503020204020204" charset="-122"/>
              </a:rPr>
              <a:t>西沙群岛是我国南海诸岛中，四大群岛（东沙群岛、西沙群岛、中沙群岛、南沙群岛）之一，属广东省，在海南岛东南约</a:t>
            </a:r>
            <a:r>
              <a:rPr lang="en-US" altLang="zh-CN" sz="2000" b="1" kern="0" dirty="0">
                <a:solidFill>
                  <a:srgbClr val="FF0000"/>
                </a:solidFill>
                <a:ea typeface="微软雅黑" panose="020B0503020204020204" charset="-122"/>
              </a:rPr>
              <a:t>330</a:t>
            </a:r>
            <a:r>
              <a:rPr lang="zh-CN" altLang="en-US" sz="2000" b="1" kern="0" dirty="0">
                <a:solidFill>
                  <a:srgbClr val="FF0000"/>
                </a:solidFill>
                <a:ea typeface="微软雅黑" panose="020B0503020204020204" charset="-122"/>
              </a:rPr>
              <a:t>公里。主要岛屿有</a:t>
            </a:r>
            <a:r>
              <a:rPr lang="zh-CN" altLang="en-US" sz="2000" b="1" u="sng" kern="0" dirty="0">
                <a:solidFill>
                  <a:schemeClr val="accent1">
                    <a:lumMod val="75000"/>
                  </a:schemeClr>
                </a:solidFill>
                <a:ea typeface="微软雅黑" panose="020B0503020204020204" charset="-122"/>
              </a:rPr>
              <a:t>永兴岛、珊瑚岛、中建岛</a:t>
            </a:r>
            <a:r>
              <a:rPr lang="zh-CN" altLang="en-US" sz="2000" b="1" kern="0" dirty="0">
                <a:solidFill>
                  <a:srgbClr val="FF0000"/>
                </a:solidFill>
                <a:ea typeface="微软雅黑" panose="020B0503020204020204" charset="-122"/>
              </a:rPr>
              <a:t>等</a:t>
            </a:r>
            <a:r>
              <a:rPr lang="zh-CN" altLang="en-US" sz="1600" b="1" kern="0" dirty="0">
                <a:solidFill>
                  <a:srgbClr val="FF0000"/>
                </a:solidFill>
                <a:ea typeface="微软雅黑" panose="020B0503020204020204" charset="-122"/>
              </a:rPr>
              <a:t>，以</a:t>
            </a:r>
            <a:r>
              <a:rPr lang="zh-CN" altLang="en-US" sz="2000" b="1" u="sng" kern="0" dirty="0">
                <a:solidFill>
                  <a:srgbClr val="FF0000"/>
                </a:solidFill>
                <a:ea typeface="微软雅黑" panose="020B0503020204020204" charset="-122"/>
              </a:rPr>
              <a:t>永兴岛</a:t>
            </a:r>
            <a:r>
              <a:rPr lang="zh-CN" altLang="en-US" sz="2000" b="1" kern="0" dirty="0">
                <a:solidFill>
                  <a:srgbClr val="FF0000"/>
                </a:solidFill>
                <a:ea typeface="微软雅黑" panose="020B0503020204020204" charset="-122"/>
              </a:rPr>
              <a:t>为最大，多为椭圆形珊瑚岛、礁，热带资源丰富，盛产鱼类、鸟类、海参、海龟等。南海诸岛的面积虽小，但地理位置非常重要，处于太平洋的交通咽喉地位，是我国的海防前哨。</a:t>
            </a:r>
            <a:endParaRPr lang="zh-CN" altLang="en-US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3771214" y="56737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en-US" sz="2400" b="1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09813" y="1400176"/>
            <a:ext cx="7815263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20000"/>
              <a:defRPr/>
            </a:pPr>
            <a:r>
              <a:rPr lang="zh-CN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自读要求：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20000"/>
              <a:defRPr/>
            </a:pPr>
            <a:r>
              <a:rPr lang="en-US" altLang="zh-CN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、自由读课文，边读边划出生字新词，不懂的请做上记号。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20000"/>
              <a:defRPr/>
            </a:pPr>
            <a:r>
              <a:rPr lang="en-US" altLang="zh-CN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、在书中给生字注音、找朋友。</a:t>
            </a:r>
            <a:endParaRPr lang="en-US" altLang="zh-CN" sz="32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20000"/>
              <a:defRPr/>
            </a:pPr>
            <a:r>
              <a:rPr lang="en-US" altLang="zh-CN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、同桌分享学习收获，然后一起交流。</a:t>
            </a:r>
            <a:endParaRPr lang="zh-CN" altLang="en-US" sz="54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19386" y="417250"/>
            <a:ext cx="3480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26" y="288926"/>
            <a:ext cx="14157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grpSp>
        <p:nvGrpSpPr>
          <p:cNvPr id="16387" name="组合 13"/>
          <p:cNvGrpSpPr>
            <a:grpSpLocks/>
          </p:cNvGrpSpPr>
          <p:nvPr/>
        </p:nvGrpSpPr>
        <p:grpSpPr bwMode="auto">
          <a:xfrm>
            <a:off x="2822973" y="2019302"/>
            <a:ext cx="5175647" cy="1363663"/>
            <a:chOff x="1076432" y="1897149"/>
            <a:chExt cx="6900830" cy="1362771"/>
          </a:xfrm>
        </p:grpSpPr>
        <p:pic>
          <p:nvPicPr>
            <p:cNvPr id="16411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432" y="189715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2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598" y="1897150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3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6764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4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6930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5" name="图片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7096" y="1897149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8" name="组合 3"/>
          <p:cNvGrpSpPr>
            <a:grpSpLocks/>
          </p:cNvGrpSpPr>
          <p:nvPr/>
        </p:nvGrpSpPr>
        <p:grpSpPr bwMode="auto">
          <a:xfrm>
            <a:off x="2822973" y="4627565"/>
            <a:ext cx="5175647" cy="1362075"/>
            <a:chOff x="1010468" y="4315081"/>
            <a:chExt cx="6900830" cy="1362771"/>
          </a:xfrm>
        </p:grpSpPr>
        <p:pic>
          <p:nvPicPr>
            <p:cNvPr id="16406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468" y="4315083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7" name="图片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0634" y="4315082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8" name="图片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0800" y="431508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9" name="图片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0966" y="431508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0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1132" y="431508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89" name="图片 14" descr="QQ截图201804191636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8619" y="2019300"/>
            <a:ext cx="1126332" cy="136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920604" y="2101851"/>
            <a:ext cx="30077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latin typeface="微软雅黑" pitchFamily="34" charset="-122"/>
                <a:ea typeface="微软雅黑" pitchFamily="34" charset="-122"/>
              </a:rPr>
              <a:t>富 饶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988719" y="2101851"/>
            <a:ext cx="86796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优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076950" y="2101851"/>
            <a:ext cx="142756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瑰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067551" y="2101851"/>
            <a:ext cx="82748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岩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076011" y="2101851"/>
            <a:ext cx="714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 dirty="0">
                <a:latin typeface="微软雅黑" pitchFamily="34" charset="-122"/>
                <a:ea typeface="微软雅黑" pitchFamily="34" charset="-122"/>
              </a:rPr>
              <a:t>参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920603" y="4646615"/>
            <a:ext cx="68937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虾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993357" y="4625976"/>
            <a:ext cx="7631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划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988720" y="4606926"/>
            <a:ext cx="8429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武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6041233" y="4606926"/>
            <a:ext cx="71318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粪</a:t>
            </a: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067551" y="4606926"/>
            <a:ext cx="6488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辈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4892278" y="1190626"/>
            <a:ext cx="57757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</a:rPr>
              <a:t>yōu</a:t>
            </a:r>
            <a:r>
              <a:rPr lang="en-US" altLang="zh-CN" sz="3200" dirty="0">
                <a:solidFill>
                  <a:srgbClr val="FF0000"/>
                </a:solidFill>
                <a:latin typeface="Calibri" pitchFamily="34" charset="0"/>
              </a:rPr>
              <a:t>      </a:t>
            </a:r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</a:rPr>
              <a:t>guī</a:t>
            </a:r>
            <a:r>
              <a:rPr lang="en-US" altLang="zh-CN" sz="3200" dirty="0">
                <a:solidFill>
                  <a:srgbClr val="FF0000"/>
                </a:solidFill>
                <a:latin typeface="Calibri" pitchFamily="34" charset="0"/>
              </a:rPr>
              <a:t>      </a:t>
            </a:r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</a:rPr>
              <a:t>yán</a:t>
            </a:r>
            <a:r>
              <a:rPr lang="en-US" altLang="zh-CN" sz="3200" dirty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</a:rPr>
              <a:t>shēn</a:t>
            </a:r>
            <a:endParaRPr lang="en-US" altLang="zh-CN" sz="32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822973" y="3894139"/>
            <a:ext cx="67782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xiā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   </a:t>
            </a:r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huá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wǔ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fèn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bèi</a:t>
            </a:r>
            <a:r>
              <a:rPr lang="en-US" altLang="zh-CN" sz="4000" dirty="0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en-US" altLang="zh-CN" sz="4000" dirty="0" err="1">
                <a:solidFill>
                  <a:srgbClr val="FF0000"/>
                </a:solidFill>
                <a:latin typeface="Calibri" pitchFamily="34" charset="0"/>
              </a:rPr>
              <a:t>shè</a:t>
            </a:r>
            <a:r>
              <a:rPr lang="en-US" altLang="zh-CN" sz="4800" dirty="0">
                <a:solidFill>
                  <a:srgbClr val="FF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920603" y="1313738"/>
            <a:ext cx="23455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  <a:sym typeface="+mn-ea"/>
              </a:rPr>
              <a:t>fù</a:t>
            </a:r>
            <a:r>
              <a:rPr lang="en-US" altLang="zh-CN" sz="3200" dirty="0">
                <a:solidFill>
                  <a:srgbClr val="FF0000"/>
                </a:solidFill>
                <a:latin typeface="Calibri" pitchFamily="34" charset="0"/>
                <a:sym typeface="+mn-ea"/>
              </a:rPr>
              <a:t>     </a:t>
            </a:r>
            <a:r>
              <a:rPr lang="en-US" altLang="zh-CN" sz="3200" dirty="0" err="1">
                <a:solidFill>
                  <a:srgbClr val="FF0000"/>
                </a:solidFill>
                <a:latin typeface="Calibri" pitchFamily="34" charset="0"/>
                <a:sym typeface="+mn-ea"/>
              </a:rPr>
              <a:t>ráo</a:t>
            </a:r>
            <a:endParaRPr lang="en-US" altLang="zh-CN" sz="3200" dirty="0">
              <a:solidFill>
                <a:srgbClr val="FF0000"/>
              </a:solidFill>
              <a:latin typeface="Calibri" pitchFamily="34" charset="0"/>
              <a:sym typeface="+mn-ea"/>
            </a:endParaRPr>
          </a:p>
        </p:txBody>
      </p:sp>
      <p:pic>
        <p:nvPicPr>
          <p:cNvPr id="16403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555" y="3717925"/>
            <a:ext cx="1514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图片 20" descr="QQ截图201804191636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8620" y="4606925"/>
            <a:ext cx="99893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8076011" y="4606926"/>
            <a:ext cx="714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latin typeface="微软雅黑" pitchFamily="34" charset="-122"/>
                <a:ea typeface="微软雅黑" pitchFamily="34" charset="-122"/>
              </a:rPr>
              <a:t>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26" y="288926"/>
            <a:ext cx="14157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3" name="矩形 2"/>
          <p:cNvSpPr/>
          <p:nvPr/>
        </p:nvSpPr>
        <p:spPr>
          <a:xfrm>
            <a:off x="2427627" y="1501775"/>
            <a:ext cx="792604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富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饶 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优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美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深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浅   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交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错   岩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石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龙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虾 </a:t>
            </a:r>
          </a:p>
          <a:p>
            <a:pPr>
              <a:spcBef>
                <a:spcPct val="50000"/>
              </a:spcBef>
              <a:defRPr/>
            </a:pP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b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挺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好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鼓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动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数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不清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厚</a:t>
            </a:r>
            <a:r>
              <a:rPr kumimoji="1" lang="zh-CN" altLang="en-US" sz="3600" b="1" kern="0" dirty="0">
                <a:latin typeface="微软雅黑" panose="020B0503020204020204" charset="-122"/>
                <a:ea typeface="微软雅黑" panose="020B0503020204020204" charset="-122"/>
              </a:rPr>
              <a:t>实</a:t>
            </a: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宝贵   </a:t>
            </a:r>
            <a:b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kumimoji="1" lang="zh-CN" altLang="en-US" sz="3600" b="1" kern="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36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划来划去    </a:t>
            </a:r>
          </a:p>
          <a:p>
            <a:pPr>
              <a:spcBef>
                <a:spcPct val="50000"/>
              </a:spcBef>
              <a:defRPr/>
            </a:pPr>
            <a:endParaRPr lang="zh-CN" altLang="en-US" kern="0" dirty="0">
              <a:solidFill>
                <a:srgbClr val="FF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74057" y="1916114"/>
            <a:ext cx="847486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优（优秀）（优美）     崖（山崖）（海崖）</a:t>
            </a: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厚（丰厚）（厚实）     数（数数）（数不清）</a:t>
            </a: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粪（鸟粪）（粪便）     饶（富饶）（求饶）</a:t>
            </a:r>
          </a:p>
        </p:txBody>
      </p:sp>
      <p:sp>
        <p:nvSpPr>
          <p:cNvPr id="18435" name="矩形 3"/>
          <p:cNvSpPr>
            <a:spLocks noChangeArrowheads="1"/>
          </p:cNvSpPr>
          <p:nvPr/>
        </p:nvSpPr>
        <p:spPr bwMode="auto">
          <a:xfrm>
            <a:off x="1974058" y="836614"/>
            <a:ext cx="14157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我会做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88931" y="1822481"/>
            <a:ext cx="71151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风景（           ）     物产（         ）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五（  ）十（  ）    （  ）来（  ）去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          ）不低      成（  ）结（  ）</a:t>
            </a:r>
          </a:p>
        </p:txBody>
      </p:sp>
      <p:sp>
        <p:nvSpPr>
          <p:cNvPr id="19460" name="矩形 2"/>
          <p:cNvSpPr>
            <a:spLocks noChangeArrowheads="1"/>
          </p:cNvSpPr>
          <p:nvPr/>
        </p:nvSpPr>
        <p:spPr bwMode="auto">
          <a:xfrm>
            <a:off x="2388931" y="336551"/>
            <a:ext cx="14157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我会做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矩形 1"/>
          <p:cNvSpPr>
            <a:spLocks noChangeArrowheads="1"/>
          </p:cNvSpPr>
          <p:nvPr/>
        </p:nvSpPr>
        <p:spPr bwMode="auto">
          <a:xfrm>
            <a:off x="2616994" y="1504951"/>
            <a:ext cx="22365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朗读要求：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40869" y="2474915"/>
            <a:ext cx="596503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、思考：这篇课文是围绕哪一句话来写的？找出后用直线划下。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40869" y="4022727"/>
            <a:ext cx="60983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、说说课文是按怎样的顺序具体介绍西沙群岛的风光和物产的？</a:t>
            </a:r>
          </a:p>
        </p:txBody>
      </p:sp>
      <p:sp>
        <p:nvSpPr>
          <p:cNvPr id="20486" name="矩形 4"/>
          <p:cNvSpPr>
            <a:spLocks noChangeArrowheads="1"/>
          </p:cNvSpPr>
          <p:nvPr/>
        </p:nvSpPr>
        <p:spPr bwMode="auto">
          <a:xfrm>
            <a:off x="2227800" y="25082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e43bfd5a3655f18a18bb7a0.jpg"/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499124" y="828676"/>
            <a:ext cx="6654403" cy="48756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804049" y="1730376"/>
            <a:ext cx="304561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那里风景优美，物产丰富，是个可爱的地方。 </a:t>
            </a: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2461163" y="252415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rgbClr val="385723"/>
                </a:solidFill>
                <a:latin typeface="微软雅黑" pitchFamily="34" charset="-122"/>
                <a:ea typeface="微软雅黑" pitchFamily="34" charset="-122"/>
              </a:rPr>
              <a:t>朗读指导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627835" y="3057525"/>
            <a:ext cx="4572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这句话的作用是：它是课文的中心句，概括地写出西沙群岛的富饶、美丽，直接点明那里是个可爱的地方。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000120150119A04PWBG 1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2CBEBB"/>
      </a:accent1>
      <a:accent2>
        <a:srgbClr val="00AEEF"/>
      </a:accent2>
      <a:accent3>
        <a:srgbClr val="FFFFFF"/>
      </a:accent3>
      <a:accent4>
        <a:srgbClr val="505050"/>
      </a:accent4>
      <a:accent5>
        <a:srgbClr val="ACDBDA"/>
      </a:accent5>
      <a:accent6>
        <a:srgbClr val="009DD9"/>
      </a:accent6>
      <a:hlink>
        <a:srgbClr val="00B0F0"/>
      </a:hlink>
      <a:folHlink>
        <a:srgbClr val="7F7F7F"/>
      </a:folHlink>
    </a:clrScheme>
    <a:fontScheme name="A000120150119A04PWBG">
      <a:majorFont>
        <a:latin typeface="Times New Roman"/>
        <a:ea typeface="华文中宋"/>
        <a:cs typeface=""/>
      </a:majorFont>
      <a:minorFont>
        <a:latin typeface="Times New Roman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119A04PWBG 1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2CBEBB"/>
        </a:accent1>
        <a:accent2>
          <a:srgbClr val="00AEEF"/>
        </a:accent2>
        <a:accent3>
          <a:srgbClr val="FFFFFF"/>
        </a:accent3>
        <a:accent4>
          <a:srgbClr val="505050"/>
        </a:accent4>
        <a:accent5>
          <a:srgbClr val="ACDBDA"/>
        </a:accent5>
        <a:accent6>
          <a:srgbClr val="009DD9"/>
        </a:accent6>
        <a:hlink>
          <a:srgbClr val="00B0F0"/>
        </a:hlink>
        <a:folHlink>
          <a:srgbClr val="7F7F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主题44</Template>
  <TotalTime>24</TotalTime>
  <Words>812</Words>
  <Application>Microsoft Office PowerPoint</Application>
  <PresentationFormat>宽屏</PresentationFormat>
  <Paragraphs>82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Meiryo</vt:lpstr>
      <vt:lpstr>华文楷体</vt:lpstr>
      <vt:lpstr>华文中宋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Webdings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cp:lastPrinted>2018-04-06T08:03:00Z</cp:lastPrinted>
  <dcterms:created xsi:type="dcterms:W3CDTF">2016-02-25T11:28:00Z</dcterms:created>
  <dcterms:modified xsi:type="dcterms:W3CDTF">2021-08-03T08:30:25Z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