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  <p:sldMasterId id="2147483820" r:id="rId2"/>
    <p:sldMasterId id="2147483832" r:id="rId3"/>
  </p:sldMasterIdLst>
  <p:notesMasterIdLst>
    <p:notesMasterId r:id="rId43"/>
  </p:notesMasterIdLst>
  <p:sldIdLst>
    <p:sldId id="363" r:id="rId4"/>
    <p:sldId id="413" r:id="rId5"/>
    <p:sldId id="294" r:id="rId6"/>
    <p:sldId id="292" r:id="rId7"/>
    <p:sldId id="457" r:id="rId8"/>
    <p:sldId id="365" r:id="rId9"/>
    <p:sldId id="389" r:id="rId10"/>
    <p:sldId id="425" r:id="rId11"/>
    <p:sldId id="426" r:id="rId12"/>
    <p:sldId id="458" r:id="rId13"/>
    <p:sldId id="459" r:id="rId14"/>
    <p:sldId id="303" r:id="rId15"/>
    <p:sldId id="418" r:id="rId16"/>
    <p:sldId id="417" r:id="rId17"/>
    <p:sldId id="300" r:id="rId18"/>
    <p:sldId id="390" r:id="rId19"/>
    <p:sldId id="415" r:id="rId20"/>
    <p:sldId id="420" r:id="rId21"/>
    <p:sldId id="309" r:id="rId22"/>
    <p:sldId id="394" r:id="rId23"/>
    <p:sldId id="371" r:id="rId24"/>
    <p:sldId id="495" r:id="rId25"/>
    <p:sldId id="375" r:id="rId26"/>
    <p:sldId id="342" r:id="rId27"/>
    <p:sldId id="496" r:id="rId28"/>
    <p:sldId id="517" r:id="rId29"/>
    <p:sldId id="369" r:id="rId30"/>
    <p:sldId id="494" r:id="rId31"/>
    <p:sldId id="399" r:id="rId32"/>
    <p:sldId id="421" r:id="rId33"/>
    <p:sldId id="324" r:id="rId34"/>
    <p:sldId id="393" r:id="rId35"/>
    <p:sldId id="313" r:id="rId36"/>
    <p:sldId id="319" r:id="rId37"/>
    <p:sldId id="419" r:id="rId38"/>
    <p:sldId id="416" r:id="rId39"/>
    <p:sldId id="391" r:id="rId40"/>
    <p:sldId id="377" r:id="rId41"/>
    <p:sldId id="518" r:id="rId4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10" userDrawn="1">
          <p15:clr>
            <a:srgbClr val="A4A3A4"/>
          </p15:clr>
        </p15:guide>
        <p15:guide id="2" pos="6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D0D66C"/>
    <a:srgbClr val="5E9295"/>
    <a:srgbClr val="53B8BD"/>
    <a:srgbClr val="24A4D6"/>
    <a:srgbClr val="0000FF"/>
    <a:srgbClr val="4D94FF"/>
    <a:srgbClr val="0066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14" y="114"/>
      </p:cViewPr>
      <p:guideLst>
        <p:guide orient="horz" pos="4010"/>
        <p:guide pos="6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328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0FEFF05-A6B2-4FF3-93E3-C33946F52F09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A557808-C4C1-436C-A6D0-340E5610C5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155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3FF2E3-F1C6-4F46-B07F-01BB49A6146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4166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557808-C4C1-436C-A6D0-340E5610C5F7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402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557808-C4C1-436C-A6D0-340E5610C5F7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911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9DAE50-2607-49FF-8AA7-3D33969E4C46}" type="slidenum">
              <a:rPr lang="zh-CN" altLang="en-US" smtClean="0"/>
              <a:pPr>
                <a:defRPr/>
              </a:pPr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99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3009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B108-7FFB-4994-A337-FB259D574670}" type="datetimeFigureOut">
              <a:rPr lang="en-US" smtClean="0"/>
              <a:pPr>
                <a:defRPr/>
              </a:pPr>
              <a:t>8/3/2021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08A2ABA-8AAB-4009-B239-1403FDB07416}" type="slidenum">
              <a:rPr 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9575151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D67F6-7CF0-4DF9-B6F9-77A9F1B93DCC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22D641F-C9B0-43D9-B6CB-9C8E92001CF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426220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B108-7FFB-4994-A337-FB259D574670}" type="datetimeFigureOut">
              <a:rPr lang="en-US" smtClean="0"/>
              <a:pPr>
                <a:defRPr/>
              </a:pPr>
              <a:t>8/3/2021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08A2ABA-8AAB-4009-B239-1403FDB07416}" type="slidenum">
              <a:rPr 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2597390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107D9E5-5886-4E26-A924-3DCA568E7EEA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4D8A407-F438-4CCA-90A0-8775D0903A1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6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187300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B7D8111-8097-4C6A-82E9-182C1F5EA81A}" type="datetimeFigureOut">
              <a:rPr lang="en-US" smtClean="0"/>
              <a:pPr>
                <a:defRPr/>
              </a:pPr>
              <a:t>8/3/2021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B334CC0-54BF-4F7D-90D0-C6FE3C3B9D7D}" type="slidenum">
              <a:rPr 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510963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D7E3B7-436A-4CC8-A015-79731288260B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8BCE689-B4C0-484B-AC4E-D34FD8BB2AD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553160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E1AEE65-5253-40FC-8E19-0CF832CB372E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D509D7-5EAE-4D10-98F8-207050E02DA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945261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ADB63A9-82F9-41E9-864D-C7BFA46D80EA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B0F533A-C654-4D34-9175-4B6CAF66BB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789710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F8BB085-BB86-43BE-B01E-5845F9D82DA2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58BE10C-9ED9-4D6F-AC17-1FE667E6232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067691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635C093-4AAF-487A-AA48-949F81FBE33D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1870B79-DDEC-423A-91C7-F2143238C16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417913"/>
      </p:ext>
    </p:extLst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107D9E5-5886-4E26-A924-3DCA568E7EEA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4D8A407-F438-4CCA-90A0-8775D0903A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559608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03770-AAB0-4A91-A605-8580FD040619}" type="datetimeFigureOut">
              <a:rPr lang="en-US" smtClean="0"/>
              <a:pPr>
                <a:defRPr/>
              </a:pPr>
              <a:t>8/3/2021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4CD5CE25-6262-4589-A74D-E82E44F9CFFB}" type="slidenum">
              <a:rPr 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809387"/>
      </p:ext>
    </p:extLst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635C093-4AAF-487A-AA48-949F81FBE33D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1870B79-DDEC-423A-91C7-F2143238C1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869658"/>
      </p:ext>
    </p:extLst>
  </p:cSld>
  <p:clrMapOvr>
    <a:masterClrMapping/>
  </p:clrMapOvr>
  <p:transition spd="med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8111-8097-4C6A-82E9-182C1F5EA81A}" type="datetimeFigureOut">
              <a:rPr lang="en-US"/>
              <a:pPr>
                <a:defRPr/>
              </a:pPr>
              <a:t>8/3/2021</a:t>
            </a:fld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B334CC0-54BF-4F7D-90D0-C6FE3C3B9D7D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989635"/>
      </p:ext>
    </p:extLst>
  </p:cSld>
  <p:clrMapOvr>
    <a:masterClrMapping/>
  </p:clrMapOvr>
  <p:transition spd="med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D7E3B7-436A-4CC8-A015-79731288260B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8BCE689-B4C0-484B-AC4E-D34FD8BB2A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55213"/>
      </p:ext>
    </p:extLst>
  </p:cSld>
  <p:clrMapOvr>
    <a:masterClrMapping/>
  </p:clrMapOvr>
  <p:transition spd="med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E1AEE65-5253-40FC-8E19-0CF832CB372E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D509D7-5EAE-4D10-98F8-207050E02D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749349"/>
      </p:ext>
    </p:extLst>
  </p:cSld>
  <p:clrMapOvr>
    <a:masterClrMapping/>
  </p:clrMapOvr>
  <p:transition spd="med">
    <p:pull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ADB63A9-82F9-41E9-864D-C7BFA46D80EA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B0F533A-C654-4D34-9175-4B6CAF66BB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330572"/>
      </p:ext>
    </p:extLst>
  </p:cSld>
  <p:clrMapOvr>
    <a:masterClrMapping/>
  </p:clrMapOvr>
  <p:transition spd="med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F8BB085-BB86-43BE-B01E-5845F9D82DA2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58BE10C-9ED9-4D6F-AC17-1FE667E623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504829"/>
      </p:ext>
    </p:extLst>
  </p:cSld>
  <p:clrMapOvr>
    <a:masterClrMapping/>
  </p:clrMapOvr>
  <p:transition spd="med">
    <p:pull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A96E7FC-809F-4DE1-B0C6-68A0B31DB938}" type="datetimeFigureOut">
              <a:rPr lang="zh-CN" altLang="en-US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535936D-24C7-4B15-8CB8-F37B1AED53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623102"/>
      </p:ext>
    </p:extLst>
  </p:cSld>
  <p:clrMapOvr>
    <a:masterClrMapping/>
  </p:clrMapOvr>
  <p:transition spd="med">
    <p:pull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99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436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4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4B05-1CCC-4DAC-8F2C-6816929CDB78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2CFA421-EE50-4E78-BB9F-EAB8254C30F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947377"/>
      </p:ext>
    </p:extLst>
  </p:cSld>
  <p:clrMapOvr>
    <a:masterClrMapping/>
  </p:clrMapOvr>
  <p:transition spd="med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819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654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92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28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01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261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5374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0725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2515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87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BB5D8-480C-4CDB-A164-DCB14964A155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8CB7527-1159-4A7A-8120-6A29A6F5075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60018"/>
      </p:ext>
    </p:extLst>
  </p:cSld>
  <p:clrMapOvr>
    <a:masterClrMapping/>
  </p:clrMapOvr>
  <p:transition spd="med"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623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965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738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046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249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221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945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636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1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B4C2-CD17-451F-A55D-B154382C7B0C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3CA24EA-B1CD-430B-ADB6-F5C4EF1E00B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981655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53282-6DA7-4037-A421-B8C3FB0A62E6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63049E3-8AFD-409D-8AA9-8DE1190656A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85237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2A818-7C20-41BB-98DB-594B6BCD9010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0177B20-939C-428E-BAF0-9082503E8F3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137418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0B528-409F-4EE0-AB64-0FBE028B797F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FF31F73C-7091-4D5B-AA7C-E3FDF821778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59175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7330A-AC46-4B21-A03B-A802F0A20C7A}" type="datetimeFigureOut">
              <a:rPr lang="zh-CN" altLang="en-US" smtClean="0"/>
              <a:pPr>
                <a:defRPr/>
              </a:pPr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3218BC2-4C09-4C82-A9B5-D99350EEDEA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229892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507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  <p:sldLayoutId id="2147483819" r:id="rId18"/>
    <p:sldLayoutId id="2147483799" r:id="rId19"/>
    <p:sldLayoutId id="2147483800" r:id="rId20"/>
    <p:sldLayoutId id="2147483757" r:id="rId21"/>
    <p:sldLayoutId id="2147483769" r:id="rId22"/>
    <p:sldLayoutId id="2147483770" r:id="rId23"/>
    <p:sldLayoutId id="2147483771" r:id="rId24"/>
    <p:sldLayoutId id="2147483772" r:id="rId25"/>
    <p:sldLayoutId id="2147483773" r:id="rId26"/>
  </p:sldLayoutIdLst>
  <p:transition spd="med"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784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2380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9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9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hyperlink" Target="&#35838;&#25991;&#26391;&#35835;&#12289;&#29983;&#23383;&#35270;&#39057;&#12289;&#23383;&#35789;&#21548;&#20889;&#8212;&#23500;&#39286;&#30340;&#35199;&#27801;&#32676;&#23707;/&#35838;&#25991;&#26391;&#35835;%20%20&#20154;&#25945;&#29256;-&#19977;&#19978;-18-&#23500;&#39286;&#30340;&#35199;&#27801;&#32676;&#23707;.mp4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7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kjzhan.com/mp3/3s/" TargetMode="Externa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12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11" Type="http://schemas.openxmlformats.org/officeDocument/2006/relationships/image" Target="../media/image33.jpeg"/><Relationship Id="rId5" Type="http://schemas.openxmlformats.org/officeDocument/2006/relationships/image" Target="../media/image9.emf"/><Relationship Id="rId10" Type="http://schemas.openxmlformats.org/officeDocument/2006/relationships/image" Target="../media/image32.jpeg"/><Relationship Id="rId4" Type="http://schemas.openxmlformats.org/officeDocument/2006/relationships/image" Target="../media/image8.emf"/><Relationship Id="rId9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emf"/><Relationship Id="rId5" Type="http://schemas.openxmlformats.org/officeDocument/2006/relationships/image" Target="../media/image37.png"/><Relationship Id="rId4" Type="http://schemas.openxmlformats.org/officeDocument/2006/relationships/image" Target="../media/image1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4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4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7.png"/><Relationship Id="rId7" Type="http://schemas.openxmlformats.org/officeDocument/2006/relationships/image" Target="../media/image4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&#35838;&#25991;&#26391;&#35835;&#12289;&#29983;&#23383;&#35270;&#39057;&#12289;&#23383;&#35789;&#21548;&#20889;&#8212;&#23500;&#39286;&#30340;&#35199;&#27801;&#32676;&#23707;/&#23383;&#35789;&#21548;&#20889;-18&#23500;&#39286;&#30340;&#35199;&#27801;&#32676;&#23707;.mp4" TargetMode="External"/><Relationship Id="rId5" Type="http://schemas.openxmlformats.org/officeDocument/2006/relationships/image" Target="../media/image9.emf"/><Relationship Id="rId10" Type="http://schemas.openxmlformats.org/officeDocument/2006/relationships/image" Target="../media/image43.png"/><Relationship Id="rId4" Type="http://schemas.openxmlformats.org/officeDocument/2006/relationships/image" Target="../media/image8.emf"/><Relationship Id="rId9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&#35838;&#25991;&#26391;&#35835;&#12289;&#29983;&#23383;&#35270;&#39057;&#12289;&#23383;&#35789;&#21548;&#20889;&#8212;&#23500;&#39286;&#30340;&#35199;&#27801;&#32676;&#23707;/&#29983;&#23383;&#35270;&#39057;-18&#12298;&#23500;&#39286;&#30340;&#35199;&#27801;&#32676;&#23707;&#12299;.mp4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523999" y="1628803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18 </a:t>
            </a:r>
            <a:r>
              <a:rPr lang="zh-CN" altLang="en-US" sz="48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富饶的西沙群岛</a:t>
            </a:r>
          </a:p>
        </p:txBody>
      </p:sp>
      <p:pic>
        <p:nvPicPr>
          <p:cNvPr id="20485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738" y="5199063"/>
            <a:ext cx="4132262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154" y="2733679"/>
            <a:ext cx="41957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385127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051107" y="3320596"/>
            <a:ext cx="3879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部编版三年级上册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20177" y="562124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划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组词：比划  划船  划来划去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836866" y="3306766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huá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5913" y="5086353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武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组词：威武  武术  文韬武略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836866" y="4530728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wǔ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虾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2595566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组词：龙虾  虾球  虾兵蟹将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836866" y="1989141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xiā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351091" y="1916116"/>
            <a:ext cx="7058025" cy="4033837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24" grpId="0"/>
      <p:bldP spid="25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辈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组词：祖辈  辈分  人才辈出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836866" y="3306766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bèi</a:t>
            </a:r>
            <a:endParaRPr lang="en-US" altLang="zh-CN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5913" y="5086353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设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组词：建设  假设  想方设法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836866" y="4530728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sh</a:t>
            </a:r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è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粪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2595566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组词：粪便  粪土  视如粪土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836866" y="1989141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fèn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351091" y="1916116"/>
            <a:ext cx="7058025" cy="4033837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24" grpId="0"/>
      <p:bldP spid="25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8"/>
          <p:cNvGrpSpPr>
            <a:grpSpLocks/>
          </p:cNvGrpSpPr>
          <p:nvPr/>
        </p:nvGrpSpPr>
        <p:grpSpPr bwMode="auto">
          <a:xfrm>
            <a:off x="8183563" y="2565403"/>
            <a:ext cx="1244600" cy="2219325"/>
            <a:chOff x="5836357" y="4560894"/>
            <a:chExt cx="1327930" cy="2056092"/>
          </a:xfrm>
        </p:grpSpPr>
        <p:pic>
          <p:nvPicPr>
            <p:cNvPr id="31759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0" name="Picture 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747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8216" y="2546350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瑰丽：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异常美丽。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08213" y="3121025"/>
            <a:ext cx="4493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懒洋洋：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没精打采的样子。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08213" y="4346575"/>
            <a:ext cx="4493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威武：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力量强大；有气势。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208216" y="5013325"/>
            <a:ext cx="73661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成群结队：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结成一群群、一对对。形容人多。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08213" y="1970088"/>
            <a:ext cx="77251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五光十色：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形容色彩光泽明亮艳丽，花样繁多。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08213" y="3716338"/>
            <a:ext cx="4493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蠕动：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像蚯蚓爬行那样动。</a:t>
            </a:r>
          </a:p>
        </p:txBody>
      </p:sp>
      <p:sp>
        <p:nvSpPr>
          <p:cNvPr id="22" name="对角圆角矩形 21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词语解释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8"/>
          <p:cNvGrpSpPr>
            <a:grpSpLocks/>
          </p:cNvGrpSpPr>
          <p:nvPr/>
        </p:nvGrpSpPr>
        <p:grpSpPr bwMode="auto">
          <a:xfrm>
            <a:off x="8667750" y="4537078"/>
            <a:ext cx="1244600" cy="2219325"/>
            <a:chOff x="5836357" y="4560894"/>
            <a:chExt cx="1327930" cy="2056092"/>
          </a:xfrm>
        </p:grpSpPr>
        <p:pic>
          <p:nvPicPr>
            <p:cNvPr id="32781" name="图片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2" name="Picture 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71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90766" y="2060578"/>
            <a:ext cx="7572375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45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   节日的正定古城夜晚，灯光将每条街道装扮的（        ），高大的赵云像在灯光的照耀下显得更加（    ）了，人们（        ）地走上街头，欣赏着古城美丽的夜景！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800853" y="3255966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威武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719391" y="384016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成群结队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21178" y="270351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五光十色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词语运用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511675" y="2420938"/>
            <a:ext cx="3449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表示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多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的成语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00378" y="352266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楷体" pitchFamily="49" charset="-122"/>
                <a:ea typeface="楷体" pitchFamily="49" charset="-122"/>
              </a:rPr>
              <a:t>五光十色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305428" y="352107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五颜六色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753353" y="352107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五花八门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000378" y="449421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五彩缤纷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305428" y="449421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万紫千红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815263" y="4502153"/>
            <a:ext cx="180975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姹紫嫣红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</a:p>
        </p:txBody>
      </p:sp>
      <p:sp>
        <p:nvSpPr>
          <p:cNvPr id="28" name="对角圆角矩形 27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495550" y="2060578"/>
            <a:ext cx="7416800" cy="3744913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8138" y="5992813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7591" y="5992813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6738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28650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3667128" y="981078"/>
            <a:ext cx="5662613" cy="1374775"/>
            <a:chOff x="3375" y="1544"/>
            <a:chExt cx="8918" cy="2166"/>
          </a:xfrm>
        </p:grpSpPr>
        <p:sp>
          <p:nvSpPr>
            <p:cNvPr id="34844" name="TextBox 16"/>
            <p:cNvSpPr txBox="1">
              <a:spLocks noChangeArrowheads="1"/>
            </p:cNvSpPr>
            <p:nvPr/>
          </p:nvSpPr>
          <p:spPr bwMode="auto">
            <a:xfrm>
              <a:off x="3375" y="1544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瑰丽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45" name="TextBox 27"/>
            <p:cNvSpPr txBox="1">
              <a:spLocks noChangeArrowheads="1"/>
            </p:cNvSpPr>
            <p:nvPr/>
          </p:nvSpPr>
          <p:spPr bwMode="auto">
            <a:xfrm>
              <a:off x="5737" y="1544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美丽</a:t>
              </a:r>
            </a:p>
          </p:txBody>
        </p:sp>
        <p:sp>
          <p:nvSpPr>
            <p:cNvPr id="34846" name="TextBox 28"/>
            <p:cNvSpPr txBox="1">
              <a:spLocks noChangeArrowheads="1"/>
            </p:cNvSpPr>
            <p:nvPr/>
          </p:nvSpPr>
          <p:spPr bwMode="auto">
            <a:xfrm>
              <a:off x="8100" y="1544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庞大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47" name="TextBox 29"/>
            <p:cNvSpPr txBox="1">
              <a:spLocks noChangeArrowheads="1"/>
            </p:cNvSpPr>
            <p:nvPr/>
          </p:nvSpPr>
          <p:spPr bwMode="auto">
            <a:xfrm>
              <a:off x="10463" y="1544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巨大</a:t>
              </a:r>
            </a:p>
          </p:txBody>
        </p:sp>
        <p:sp>
          <p:nvSpPr>
            <p:cNvPr id="34848" name="TextBox 30"/>
            <p:cNvSpPr txBox="1">
              <a:spLocks noChangeArrowheads="1"/>
            </p:cNvSpPr>
            <p:nvPr/>
          </p:nvSpPr>
          <p:spPr bwMode="auto">
            <a:xfrm>
              <a:off x="3405" y="2792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茂密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49" name="TextBox 31"/>
            <p:cNvSpPr txBox="1">
              <a:spLocks noChangeArrowheads="1"/>
            </p:cNvSpPr>
            <p:nvPr/>
          </p:nvSpPr>
          <p:spPr bwMode="auto">
            <a:xfrm>
              <a:off x="5767" y="2782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茂盛</a:t>
              </a:r>
            </a:p>
          </p:txBody>
        </p:sp>
        <p:sp>
          <p:nvSpPr>
            <p:cNvPr id="34850" name="TextBox 32"/>
            <p:cNvSpPr txBox="1">
              <a:spLocks noChangeArrowheads="1"/>
            </p:cNvSpPr>
            <p:nvPr/>
          </p:nvSpPr>
          <p:spPr bwMode="auto">
            <a:xfrm>
              <a:off x="8130" y="2782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栖息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51" name="TextBox 33"/>
            <p:cNvSpPr txBox="1">
              <a:spLocks noChangeArrowheads="1"/>
            </p:cNvSpPr>
            <p:nvPr/>
          </p:nvSpPr>
          <p:spPr bwMode="auto">
            <a:xfrm>
              <a:off x="10493" y="2782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休息</a:t>
              </a: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2063753" y="2636841"/>
            <a:ext cx="7286625" cy="1587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2208216" y="4365625"/>
            <a:ext cx="7286625" cy="1588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3648078" y="2924178"/>
            <a:ext cx="5643563" cy="1370013"/>
            <a:chOff x="3345" y="4606"/>
            <a:chExt cx="8888" cy="2156"/>
          </a:xfrm>
        </p:grpSpPr>
        <p:sp>
          <p:nvSpPr>
            <p:cNvPr id="34838" name="TextBox 37"/>
            <p:cNvSpPr txBox="1">
              <a:spLocks noChangeArrowheads="1"/>
            </p:cNvSpPr>
            <p:nvPr/>
          </p:nvSpPr>
          <p:spPr bwMode="auto">
            <a:xfrm>
              <a:off x="3345" y="4606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富饶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39" name="TextBox 38"/>
            <p:cNvSpPr txBox="1">
              <a:spLocks noChangeArrowheads="1"/>
            </p:cNvSpPr>
            <p:nvPr/>
          </p:nvSpPr>
          <p:spPr bwMode="auto">
            <a:xfrm>
              <a:off x="5707" y="4606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贫瘠</a:t>
              </a:r>
            </a:p>
          </p:txBody>
        </p:sp>
        <p:sp>
          <p:nvSpPr>
            <p:cNvPr id="34840" name="TextBox 39"/>
            <p:cNvSpPr txBox="1">
              <a:spLocks noChangeArrowheads="1"/>
            </p:cNvSpPr>
            <p:nvPr/>
          </p:nvSpPr>
          <p:spPr bwMode="auto">
            <a:xfrm>
              <a:off x="8070" y="4606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庞大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41" name="TextBox 40"/>
            <p:cNvSpPr txBox="1">
              <a:spLocks noChangeArrowheads="1"/>
            </p:cNvSpPr>
            <p:nvPr/>
          </p:nvSpPr>
          <p:spPr bwMode="auto">
            <a:xfrm>
              <a:off x="10433" y="4606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微小</a:t>
              </a:r>
            </a:p>
          </p:txBody>
        </p:sp>
        <p:sp>
          <p:nvSpPr>
            <p:cNvPr id="34842" name="TextBox 41"/>
            <p:cNvSpPr txBox="1">
              <a:spLocks noChangeArrowheads="1"/>
            </p:cNvSpPr>
            <p:nvPr/>
          </p:nvSpPr>
          <p:spPr bwMode="auto">
            <a:xfrm>
              <a:off x="3375" y="5844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茂密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4843" name="TextBox 42"/>
            <p:cNvSpPr txBox="1">
              <a:spLocks noChangeArrowheads="1"/>
            </p:cNvSpPr>
            <p:nvPr/>
          </p:nvSpPr>
          <p:spPr bwMode="auto">
            <a:xfrm>
              <a:off x="5737" y="5844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稀疏</a:t>
              </a:r>
            </a:p>
          </p:txBody>
        </p:sp>
      </p:grpSp>
      <p:sp>
        <p:nvSpPr>
          <p:cNvPr id="55" name="文本框 63"/>
          <p:cNvSpPr txBox="1">
            <a:spLocks noChangeArrowheads="1"/>
          </p:cNvSpPr>
          <p:nvPr/>
        </p:nvSpPr>
        <p:spPr bwMode="auto">
          <a:xfrm>
            <a:off x="3938591" y="4652964"/>
            <a:ext cx="5729287" cy="369332"/>
          </a:xfrm>
          <a:prstGeom prst="rect">
            <a:avLst/>
          </a:prstGeom>
          <a:noFill/>
          <a:ln w="22225">
            <a:solidFill>
              <a:srgbClr val="FDCB5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4827" name="文本框 64"/>
          <p:cNvSpPr txBox="1">
            <a:spLocks noChangeArrowheads="1"/>
          </p:cNvSpPr>
          <p:nvPr/>
        </p:nvSpPr>
        <p:spPr bwMode="auto">
          <a:xfrm>
            <a:off x="3938588" y="5070478"/>
            <a:ext cx="519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solidFill>
                  <a:srgbClr val="EF3E22"/>
                </a:solidFill>
                <a:latin typeface="楷体" pitchFamily="49" charset="-122"/>
                <a:ea typeface="楷体" pitchFamily="49" charset="-122"/>
              </a:rPr>
              <a:t>参</a:t>
            </a:r>
          </a:p>
        </p:txBody>
      </p:sp>
      <p:sp>
        <p:nvSpPr>
          <p:cNvPr id="34828" name="文本框 65"/>
          <p:cNvSpPr txBox="1">
            <a:spLocks noChangeArrowheads="1"/>
          </p:cNvSpPr>
          <p:nvPr/>
        </p:nvSpPr>
        <p:spPr bwMode="auto">
          <a:xfrm>
            <a:off x="4518028" y="4733925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黑体" pitchFamily="49" charset="-122"/>
                <a:ea typeface="黑体" pitchFamily="49" charset="-122"/>
                <a:sym typeface="+mn-ea"/>
              </a:rPr>
              <a:t>shēn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（海参）</a:t>
            </a:r>
          </a:p>
        </p:txBody>
      </p:sp>
      <p:sp>
        <p:nvSpPr>
          <p:cNvPr id="34829" name="文本框 66"/>
          <p:cNvSpPr txBox="1">
            <a:spLocks noChangeArrowheads="1"/>
          </p:cNvSpPr>
          <p:nvPr/>
        </p:nvSpPr>
        <p:spPr bwMode="auto">
          <a:xfrm>
            <a:off x="4518028" y="5116516"/>
            <a:ext cx="1584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黑体" pitchFamily="49" charset="-122"/>
                <a:ea typeface="黑体" pitchFamily="49" charset="-122"/>
                <a:sym typeface="+mn-ea"/>
              </a:rPr>
              <a:t>cā</a:t>
            </a:r>
            <a:r>
              <a:rPr lang="en-US" altLang="zh-CN" sz="1600">
                <a:latin typeface="楷体" pitchFamily="49" charset="-122"/>
                <a:ea typeface="楷体" pitchFamily="49" charset="-122"/>
              </a:rPr>
              <a:t>n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（参加）</a:t>
            </a:r>
          </a:p>
        </p:txBody>
      </p:sp>
      <p:cxnSp>
        <p:nvCxnSpPr>
          <p:cNvPr id="59" name="直接连接符 58"/>
          <p:cNvCxnSpPr/>
          <p:nvPr/>
        </p:nvCxnSpPr>
        <p:spPr>
          <a:xfrm>
            <a:off x="4518025" y="4652966"/>
            <a:ext cx="0" cy="1404937"/>
          </a:xfrm>
          <a:prstGeom prst="line">
            <a:avLst/>
          </a:prstGeom>
          <a:ln>
            <a:solidFill>
              <a:srgbClr val="FDCB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6310313" y="4654550"/>
            <a:ext cx="0" cy="1403350"/>
          </a:xfrm>
          <a:prstGeom prst="line">
            <a:avLst/>
          </a:prstGeom>
          <a:ln>
            <a:solidFill>
              <a:srgbClr val="FDCB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32" name="文本框 69"/>
          <p:cNvSpPr txBox="1">
            <a:spLocks noChangeArrowheads="1"/>
          </p:cNvSpPr>
          <p:nvPr/>
        </p:nvSpPr>
        <p:spPr bwMode="auto">
          <a:xfrm>
            <a:off x="6329363" y="4870453"/>
            <a:ext cx="33464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latin typeface="楷体" pitchFamily="49" charset="-122"/>
                <a:ea typeface="楷体" pitchFamily="49" charset="-122"/>
              </a:rPr>
              <a:t>    大兴安岭原始森林里参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en-US" altLang="zh-CN" sz="1600">
                <a:latin typeface="黑体" pitchFamily="49" charset="-122"/>
                <a:ea typeface="黑体" pitchFamily="49" charset="-122"/>
                <a:sym typeface="+mn-ea"/>
              </a:rPr>
              <a:t>cā</a:t>
            </a:r>
            <a:r>
              <a:rPr lang="en-US" altLang="zh-CN" sz="1600">
                <a:latin typeface="楷体" pitchFamily="49" charset="-122"/>
                <a:ea typeface="楷体" pitchFamily="49" charset="-122"/>
                <a:sym typeface="+mn-ea"/>
              </a:rPr>
              <a:t>n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天大树遮天蔽日，藤蔓参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en-US" altLang="zh-CN" sz="1600">
                <a:latin typeface="楷体" pitchFamily="49" charset="-122"/>
                <a:ea typeface="楷体" pitchFamily="49" charset="-122"/>
                <a:sym typeface="+mn-ea"/>
              </a:rPr>
              <a:t>cēn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差交错，三宝之中人参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en-US" altLang="zh-CN" sz="1600">
                <a:latin typeface="黑体" pitchFamily="49" charset="-122"/>
                <a:ea typeface="黑体" pitchFamily="49" charset="-122"/>
                <a:sym typeface="+mn-ea"/>
              </a:rPr>
              <a:t>shēn</a:t>
            </a:r>
            <a:r>
              <a:rPr lang="zh-CN" altLang="en-US" sz="160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最为出名。</a:t>
            </a:r>
          </a:p>
        </p:txBody>
      </p:sp>
      <p:sp>
        <p:nvSpPr>
          <p:cNvPr id="49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近义词</a:t>
            </a:r>
          </a:p>
        </p:txBody>
      </p:sp>
      <p:sp>
        <p:nvSpPr>
          <p:cNvPr id="51" name="AutoShape 2"/>
          <p:cNvSpPr>
            <a:spLocks noChangeArrowheads="1"/>
          </p:cNvSpPr>
          <p:nvPr/>
        </p:nvSpPr>
        <p:spPr bwMode="auto">
          <a:xfrm>
            <a:off x="2135188" y="2781303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</a:p>
        </p:txBody>
      </p:sp>
      <p:sp>
        <p:nvSpPr>
          <p:cNvPr id="52" name="AutoShape 2"/>
          <p:cNvSpPr>
            <a:spLocks noChangeArrowheads="1"/>
          </p:cNvSpPr>
          <p:nvPr/>
        </p:nvSpPr>
        <p:spPr bwMode="auto">
          <a:xfrm>
            <a:off x="2135188" y="458152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多音字</a:t>
            </a:r>
          </a:p>
        </p:txBody>
      </p:sp>
      <p:sp>
        <p:nvSpPr>
          <p:cNvPr id="53" name="对角圆角矩形 52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7" name="文本框 66"/>
          <p:cNvSpPr txBox="1">
            <a:spLocks noChangeArrowheads="1"/>
          </p:cNvSpPr>
          <p:nvPr/>
        </p:nvSpPr>
        <p:spPr bwMode="auto">
          <a:xfrm>
            <a:off x="4518025" y="5510216"/>
            <a:ext cx="17716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楷体" pitchFamily="49" charset="-122"/>
                <a:ea typeface="楷体" pitchFamily="49" charset="-122"/>
              </a:rPr>
              <a:t>cēn</a:t>
            </a:r>
            <a:r>
              <a:rPr lang="zh-CN" altLang="en-US" sz="1600">
                <a:latin typeface="楷体" pitchFamily="49" charset="-122"/>
                <a:ea typeface="楷体" pitchFamily="49" charset="-122"/>
              </a:rPr>
              <a:t>（参差不齐）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866" y="1320800"/>
            <a:ext cx="6738937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云形标注 9"/>
          <p:cNvSpPr/>
          <p:nvPr/>
        </p:nvSpPr>
        <p:spPr>
          <a:xfrm>
            <a:off x="6456366" y="3714750"/>
            <a:ext cx="2720975" cy="1346200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5844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7050" y="6061075"/>
            <a:ext cx="12509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550" y="60436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91300" y="3714750"/>
            <a:ext cx="2476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　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　小喇叭朗读开始了，点一点音箱，一起听。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02770" y="1114905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b="1" cap="all" dirty="0">
                <a:ln w="9000" cmpd="sng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课文朗读</a:t>
            </a:r>
          </a:p>
        </p:txBody>
      </p:sp>
      <p:pic>
        <p:nvPicPr>
          <p:cNvPr id="35848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138" y="1338266"/>
            <a:ext cx="10033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53" y="5943603"/>
            <a:ext cx="68421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云形标注 17"/>
          <p:cNvSpPr/>
          <p:nvPr/>
        </p:nvSpPr>
        <p:spPr>
          <a:xfrm>
            <a:off x="3935413" y="4449763"/>
            <a:ext cx="2387600" cy="1230312"/>
          </a:xfrm>
          <a:prstGeom prst="cloudCallout">
            <a:avLst>
              <a:gd name="adj1" fmla="val -76605"/>
              <a:gd name="adj2" fmla="val 646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114800" y="4411666"/>
            <a:ext cx="24765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　　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边听边想：课文主要写了什么？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9225" y="4449763"/>
            <a:ext cx="122555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8" y="5013328"/>
            <a:ext cx="124142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对角圆角矩形 14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课文朗读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74825" y="2133600"/>
            <a:ext cx="6667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课文主要写了什么？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686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252666" y="2924175"/>
            <a:ext cx="78184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本课从三个方面对西沙群岛进行了介绍和说明；先讲西沙群岛的位置，再按海面、海底海滩、海岛的顺序具体介绍西沙群岛的风光和物产，最后写西沙群岛将会被建设得更加美丽和富饶。</a:t>
            </a:r>
          </a:p>
        </p:txBody>
      </p:sp>
      <p:sp>
        <p:nvSpPr>
          <p:cNvPr id="11" name="对角圆角矩形 1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初步感知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20161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初步感知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6874" name="图片 9" descr="2.png">
            <a:hlinkClick r:id="rId6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3563" y="981078"/>
            <a:ext cx="1262062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806575" y="1989141"/>
            <a:ext cx="8034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课文可以分成几部分？各部分大意是什么？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352675" y="2913063"/>
            <a:ext cx="7875588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第一部分（第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自然段）：概述西沙群岛风景优美，物产丰富。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第二部分（第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2-6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自然段）：具体介绍西沙群岛优美的风景和丰富的物产。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第三部分（第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自然段）：写西沙群岛将来会更加美丽和富饶。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/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18" name="对角圆角矩形 17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初步感知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2135191" y="981078"/>
            <a:ext cx="20161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初步感知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238375" y="1863725"/>
            <a:ext cx="42164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那里风景优美，物产丰富，是个可爱的地方。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279653" y="4652966"/>
            <a:ext cx="37449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总体写西沙群岛的特点。</a:t>
            </a:r>
          </a:p>
        </p:txBody>
      </p:sp>
      <p:pic>
        <p:nvPicPr>
          <p:cNvPr id="27" name="Picture 6" descr="C:\Users\Administrator\Desktop\timg (2).jpgtimg (2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2274" y="2211891"/>
            <a:ext cx="3529235" cy="24345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1" name="矩形 30"/>
          <p:cNvSpPr/>
          <p:nvPr/>
        </p:nvSpPr>
        <p:spPr>
          <a:xfrm>
            <a:off x="3973513" y="1844675"/>
            <a:ext cx="1604962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8918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1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对角圆角矩形 14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9653" y="2362200"/>
            <a:ext cx="1604963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4713291" y="3090863"/>
            <a:ext cx="1690687" cy="1325562"/>
            <a:chOff x="11202" y="4956"/>
            <a:chExt cx="2663" cy="2087"/>
          </a:xfrm>
        </p:grpSpPr>
        <p:sp>
          <p:nvSpPr>
            <p:cNvPr id="5" name="爆炸形 2 4"/>
            <p:cNvSpPr/>
            <p:nvPr/>
          </p:nvSpPr>
          <p:spPr>
            <a:xfrm rot="1860000">
              <a:off x="11202" y="4956"/>
              <a:ext cx="2620" cy="2087"/>
            </a:xfrm>
            <a:prstGeom prst="irregularSeal2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927" name="文本框 5"/>
            <p:cNvSpPr txBox="1">
              <a:spLocks noChangeArrowheads="1"/>
            </p:cNvSpPr>
            <p:nvPr/>
          </p:nvSpPr>
          <p:spPr bwMode="auto">
            <a:xfrm>
              <a:off x="11317" y="5588"/>
              <a:ext cx="254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中心句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6" grpId="0"/>
      <p:bldP spid="31" grpId="0" bldLvl="0" animBg="1"/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00303" y="4546600"/>
            <a:ext cx="7870825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6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西沙群岛</a:t>
            </a:r>
            <a:r>
              <a:rPr lang="en-US" altLang="zh-CN" sz="26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是中国南海四大群岛之一，自古就是中国的领土，古代这里被称为</a:t>
            </a:r>
            <a:r>
              <a:rPr lang="en-US" altLang="zh-CN" sz="26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千里长沙</a:t>
            </a:r>
            <a:r>
              <a:rPr lang="en-US" altLang="zh-CN" sz="26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。主要岛屿有永兴岛、东岛、中建岛等。让我们走进课文，去感受西沙群岛的美丽和富饶吧！</a:t>
            </a:r>
          </a:p>
        </p:txBody>
      </p:sp>
      <p:pic>
        <p:nvPicPr>
          <p:cNvPr id="2150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Administrator\Desktop\timg (3).jpgtimg (3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7" y="1266908"/>
            <a:ext cx="5668045" cy="3217545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新课导入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351088" y="2168525"/>
            <a:ext cx="70993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   课文描写了西沙群岛的哪些地方来说明西沙群岛的风景优美、物产丰富？仔细阅读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2-6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自然段，找出答案吧！</a:t>
            </a:r>
          </a:p>
        </p:txBody>
      </p:sp>
      <p:pic>
        <p:nvPicPr>
          <p:cNvPr id="39939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3" name="组合 21"/>
          <p:cNvGrpSpPr>
            <a:grpSpLocks/>
          </p:cNvGrpSpPr>
          <p:nvPr/>
        </p:nvGrpSpPr>
        <p:grpSpPr bwMode="auto">
          <a:xfrm>
            <a:off x="9077328" y="5084766"/>
            <a:ext cx="722313" cy="1120775"/>
            <a:chOff x="5836357" y="4560894"/>
            <a:chExt cx="1327930" cy="2056092"/>
          </a:xfrm>
        </p:grpSpPr>
        <p:pic>
          <p:nvPicPr>
            <p:cNvPr id="39955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84441" y="4073528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海水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27488" y="4073525"/>
            <a:ext cx="106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海底  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207375" y="4071938"/>
            <a:ext cx="1169988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海岛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41950" y="4073525"/>
            <a:ext cx="1066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海里  </a:t>
            </a: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7796533" y="4366260"/>
            <a:ext cx="410845" cy="1270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3533778" y="4364355"/>
            <a:ext cx="410845" cy="1270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886578" y="4073525"/>
            <a:ext cx="1058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海滩  </a:t>
            </a: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4949193" y="4364990"/>
            <a:ext cx="410845" cy="1270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6410328" y="4363085"/>
            <a:ext cx="410845" cy="1270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  <p:bldP spid="5" grpId="0"/>
      <p:bldP spid="7" grpId="0"/>
      <p:bldP spid="11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7978" y="598487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008441" y="1187453"/>
            <a:ext cx="42883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五光十色，瑰丽无比。</a:t>
            </a:r>
          </a:p>
        </p:txBody>
      </p:sp>
      <p:sp>
        <p:nvSpPr>
          <p:cNvPr id="7" name="矩形 6"/>
          <p:cNvSpPr/>
          <p:nvPr/>
        </p:nvSpPr>
        <p:spPr>
          <a:xfrm>
            <a:off x="2434776" y="1124744"/>
            <a:ext cx="10972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海水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 descr="1421630470792509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94893" y="2185035"/>
            <a:ext cx="6480175" cy="379984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95528" y="2184400"/>
            <a:ext cx="697627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深蓝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645400" y="2279650"/>
            <a:ext cx="69215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24A4D6"/>
                </a:solidFill>
                <a:latin typeface="黑体" pitchFamily="49" charset="-122"/>
                <a:ea typeface="黑体" pitchFamily="49" charset="-122"/>
              </a:rPr>
              <a:t>淡青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006850" y="2525713"/>
            <a:ext cx="692150" cy="398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5E9295"/>
                </a:solidFill>
                <a:latin typeface="黑体" pitchFamily="49" charset="-122"/>
                <a:ea typeface="黑体" pitchFamily="49" charset="-122"/>
              </a:rPr>
              <a:t>浅绿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127628" y="2982913"/>
            <a:ext cx="697627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D0D66C"/>
                </a:solidFill>
                <a:latin typeface="黑体" pitchFamily="49" charset="-122"/>
                <a:ea typeface="黑体" pitchFamily="49" charset="-122"/>
              </a:rPr>
              <a:t>杏黄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" grpId="0" animBg="1"/>
      <p:bldP spid="4" grpId="0" bldLvl="0" animBg="1"/>
      <p:bldP spid="8" grpId="0" bldLvl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2214563" y="2566988"/>
            <a:ext cx="7770812" cy="3873500"/>
            <a:chOff x="1088" y="4820"/>
            <a:chExt cx="12236" cy="5205"/>
          </a:xfrm>
        </p:grpSpPr>
        <p:sp>
          <p:nvSpPr>
            <p:cNvPr id="5" name="矩形 4"/>
            <p:cNvSpPr/>
            <p:nvPr/>
          </p:nvSpPr>
          <p:spPr>
            <a:xfrm>
              <a:off x="1100" y="4820"/>
              <a:ext cx="12224" cy="5205"/>
            </a:xfrm>
            <a:prstGeom prst="rect">
              <a:avLst/>
            </a:prstGeom>
            <a:gradFill>
              <a:gsLst>
                <a:gs pos="80000">
                  <a:srgbClr val="458ACA">
                    <a:alpha val="100000"/>
                  </a:srgbClr>
                </a:gs>
                <a:gs pos="5000">
                  <a:srgbClr val="0066CC"/>
                </a:gs>
                <a:gs pos="100000">
                  <a:srgbClr val="1774FF">
                    <a:lumMod val="91000"/>
                    <a:lumOff val="9000"/>
                  </a:srgbClr>
                </a:gs>
                <a:gs pos="100000">
                  <a:srgbClr val="0087E6"/>
                </a:gs>
                <a:gs pos="100000">
                  <a:srgbClr val="5E9295"/>
                </a:gs>
              </a:gsLst>
              <a:lin ang="162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088" y="6213"/>
              <a:ext cx="12224" cy="3812"/>
            </a:xfrm>
            <a:custGeom>
              <a:avLst/>
              <a:gdLst>
                <a:gd name="connisteX0" fmla="*/ 33020 w 7788910"/>
                <a:gd name="connsiteY0" fmla="*/ 2420620 h 2420620"/>
                <a:gd name="connisteX1" fmla="*/ 7788910 w 7788910"/>
                <a:gd name="connsiteY1" fmla="*/ 2404110 h 2420620"/>
                <a:gd name="connisteX2" fmla="*/ 7772400 w 7788910"/>
                <a:gd name="connsiteY2" fmla="*/ 831215 h 2420620"/>
                <a:gd name="connisteX3" fmla="*/ 7220585 w 7788910"/>
                <a:gd name="connsiteY3" fmla="*/ 1144270 h 2420620"/>
                <a:gd name="connisteX4" fmla="*/ 5664835 w 7788910"/>
                <a:gd name="connsiteY4" fmla="*/ 1268095 h 2420620"/>
                <a:gd name="connisteX5" fmla="*/ 5516245 w 7788910"/>
                <a:gd name="connsiteY5" fmla="*/ 1762125 h 2420620"/>
                <a:gd name="connisteX6" fmla="*/ 4874260 w 7788910"/>
                <a:gd name="connsiteY6" fmla="*/ 2008505 h 2420620"/>
                <a:gd name="connisteX7" fmla="*/ 4808220 w 7788910"/>
                <a:gd name="connsiteY7" fmla="*/ 2033270 h 2420620"/>
                <a:gd name="connisteX8" fmla="*/ 4758690 w 7788910"/>
                <a:gd name="connsiteY8" fmla="*/ 2099310 h 2420620"/>
                <a:gd name="connisteX9" fmla="*/ 4742180 w 7788910"/>
                <a:gd name="connsiteY9" fmla="*/ 2165350 h 2420620"/>
                <a:gd name="connisteX10" fmla="*/ 4742180 w 7788910"/>
                <a:gd name="connsiteY10" fmla="*/ 2231390 h 2420620"/>
                <a:gd name="connisteX11" fmla="*/ 4676775 w 7788910"/>
                <a:gd name="connsiteY11" fmla="*/ 2272030 h 2420620"/>
                <a:gd name="connisteX12" fmla="*/ 4610735 w 7788910"/>
                <a:gd name="connsiteY12" fmla="*/ 2272030 h 2420620"/>
                <a:gd name="connisteX13" fmla="*/ 4544695 w 7788910"/>
                <a:gd name="connsiteY13" fmla="*/ 2272030 h 2420620"/>
                <a:gd name="connisteX14" fmla="*/ 4479290 w 7788910"/>
                <a:gd name="connsiteY14" fmla="*/ 2272030 h 2420620"/>
                <a:gd name="connisteX15" fmla="*/ 4413250 w 7788910"/>
                <a:gd name="connsiteY15" fmla="*/ 2272030 h 2420620"/>
                <a:gd name="connisteX16" fmla="*/ 4347210 w 7788910"/>
                <a:gd name="connsiteY16" fmla="*/ 2255520 h 2420620"/>
                <a:gd name="connisteX17" fmla="*/ 4281170 w 7788910"/>
                <a:gd name="connsiteY17" fmla="*/ 2255520 h 2420620"/>
                <a:gd name="connisteX18" fmla="*/ 4215765 w 7788910"/>
                <a:gd name="connsiteY18" fmla="*/ 2255520 h 2420620"/>
                <a:gd name="connisteX19" fmla="*/ 4149725 w 7788910"/>
                <a:gd name="connsiteY19" fmla="*/ 2255520 h 2420620"/>
                <a:gd name="connisteX20" fmla="*/ 4083685 w 7788910"/>
                <a:gd name="connsiteY20" fmla="*/ 2255520 h 2420620"/>
                <a:gd name="connisteX21" fmla="*/ 4017645 w 7788910"/>
                <a:gd name="connsiteY21" fmla="*/ 2214880 h 2420620"/>
                <a:gd name="connisteX22" fmla="*/ 3952240 w 7788910"/>
                <a:gd name="connsiteY22" fmla="*/ 2165350 h 2420620"/>
                <a:gd name="connisteX23" fmla="*/ 3886200 w 7788910"/>
                <a:gd name="connsiteY23" fmla="*/ 2107565 h 2420620"/>
                <a:gd name="connisteX24" fmla="*/ 3820160 w 7788910"/>
                <a:gd name="connsiteY24" fmla="*/ 2049780 h 2420620"/>
                <a:gd name="connisteX25" fmla="*/ 3771265 w 7788910"/>
                <a:gd name="connsiteY25" fmla="*/ 1984375 h 2420620"/>
                <a:gd name="connisteX26" fmla="*/ 3713480 w 7788910"/>
                <a:gd name="connsiteY26" fmla="*/ 1918335 h 2420620"/>
                <a:gd name="connisteX27" fmla="*/ 3663950 w 7788910"/>
                <a:gd name="connsiteY27" fmla="*/ 1852295 h 2420620"/>
                <a:gd name="connisteX28" fmla="*/ 3597910 w 7788910"/>
                <a:gd name="connsiteY28" fmla="*/ 1794510 h 2420620"/>
                <a:gd name="connisteX29" fmla="*/ 3532505 w 7788910"/>
                <a:gd name="connsiteY29" fmla="*/ 1737360 h 2420620"/>
                <a:gd name="connisteX30" fmla="*/ 3466465 w 7788910"/>
                <a:gd name="connsiteY30" fmla="*/ 1687830 h 2420620"/>
                <a:gd name="connisteX31" fmla="*/ 3400425 w 7788910"/>
                <a:gd name="connsiteY31" fmla="*/ 1638300 h 2420620"/>
                <a:gd name="connisteX32" fmla="*/ 3334385 w 7788910"/>
                <a:gd name="connsiteY32" fmla="*/ 1588770 h 2420620"/>
                <a:gd name="connisteX33" fmla="*/ 3277235 w 7788910"/>
                <a:gd name="connsiteY33" fmla="*/ 1523365 h 2420620"/>
                <a:gd name="connisteX34" fmla="*/ 3227705 w 7788910"/>
                <a:gd name="connsiteY34" fmla="*/ 1457325 h 2420620"/>
                <a:gd name="connisteX35" fmla="*/ 3169920 w 7788910"/>
                <a:gd name="connsiteY35" fmla="*/ 1391285 h 2420620"/>
                <a:gd name="connisteX36" fmla="*/ 3103880 w 7788910"/>
                <a:gd name="connsiteY36" fmla="*/ 1341755 h 2420620"/>
                <a:gd name="connisteX37" fmla="*/ 3038475 w 7788910"/>
                <a:gd name="connsiteY37" fmla="*/ 1333500 h 2420620"/>
                <a:gd name="connisteX38" fmla="*/ 2972435 w 7788910"/>
                <a:gd name="connsiteY38" fmla="*/ 1316990 h 2420620"/>
                <a:gd name="connisteX39" fmla="*/ 2906395 w 7788910"/>
                <a:gd name="connsiteY39" fmla="*/ 1308735 h 2420620"/>
                <a:gd name="connisteX40" fmla="*/ 2840355 w 7788910"/>
                <a:gd name="connsiteY40" fmla="*/ 1308735 h 2420620"/>
                <a:gd name="connisteX41" fmla="*/ 2774950 w 7788910"/>
                <a:gd name="connsiteY41" fmla="*/ 1316990 h 2420620"/>
                <a:gd name="connisteX42" fmla="*/ 2708910 w 7788910"/>
                <a:gd name="connsiteY42" fmla="*/ 1316990 h 2420620"/>
                <a:gd name="connisteX43" fmla="*/ 2642870 w 7788910"/>
                <a:gd name="connsiteY43" fmla="*/ 1316990 h 2420620"/>
                <a:gd name="connisteX44" fmla="*/ 2577465 w 7788910"/>
                <a:gd name="connsiteY44" fmla="*/ 1316990 h 2420620"/>
                <a:gd name="connisteX45" fmla="*/ 2503170 w 7788910"/>
                <a:gd name="connsiteY45" fmla="*/ 1308735 h 2420620"/>
                <a:gd name="connisteX46" fmla="*/ 2437130 w 7788910"/>
                <a:gd name="connsiteY46" fmla="*/ 1300480 h 2420620"/>
                <a:gd name="connisteX47" fmla="*/ 2371090 w 7788910"/>
                <a:gd name="connsiteY47" fmla="*/ 1276350 h 2420620"/>
                <a:gd name="connisteX48" fmla="*/ 2305685 w 7788910"/>
                <a:gd name="connsiteY48" fmla="*/ 1268095 h 2420620"/>
                <a:gd name="connisteX49" fmla="*/ 2231390 w 7788910"/>
                <a:gd name="connsiteY49" fmla="*/ 1251585 h 2420620"/>
                <a:gd name="connisteX50" fmla="*/ 2165350 w 7788910"/>
                <a:gd name="connsiteY50" fmla="*/ 1251585 h 2420620"/>
                <a:gd name="connisteX51" fmla="*/ 2099945 w 7788910"/>
                <a:gd name="connsiteY51" fmla="*/ 1251585 h 2420620"/>
                <a:gd name="connisteX52" fmla="*/ 2033905 w 7788910"/>
                <a:gd name="connsiteY52" fmla="*/ 1251585 h 2420620"/>
                <a:gd name="connisteX53" fmla="*/ 1967865 w 7788910"/>
                <a:gd name="connsiteY53" fmla="*/ 1251585 h 2420620"/>
                <a:gd name="connisteX54" fmla="*/ 1901825 w 7788910"/>
                <a:gd name="connsiteY54" fmla="*/ 1235075 h 2420620"/>
                <a:gd name="connisteX55" fmla="*/ 1869440 w 7788910"/>
                <a:gd name="connsiteY55" fmla="*/ 1169035 h 2420620"/>
                <a:gd name="connisteX56" fmla="*/ 1844675 w 7788910"/>
                <a:gd name="connsiteY56" fmla="*/ 1102995 h 2420620"/>
                <a:gd name="connisteX57" fmla="*/ 1819910 w 7788910"/>
                <a:gd name="connsiteY57" fmla="*/ 1037590 h 2420620"/>
                <a:gd name="connisteX58" fmla="*/ 1811655 w 7788910"/>
                <a:gd name="connsiteY58" fmla="*/ 971550 h 2420620"/>
                <a:gd name="connisteX59" fmla="*/ 1811655 w 7788910"/>
                <a:gd name="connsiteY59" fmla="*/ 905510 h 2420620"/>
                <a:gd name="connisteX60" fmla="*/ 1803400 w 7788910"/>
                <a:gd name="connsiteY60" fmla="*/ 839470 h 2420620"/>
                <a:gd name="connisteX61" fmla="*/ 1803400 w 7788910"/>
                <a:gd name="connsiteY61" fmla="*/ 774065 h 2420620"/>
                <a:gd name="connisteX62" fmla="*/ 1803400 w 7788910"/>
                <a:gd name="connsiteY62" fmla="*/ 708025 h 2420620"/>
                <a:gd name="connisteX63" fmla="*/ 1803400 w 7788910"/>
                <a:gd name="connsiteY63" fmla="*/ 641985 h 2420620"/>
                <a:gd name="connisteX64" fmla="*/ 1803400 w 7788910"/>
                <a:gd name="connsiteY64" fmla="*/ 576580 h 2420620"/>
                <a:gd name="connisteX65" fmla="*/ 1803400 w 7788910"/>
                <a:gd name="connsiteY65" fmla="*/ 510540 h 2420620"/>
                <a:gd name="connisteX66" fmla="*/ 1786890 w 7788910"/>
                <a:gd name="connsiteY66" fmla="*/ 444500 h 2420620"/>
                <a:gd name="connisteX67" fmla="*/ 1770380 w 7788910"/>
                <a:gd name="connsiteY67" fmla="*/ 378460 h 2420620"/>
                <a:gd name="connisteX68" fmla="*/ 1745615 w 7788910"/>
                <a:gd name="connsiteY68" fmla="*/ 313055 h 2420620"/>
                <a:gd name="connisteX69" fmla="*/ 1712595 w 7788910"/>
                <a:gd name="connsiteY69" fmla="*/ 247015 h 2420620"/>
                <a:gd name="connisteX70" fmla="*/ 1663065 w 7788910"/>
                <a:gd name="connsiteY70" fmla="*/ 180975 h 2420620"/>
                <a:gd name="connisteX71" fmla="*/ 1622425 w 7788910"/>
                <a:gd name="connsiteY71" fmla="*/ 114935 h 2420620"/>
                <a:gd name="connisteX72" fmla="*/ 1556385 w 7788910"/>
                <a:gd name="connsiteY72" fmla="*/ 57785 h 2420620"/>
                <a:gd name="connisteX73" fmla="*/ 1490345 w 7788910"/>
                <a:gd name="connsiteY73" fmla="*/ 8255 h 2420620"/>
                <a:gd name="connisteX74" fmla="*/ 1424305 w 7788910"/>
                <a:gd name="connsiteY74" fmla="*/ 0 h 2420620"/>
                <a:gd name="connisteX75" fmla="*/ 1358900 w 7788910"/>
                <a:gd name="connsiteY75" fmla="*/ 0 h 2420620"/>
                <a:gd name="connisteX76" fmla="*/ 1292860 w 7788910"/>
                <a:gd name="connsiteY76" fmla="*/ 0 h 2420620"/>
                <a:gd name="connisteX77" fmla="*/ 1226820 w 7788910"/>
                <a:gd name="connsiteY77" fmla="*/ 24765 h 2420620"/>
                <a:gd name="connisteX78" fmla="*/ 1161415 w 7788910"/>
                <a:gd name="connsiteY78" fmla="*/ 66040 h 2420620"/>
                <a:gd name="connisteX79" fmla="*/ 1103630 w 7788910"/>
                <a:gd name="connsiteY79" fmla="*/ 131445 h 2420620"/>
                <a:gd name="connisteX80" fmla="*/ 1095375 w 7788910"/>
                <a:gd name="connsiteY80" fmla="*/ 197485 h 2420620"/>
                <a:gd name="connisteX81" fmla="*/ 1078865 w 7788910"/>
                <a:gd name="connsiteY81" fmla="*/ 263525 h 2420620"/>
                <a:gd name="connisteX82" fmla="*/ 1070610 w 7788910"/>
                <a:gd name="connsiteY82" fmla="*/ 329565 h 2420620"/>
                <a:gd name="connisteX83" fmla="*/ 1037590 w 7788910"/>
                <a:gd name="connsiteY83" fmla="*/ 394970 h 2420620"/>
                <a:gd name="connisteX84" fmla="*/ 988060 w 7788910"/>
                <a:gd name="connsiteY84" fmla="*/ 461010 h 2420620"/>
                <a:gd name="connisteX85" fmla="*/ 930910 w 7788910"/>
                <a:gd name="connsiteY85" fmla="*/ 527050 h 2420620"/>
                <a:gd name="connisteX86" fmla="*/ 881380 w 7788910"/>
                <a:gd name="connsiteY86" fmla="*/ 592455 h 2420620"/>
                <a:gd name="connisteX87" fmla="*/ 815340 w 7788910"/>
                <a:gd name="connsiteY87" fmla="*/ 658495 h 2420620"/>
                <a:gd name="connisteX88" fmla="*/ 774065 w 7788910"/>
                <a:gd name="connsiteY88" fmla="*/ 724535 h 2420620"/>
                <a:gd name="connisteX89" fmla="*/ 724535 w 7788910"/>
                <a:gd name="connsiteY89" fmla="*/ 790575 h 2420620"/>
                <a:gd name="connisteX90" fmla="*/ 683895 w 7788910"/>
                <a:gd name="connsiteY90" fmla="*/ 855980 h 2420620"/>
                <a:gd name="connisteX91" fmla="*/ 617855 w 7788910"/>
                <a:gd name="connsiteY91" fmla="*/ 922020 h 2420620"/>
                <a:gd name="connisteX92" fmla="*/ 568325 w 7788910"/>
                <a:gd name="connsiteY92" fmla="*/ 988060 h 2420620"/>
                <a:gd name="connisteX93" fmla="*/ 518795 w 7788910"/>
                <a:gd name="connsiteY93" fmla="*/ 1054100 h 2420620"/>
                <a:gd name="connisteX94" fmla="*/ 469265 w 7788910"/>
                <a:gd name="connsiteY94" fmla="*/ 1119505 h 2420620"/>
                <a:gd name="connisteX95" fmla="*/ 403860 w 7788910"/>
                <a:gd name="connsiteY95" fmla="*/ 1169035 h 2420620"/>
                <a:gd name="connisteX96" fmla="*/ 337820 w 7788910"/>
                <a:gd name="connsiteY96" fmla="*/ 1226820 h 2420620"/>
                <a:gd name="connisteX97" fmla="*/ 271780 w 7788910"/>
                <a:gd name="connsiteY97" fmla="*/ 1284605 h 2420620"/>
                <a:gd name="connisteX98" fmla="*/ 206375 w 7788910"/>
                <a:gd name="connsiteY98" fmla="*/ 1308735 h 2420620"/>
                <a:gd name="connisteX99" fmla="*/ 140335 w 7788910"/>
                <a:gd name="connsiteY99" fmla="*/ 1341755 h 2420620"/>
                <a:gd name="connisteX100" fmla="*/ 66040 w 7788910"/>
                <a:gd name="connsiteY100" fmla="*/ 1366520 h 2420620"/>
                <a:gd name="connisteX101" fmla="*/ 0 w 7788910"/>
                <a:gd name="connsiteY101" fmla="*/ 1325245 h 2420620"/>
                <a:gd name="connisteX102" fmla="*/ 16510 w 7788910"/>
                <a:gd name="connsiteY102" fmla="*/ 1391285 h 2420620"/>
                <a:gd name="connisteX103" fmla="*/ 16510 w 7788910"/>
                <a:gd name="connsiteY103" fmla="*/ 1457325 h 2420620"/>
                <a:gd name="connisteX104" fmla="*/ 16510 w 7788910"/>
                <a:gd name="connsiteY104" fmla="*/ 1523365 h 2420620"/>
                <a:gd name="connisteX105" fmla="*/ 16510 w 7788910"/>
                <a:gd name="connsiteY105" fmla="*/ 1588770 h 2420620"/>
                <a:gd name="connisteX106" fmla="*/ 24765 w 7788910"/>
                <a:gd name="connsiteY106" fmla="*/ 1654810 h 2420620"/>
                <a:gd name="connisteX107" fmla="*/ 24765 w 7788910"/>
                <a:gd name="connsiteY107" fmla="*/ 1720850 h 2420620"/>
                <a:gd name="connisteX108" fmla="*/ 24765 w 7788910"/>
                <a:gd name="connsiteY108" fmla="*/ 1786255 h 2420620"/>
                <a:gd name="connisteX109" fmla="*/ 24765 w 7788910"/>
                <a:gd name="connsiteY109" fmla="*/ 1852295 h 2420620"/>
                <a:gd name="connisteX110" fmla="*/ 33020 w 7788910"/>
                <a:gd name="connsiteY110" fmla="*/ 1918335 h 2420620"/>
                <a:gd name="connisteX111" fmla="*/ 41275 w 7788910"/>
                <a:gd name="connsiteY111" fmla="*/ 1984375 h 2420620"/>
                <a:gd name="connisteX112" fmla="*/ 49530 w 7788910"/>
                <a:gd name="connsiteY112" fmla="*/ 2049780 h 2420620"/>
                <a:gd name="connisteX113" fmla="*/ 57785 w 7788910"/>
                <a:gd name="connsiteY113" fmla="*/ 2115820 h 2420620"/>
                <a:gd name="connisteX114" fmla="*/ 57785 w 7788910"/>
                <a:gd name="connsiteY114" fmla="*/ 2181860 h 2420620"/>
                <a:gd name="connisteX115" fmla="*/ 33020 w 7788910"/>
                <a:gd name="connsiteY115" fmla="*/ 2247265 h 2420620"/>
                <a:gd name="connisteX116" fmla="*/ 33020 w 7788910"/>
                <a:gd name="connsiteY116" fmla="*/ 2313305 h 2420620"/>
                <a:gd name="connisteX117" fmla="*/ 24765 w 7788910"/>
                <a:gd name="connsiteY117" fmla="*/ 2379345 h 2420620"/>
                <a:gd name="connisteX118" fmla="*/ 41275 w 7788910"/>
                <a:gd name="connsiteY118" fmla="*/ 2379345 h 2420620"/>
                <a:gd name="connisteX119" fmla="*/ 33020 w 7788910"/>
                <a:gd name="connsiteY119" fmla="*/ 2420620 h 24206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  <a:cxn ang="0">
                  <a:pos x="connisteX67" y="connsiteY67"/>
                </a:cxn>
                <a:cxn ang="0">
                  <a:pos x="connisteX68" y="connsiteY68"/>
                </a:cxn>
                <a:cxn ang="0">
                  <a:pos x="connisteX69" y="connsiteY69"/>
                </a:cxn>
                <a:cxn ang="0">
                  <a:pos x="connisteX70" y="connsiteY70"/>
                </a:cxn>
                <a:cxn ang="0">
                  <a:pos x="connisteX71" y="connsiteY71"/>
                </a:cxn>
                <a:cxn ang="0">
                  <a:pos x="connisteX72" y="connsiteY72"/>
                </a:cxn>
                <a:cxn ang="0">
                  <a:pos x="connisteX73" y="connsiteY73"/>
                </a:cxn>
                <a:cxn ang="0">
                  <a:pos x="connisteX74" y="connsiteY74"/>
                </a:cxn>
                <a:cxn ang="0">
                  <a:pos x="connisteX75" y="connsiteY75"/>
                </a:cxn>
                <a:cxn ang="0">
                  <a:pos x="connisteX76" y="connsiteY76"/>
                </a:cxn>
                <a:cxn ang="0">
                  <a:pos x="connisteX77" y="connsiteY77"/>
                </a:cxn>
                <a:cxn ang="0">
                  <a:pos x="connisteX78" y="connsiteY78"/>
                </a:cxn>
                <a:cxn ang="0">
                  <a:pos x="connisteX79" y="connsiteY79"/>
                </a:cxn>
                <a:cxn ang="0">
                  <a:pos x="connisteX80" y="connsiteY80"/>
                </a:cxn>
                <a:cxn ang="0">
                  <a:pos x="connisteX81" y="connsiteY81"/>
                </a:cxn>
                <a:cxn ang="0">
                  <a:pos x="connisteX82" y="connsiteY82"/>
                </a:cxn>
                <a:cxn ang="0">
                  <a:pos x="connisteX83" y="connsiteY83"/>
                </a:cxn>
                <a:cxn ang="0">
                  <a:pos x="connisteX84" y="connsiteY84"/>
                </a:cxn>
                <a:cxn ang="0">
                  <a:pos x="connisteX85" y="connsiteY85"/>
                </a:cxn>
                <a:cxn ang="0">
                  <a:pos x="connisteX86" y="connsiteY86"/>
                </a:cxn>
                <a:cxn ang="0">
                  <a:pos x="connisteX87" y="connsiteY87"/>
                </a:cxn>
                <a:cxn ang="0">
                  <a:pos x="connisteX88" y="connsiteY88"/>
                </a:cxn>
                <a:cxn ang="0">
                  <a:pos x="connisteX89" y="connsiteY89"/>
                </a:cxn>
                <a:cxn ang="0">
                  <a:pos x="connisteX90" y="connsiteY90"/>
                </a:cxn>
                <a:cxn ang="0">
                  <a:pos x="connisteX91" y="connsiteY91"/>
                </a:cxn>
                <a:cxn ang="0">
                  <a:pos x="connisteX92" y="connsiteY92"/>
                </a:cxn>
                <a:cxn ang="0">
                  <a:pos x="connisteX93" y="connsiteY93"/>
                </a:cxn>
                <a:cxn ang="0">
                  <a:pos x="connisteX94" y="connsiteY94"/>
                </a:cxn>
                <a:cxn ang="0">
                  <a:pos x="connisteX95" y="connsiteY95"/>
                </a:cxn>
                <a:cxn ang="0">
                  <a:pos x="connisteX96" y="connsiteY96"/>
                </a:cxn>
                <a:cxn ang="0">
                  <a:pos x="connisteX97" y="connsiteY97"/>
                </a:cxn>
                <a:cxn ang="0">
                  <a:pos x="connisteX98" y="connsiteY98"/>
                </a:cxn>
                <a:cxn ang="0">
                  <a:pos x="connisteX99" y="connsiteY99"/>
                </a:cxn>
                <a:cxn ang="0">
                  <a:pos x="connisteX100" y="connsiteY100"/>
                </a:cxn>
                <a:cxn ang="0">
                  <a:pos x="connisteX101" y="connsiteY101"/>
                </a:cxn>
                <a:cxn ang="0">
                  <a:pos x="connisteX102" y="connsiteY102"/>
                </a:cxn>
                <a:cxn ang="0">
                  <a:pos x="connisteX103" y="connsiteY103"/>
                </a:cxn>
                <a:cxn ang="0">
                  <a:pos x="connisteX104" y="connsiteY104"/>
                </a:cxn>
                <a:cxn ang="0">
                  <a:pos x="connisteX105" y="connsiteY105"/>
                </a:cxn>
                <a:cxn ang="0">
                  <a:pos x="connisteX106" y="connsiteY106"/>
                </a:cxn>
                <a:cxn ang="0">
                  <a:pos x="connisteX107" y="connsiteY107"/>
                </a:cxn>
                <a:cxn ang="0">
                  <a:pos x="connisteX108" y="connsiteY108"/>
                </a:cxn>
                <a:cxn ang="0">
                  <a:pos x="connisteX109" y="connsiteY109"/>
                </a:cxn>
                <a:cxn ang="0">
                  <a:pos x="connisteX110" y="connsiteY110"/>
                </a:cxn>
                <a:cxn ang="0">
                  <a:pos x="connisteX111" y="connsiteY111"/>
                </a:cxn>
                <a:cxn ang="0">
                  <a:pos x="connisteX112" y="connsiteY112"/>
                </a:cxn>
                <a:cxn ang="0">
                  <a:pos x="connisteX113" y="connsiteY113"/>
                </a:cxn>
                <a:cxn ang="0">
                  <a:pos x="connisteX114" y="connsiteY114"/>
                </a:cxn>
                <a:cxn ang="0">
                  <a:pos x="connisteX115" y="connsiteY115"/>
                </a:cxn>
                <a:cxn ang="0">
                  <a:pos x="connisteX116" y="connsiteY116"/>
                </a:cxn>
                <a:cxn ang="0">
                  <a:pos x="connisteX117" y="connsiteY117"/>
                </a:cxn>
                <a:cxn ang="0">
                  <a:pos x="connisteX118" y="connsiteY118"/>
                </a:cxn>
                <a:cxn ang="0">
                  <a:pos x="connisteX119" y="connsiteY119"/>
                </a:cxn>
              </a:cxnLst>
              <a:rect l="l" t="t" r="r" b="b"/>
              <a:pathLst>
                <a:path w="7788910" h="2420620">
                  <a:moveTo>
                    <a:pt x="33020" y="2420620"/>
                  </a:moveTo>
                  <a:lnTo>
                    <a:pt x="7788910" y="2404110"/>
                  </a:lnTo>
                  <a:lnTo>
                    <a:pt x="7772400" y="831215"/>
                  </a:lnTo>
                  <a:lnTo>
                    <a:pt x="7220585" y="1144270"/>
                  </a:lnTo>
                  <a:lnTo>
                    <a:pt x="5664835" y="1268095"/>
                  </a:lnTo>
                  <a:lnTo>
                    <a:pt x="5516245" y="1762125"/>
                  </a:lnTo>
                  <a:lnTo>
                    <a:pt x="4874260" y="2008505"/>
                  </a:lnTo>
                  <a:lnTo>
                    <a:pt x="4808220" y="2033270"/>
                  </a:lnTo>
                  <a:lnTo>
                    <a:pt x="4758690" y="2099310"/>
                  </a:lnTo>
                  <a:lnTo>
                    <a:pt x="4742180" y="2165350"/>
                  </a:lnTo>
                  <a:lnTo>
                    <a:pt x="4742180" y="2231390"/>
                  </a:lnTo>
                  <a:lnTo>
                    <a:pt x="4676775" y="2272030"/>
                  </a:lnTo>
                  <a:lnTo>
                    <a:pt x="4610735" y="2272030"/>
                  </a:lnTo>
                  <a:lnTo>
                    <a:pt x="4544695" y="2272030"/>
                  </a:lnTo>
                  <a:lnTo>
                    <a:pt x="4479290" y="2272030"/>
                  </a:lnTo>
                  <a:lnTo>
                    <a:pt x="4413250" y="2272030"/>
                  </a:lnTo>
                  <a:lnTo>
                    <a:pt x="4347210" y="2255520"/>
                  </a:lnTo>
                  <a:lnTo>
                    <a:pt x="4281170" y="2255520"/>
                  </a:lnTo>
                  <a:lnTo>
                    <a:pt x="4215765" y="2255520"/>
                  </a:lnTo>
                  <a:lnTo>
                    <a:pt x="4149725" y="2255520"/>
                  </a:lnTo>
                  <a:lnTo>
                    <a:pt x="4083685" y="2255520"/>
                  </a:lnTo>
                  <a:lnTo>
                    <a:pt x="4017645" y="2214880"/>
                  </a:lnTo>
                  <a:lnTo>
                    <a:pt x="3952240" y="2165350"/>
                  </a:lnTo>
                  <a:lnTo>
                    <a:pt x="3886200" y="2107565"/>
                  </a:lnTo>
                  <a:lnTo>
                    <a:pt x="3820160" y="2049780"/>
                  </a:lnTo>
                  <a:lnTo>
                    <a:pt x="3771265" y="1984375"/>
                  </a:lnTo>
                  <a:lnTo>
                    <a:pt x="3713480" y="1918335"/>
                  </a:lnTo>
                  <a:lnTo>
                    <a:pt x="3663950" y="1852295"/>
                  </a:lnTo>
                  <a:lnTo>
                    <a:pt x="3597910" y="1794510"/>
                  </a:lnTo>
                  <a:lnTo>
                    <a:pt x="3532505" y="1737360"/>
                  </a:lnTo>
                  <a:lnTo>
                    <a:pt x="3466465" y="1687830"/>
                  </a:lnTo>
                  <a:lnTo>
                    <a:pt x="3400425" y="1638300"/>
                  </a:lnTo>
                  <a:lnTo>
                    <a:pt x="3334385" y="1588770"/>
                  </a:lnTo>
                  <a:lnTo>
                    <a:pt x="3277235" y="1523365"/>
                  </a:lnTo>
                  <a:lnTo>
                    <a:pt x="3227705" y="1457325"/>
                  </a:lnTo>
                  <a:lnTo>
                    <a:pt x="3169920" y="1391285"/>
                  </a:lnTo>
                  <a:lnTo>
                    <a:pt x="3103880" y="1341755"/>
                  </a:lnTo>
                  <a:lnTo>
                    <a:pt x="3038475" y="1333500"/>
                  </a:lnTo>
                  <a:lnTo>
                    <a:pt x="2972435" y="1316990"/>
                  </a:lnTo>
                  <a:lnTo>
                    <a:pt x="2906395" y="1308735"/>
                  </a:lnTo>
                  <a:lnTo>
                    <a:pt x="2840355" y="1308735"/>
                  </a:lnTo>
                  <a:lnTo>
                    <a:pt x="2774950" y="1316990"/>
                  </a:lnTo>
                  <a:lnTo>
                    <a:pt x="2708910" y="1316990"/>
                  </a:lnTo>
                  <a:lnTo>
                    <a:pt x="2642870" y="1316990"/>
                  </a:lnTo>
                  <a:lnTo>
                    <a:pt x="2577465" y="1316990"/>
                  </a:lnTo>
                  <a:lnTo>
                    <a:pt x="2503170" y="1308735"/>
                  </a:lnTo>
                  <a:lnTo>
                    <a:pt x="2437130" y="1300480"/>
                  </a:lnTo>
                  <a:lnTo>
                    <a:pt x="2371090" y="1276350"/>
                  </a:lnTo>
                  <a:lnTo>
                    <a:pt x="2305685" y="1268095"/>
                  </a:lnTo>
                  <a:lnTo>
                    <a:pt x="2231390" y="1251585"/>
                  </a:lnTo>
                  <a:lnTo>
                    <a:pt x="2165350" y="1251585"/>
                  </a:lnTo>
                  <a:lnTo>
                    <a:pt x="2099945" y="1251585"/>
                  </a:lnTo>
                  <a:lnTo>
                    <a:pt x="2033905" y="1251585"/>
                  </a:lnTo>
                  <a:lnTo>
                    <a:pt x="1967865" y="1251585"/>
                  </a:lnTo>
                  <a:lnTo>
                    <a:pt x="1901825" y="1235075"/>
                  </a:lnTo>
                  <a:lnTo>
                    <a:pt x="1869440" y="1169035"/>
                  </a:lnTo>
                  <a:lnTo>
                    <a:pt x="1844675" y="1102995"/>
                  </a:lnTo>
                  <a:lnTo>
                    <a:pt x="1819910" y="1037590"/>
                  </a:lnTo>
                  <a:lnTo>
                    <a:pt x="1811655" y="971550"/>
                  </a:lnTo>
                  <a:lnTo>
                    <a:pt x="1811655" y="905510"/>
                  </a:lnTo>
                  <a:lnTo>
                    <a:pt x="1803400" y="839470"/>
                  </a:lnTo>
                  <a:lnTo>
                    <a:pt x="1803400" y="774065"/>
                  </a:lnTo>
                  <a:lnTo>
                    <a:pt x="1803400" y="708025"/>
                  </a:lnTo>
                  <a:lnTo>
                    <a:pt x="1803400" y="641985"/>
                  </a:lnTo>
                  <a:lnTo>
                    <a:pt x="1803400" y="576580"/>
                  </a:lnTo>
                  <a:lnTo>
                    <a:pt x="1803400" y="510540"/>
                  </a:lnTo>
                  <a:lnTo>
                    <a:pt x="1786890" y="444500"/>
                  </a:lnTo>
                  <a:lnTo>
                    <a:pt x="1770380" y="378460"/>
                  </a:lnTo>
                  <a:lnTo>
                    <a:pt x="1745615" y="313055"/>
                  </a:lnTo>
                  <a:lnTo>
                    <a:pt x="1712595" y="247015"/>
                  </a:lnTo>
                  <a:lnTo>
                    <a:pt x="1663065" y="180975"/>
                  </a:lnTo>
                  <a:lnTo>
                    <a:pt x="1622425" y="114935"/>
                  </a:lnTo>
                  <a:lnTo>
                    <a:pt x="1556385" y="57785"/>
                  </a:lnTo>
                  <a:lnTo>
                    <a:pt x="1490345" y="8255"/>
                  </a:lnTo>
                  <a:lnTo>
                    <a:pt x="1424305" y="0"/>
                  </a:lnTo>
                  <a:lnTo>
                    <a:pt x="1358900" y="0"/>
                  </a:lnTo>
                  <a:lnTo>
                    <a:pt x="1292860" y="0"/>
                  </a:lnTo>
                  <a:lnTo>
                    <a:pt x="1226820" y="24765"/>
                  </a:lnTo>
                  <a:lnTo>
                    <a:pt x="1161415" y="66040"/>
                  </a:lnTo>
                  <a:lnTo>
                    <a:pt x="1103630" y="131445"/>
                  </a:lnTo>
                  <a:lnTo>
                    <a:pt x="1095375" y="197485"/>
                  </a:lnTo>
                  <a:lnTo>
                    <a:pt x="1078865" y="263525"/>
                  </a:lnTo>
                  <a:lnTo>
                    <a:pt x="1070610" y="329565"/>
                  </a:lnTo>
                  <a:lnTo>
                    <a:pt x="1037590" y="394970"/>
                  </a:lnTo>
                  <a:lnTo>
                    <a:pt x="988060" y="461010"/>
                  </a:lnTo>
                  <a:lnTo>
                    <a:pt x="930910" y="527050"/>
                  </a:lnTo>
                  <a:lnTo>
                    <a:pt x="881380" y="592455"/>
                  </a:lnTo>
                  <a:lnTo>
                    <a:pt x="815340" y="658495"/>
                  </a:lnTo>
                  <a:lnTo>
                    <a:pt x="774065" y="724535"/>
                  </a:lnTo>
                  <a:lnTo>
                    <a:pt x="724535" y="790575"/>
                  </a:lnTo>
                  <a:lnTo>
                    <a:pt x="683895" y="855980"/>
                  </a:lnTo>
                  <a:lnTo>
                    <a:pt x="617855" y="922020"/>
                  </a:lnTo>
                  <a:lnTo>
                    <a:pt x="568325" y="988060"/>
                  </a:lnTo>
                  <a:lnTo>
                    <a:pt x="518795" y="1054100"/>
                  </a:lnTo>
                  <a:lnTo>
                    <a:pt x="469265" y="1119505"/>
                  </a:lnTo>
                  <a:lnTo>
                    <a:pt x="403860" y="1169035"/>
                  </a:lnTo>
                  <a:lnTo>
                    <a:pt x="337820" y="1226820"/>
                  </a:lnTo>
                  <a:lnTo>
                    <a:pt x="271780" y="1284605"/>
                  </a:lnTo>
                  <a:lnTo>
                    <a:pt x="206375" y="1308735"/>
                  </a:lnTo>
                  <a:lnTo>
                    <a:pt x="140335" y="1341755"/>
                  </a:lnTo>
                  <a:lnTo>
                    <a:pt x="66040" y="1366520"/>
                  </a:lnTo>
                  <a:lnTo>
                    <a:pt x="0" y="1325245"/>
                  </a:lnTo>
                  <a:lnTo>
                    <a:pt x="16510" y="1391285"/>
                  </a:lnTo>
                  <a:lnTo>
                    <a:pt x="16510" y="1457325"/>
                  </a:lnTo>
                  <a:lnTo>
                    <a:pt x="16510" y="1523365"/>
                  </a:lnTo>
                  <a:lnTo>
                    <a:pt x="16510" y="1588770"/>
                  </a:lnTo>
                  <a:lnTo>
                    <a:pt x="24765" y="1654810"/>
                  </a:lnTo>
                  <a:lnTo>
                    <a:pt x="24765" y="1720850"/>
                  </a:lnTo>
                  <a:lnTo>
                    <a:pt x="24765" y="1786255"/>
                  </a:lnTo>
                  <a:lnTo>
                    <a:pt x="24765" y="1852295"/>
                  </a:lnTo>
                  <a:lnTo>
                    <a:pt x="33020" y="1918335"/>
                  </a:lnTo>
                  <a:lnTo>
                    <a:pt x="41275" y="1984375"/>
                  </a:lnTo>
                  <a:lnTo>
                    <a:pt x="49530" y="2049780"/>
                  </a:lnTo>
                  <a:lnTo>
                    <a:pt x="57785" y="2115820"/>
                  </a:lnTo>
                  <a:lnTo>
                    <a:pt x="57785" y="2181860"/>
                  </a:lnTo>
                  <a:lnTo>
                    <a:pt x="33020" y="2247265"/>
                  </a:lnTo>
                  <a:lnTo>
                    <a:pt x="33020" y="2313305"/>
                  </a:lnTo>
                  <a:lnTo>
                    <a:pt x="24765" y="2379345"/>
                  </a:lnTo>
                  <a:lnTo>
                    <a:pt x="41275" y="2379345"/>
                  </a:lnTo>
                  <a:lnTo>
                    <a:pt x="33020" y="242062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4198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7978" y="598487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222686" y="1065689"/>
            <a:ext cx="65836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海水为什么会呈现不同的颜色？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994028" y="5072066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山崖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6196016" y="6156328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峡谷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797675" y="4560891"/>
            <a:ext cx="1415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颜色深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797300" y="3136903"/>
            <a:ext cx="1415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颜色浅</a:t>
            </a:r>
          </a:p>
        </p:txBody>
      </p:sp>
      <p:cxnSp>
        <p:nvCxnSpPr>
          <p:cNvPr id="26" name="直接箭头连接符 25"/>
          <p:cNvCxnSpPr/>
          <p:nvPr/>
        </p:nvCxnSpPr>
        <p:spPr>
          <a:xfrm flipH="1">
            <a:off x="3574415" y="2708910"/>
            <a:ext cx="1270" cy="808990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6181725" y="3880488"/>
            <a:ext cx="0" cy="2199005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473453" y="982666"/>
            <a:ext cx="30572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珊瑚各种各样  </a:t>
            </a:r>
          </a:p>
        </p:txBody>
      </p:sp>
      <p:grpSp>
        <p:nvGrpSpPr>
          <p:cNvPr id="43015" name="组合 20"/>
          <p:cNvGrpSpPr>
            <a:grpSpLocks/>
          </p:cNvGrpSpPr>
          <p:nvPr/>
        </p:nvGrpSpPr>
        <p:grpSpPr bwMode="auto">
          <a:xfrm>
            <a:off x="8543925" y="4437066"/>
            <a:ext cx="1244600" cy="2219325"/>
            <a:chOff x="5836357" y="4560894"/>
            <a:chExt cx="1327930" cy="2056092"/>
          </a:xfrm>
        </p:grpSpPr>
        <p:pic>
          <p:nvPicPr>
            <p:cNvPr id="43028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29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矩形 26"/>
          <p:cNvSpPr/>
          <p:nvPr/>
        </p:nvSpPr>
        <p:spPr>
          <a:xfrm>
            <a:off x="2434776" y="920914"/>
            <a:ext cx="10972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海底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463925" y="5191128"/>
            <a:ext cx="1258888" cy="1260475"/>
          </a:xfrm>
          <a:prstGeom prst="ellipse">
            <a:avLst/>
          </a:prstGeom>
          <a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151066" y="5191128"/>
            <a:ext cx="1260475" cy="1260475"/>
          </a:xfrm>
          <a:prstGeom prst="ellipse">
            <a:avLst/>
          </a:prstGeom>
          <a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52678" y="3932241"/>
            <a:ext cx="1260475" cy="1260475"/>
          </a:xfrm>
          <a:prstGeom prst="ellipse">
            <a:avLst/>
          </a:prstGeom>
          <a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613153" y="3932241"/>
            <a:ext cx="1260475" cy="1260475"/>
          </a:xfrm>
          <a:prstGeom prst="ellipse">
            <a:avLst/>
          </a:prstGeom>
          <a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754566" y="4651378"/>
            <a:ext cx="1800225" cy="1800225"/>
          </a:xfrm>
          <a:prstGeom prst="ellipse">
            <a:avLst/>
          </a:prstGeom>
          <a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316666" y="3743328"/>
            <a:ext cx="1800225" cy="1800225"/>
          </a:xfrm>
          <a:prstGeom prst="ellipse">
            <a:avLst/>
          </a:prstGeom>
          <a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55875" y="1812925"/>
            <a:ext cx="2622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楷体" pitchFamily="49" charset="-122"/>
                <a:ea typeface="楷体" pitchFamily="49" charset="-122"/>
              </a:rPr>
              <a:t>像绽开的花朵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879850" y="2513016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楷体" pitchFamily="49" charset="-122"/>
                <a:ea typeface="楷体" pitchFamily="49" charset="-122"/>
              </a:rPr>
              <a:t>像分枝的鹿角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437566" y="98266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龙虾威武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223000" y="982666"/>
            <a:ext cx="22365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海参懒洋洋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" grpId="0" animBg="1"/>
      <p:bldP spid="3" grpId="0" animBg="1"/>
      <p:bldP spid="3" grpId="1" animBg="1"/>
      <p:bldP spid="4" grpId="0" animBg="1"/>
      <p:bldP spid="5" grpId="0" animBg="1"/>
      <p:bldP spid="7" grpId="0" animBg="1"/>
      <p:bldP spid="8" grpId="0" animBg="1"/>
      <p:bldP spid="9" grpId="0"/>
      <p:bldP spid="9" grpId="1"/>
      <p:bldP spid="9" grpId="2"/>
      <p:bldP spid="9" grpId="3"/>
      <p:bldP spid="10" grpId="0"/>
      <p:bldP spid="11" grpId="0"/>
      <p:bldP spid="12" grpId="0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667000" y="1939928"/>
            <a:ext cx="72453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just"/>
            <a:r>
              <a:rPr lang="en-US" altLang="zh-CN" sz="32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鱼成群结队地在珊瑚丛中穿来穿去，好看极了。</a:t>
            </a:r>
          </a:p>
        </p:txBody>
      </p:sp>
      <p:sp>
        <p:nvSpPr>
          <p:cNvPr id="26" name="矩形 25"/>
          <p:cNvSpPr/>
          <p:nvPr/>
        </p:nvSpPr>
        <p:spPr>
          <a:xfrm>
            <a:off x="2434770" y="920914"/>
            <a:ext cx="10972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海里</a:t>
            </a:r>
          </a:p>
        </p:txBody>
      </p:sp>
      <p:pic>
        <p:nvPicPr>
          <p:cNvPr id="4403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73513" y="982666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鱼多、好看。</a:t>
            </a:r>
          </a:p>
        </p:txBody>
      </p:sp>
      <p:sp>
        <p:nvSpPr>
          <p:cNvPr id="31" name="矩形 30"/>
          <p:cNvSpPr/>
          <p:nvPr/>
        </p:nvSpPr>
        <p:spPr>
          <a:xfrm>
            <a:off x="2667000" y="2444750"/>
            <a:ext cx="865188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856038" y="1939925"/>
            <a:ext cx="1604962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234055" y="2637158"/>
            <a:ext cx="5724042" cy="2844021"/>
          </a:xfrm>
          <a:prstGeom prst="ellipse">
            <a:avLst/>
          </a:prstGeom>
          <a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711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31" grpId="0" bldLvl="0" animBg="1"/>
      <p:bldP spid="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473325" y="1131891"/>
            <a:ext cx="7245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just"/>
            <a:r>
              <a:rPr lang="en-US" altLang="zh-CN" sz="32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有的全身布满彩色的条纹；有的头上长着一簇红缨；有的周身像插着好些扇子，游动的时候飘飘摇摇；有的眼睛圆溜溜的，身上长满了刺，鼓起气来像皮球一样圆。</a:t>
            </a:r>
          </a:p>
        </p:txBody>
      </p:sp>
      <p:pic>
        <p:nvPicPr>
          <p:cNvPr id="45059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97875" y="1052513"/>
            <a:ext cx="865188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33741" y="1131888"/>
            <a:ext cx="865187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81691" y="1624013"/>
            <a:ext cx="865187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1791" y="2065338"/>
            <a:ext cx="865187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5713413" y="3200403"/>
            <a:ext cx="1535112" cy="1431925"/>
            <a:chOff x="7342" y="5559"/>
            <a:chExt cx="2418" cy="2254"/>
          </a:xfrm>
        </p:grpSpPr>
        <p:sp>
          <p:nvSpPr>
            <p:cNvPr id="13" name="爆炸形 2 12"/>
            <p:cNvSpPr/>
            <p:nvPr/>
          </p:nvSpPr>
          <p:spPr>
            <a:xfrm rot="3000000">
              <a:off x="7427" y="5480"/>
              <a:ext cx="2254" cy="2413"/>
            </a:xfrm>
            <a:prstGeom prst="irregularSeal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076" name="矩形 7"/>
            <p:cNvSpPr>
              <a:spLocks noChangeArrowheads="1"/>
            </p:cNvSpPr>
            <p:nvPr/>
          </p:nvSpPr>
          <p:spPr bwMode="auto">
            <a:xfrm>
              <a:off x="7342" y="6227"/>
              <a:ext cx="192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排比</a:t>
              </a: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7670803" y="3119438"/>
            <a:ext cx="1954213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03503" y="3576638"/>
            <a:ext cx="195262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127375" y="4737103"/>
            <a:ext cx="64976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2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生动形象地描写了各种鱼的外形特征，非常好看。</a:t>
            </a:r>
          </a:p>
        </p:txBody>
      </p:sp>
      <p:grpSp>
        <p:nvGrpSpPr>
          <p:cNvPr id="4" name="组合 14"/>
          <p:cNvGrpSpPr>
            <a:grpSpLocks/>
          </p:cNvGrpSpPr>
          <p:nvPr/>
        </p:nvGrpSpPr>
        <p:grpSpPr bwMode="auto">
          <a:xfrm>
            <a:off x="7807325" y="3200403"/>
            <a:ext cx="1536700" cy="1431925"/>
            <a:chOff x="7342" y="5559"/>
            <a:chExt cx="2419" cy="2255"/>
          </a:xfrm>
        </p:grpSpPr>
        <p:sp>
          <p:nvSpPr>
            <p:cNvPr id="16" name="爆炸形 2 15"/>
            <p:cNvSpPr/>
            <p:nvPr/>
          </p:nvSpPr>
          <p:spPr>
            <a:xfrm rot="3000000">
              <a:off x="7426" y="5479"/>
              <a:ext cx="2255" cy="2414"/>
            </a:xfrm>
            <a:prstGeom prst="irregularSeal2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074" name="矩形 16"/>
            <p:cNvSpPr>
              <a:spLocks noChangeArrowheads="1"/>
            </p:cNvSpPr>
            <p:nvPr/>
          </p:nvSpPr>
          <p:spPr bwMode="auto">
            <a:xfrm>
              <a:off x="7342" y="6227"/>
              <a:ext cx="192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比喻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 animBg="1"/>
      <p:bldP spid="31" grpId="1" animBg="1"/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473325" y="1131888"/>
            <a:ext cx="72453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just"/>
            <a:r>
              <a:rPr lang="en-US" altLang="zh-CN" sz="32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各种各样的鱼多得数不清。正像人们说的那样，西沙群岛的海里一半是水，一半是鱼。</a:t>
            </a:r>
          </a:p>
        </p:txBody>
      </p:sp>
      <p:pic>
        <p:nvPicPr>
          <p:cNvPr id="46083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6956425" y="2608266"/>
            <a:ext cx="1536700" cy="1431925"/>
            <a:chOff x="7342" y="5559"/>
            <a:chExt cx="2419" cy="2255"/>
          </a:xfrm>
        </p:grpSpPr>
        <p:sp>
          <p:nvSpPr>
            <p:cNvPr id="13" name="爆炸形 2 12"/>
            <p:cNvSpPr/>
            <p:nvPr/>
          </p:nvSpPr>
          <p:spPr>
            <a:xfrm rot="3000000">
              <a:off x="7426" y="5479"/>
              <a:ext cx="2255" cy="2414"/>
            </a:xfrm>
            <a:prstGeom prst="irregularSeal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093" name="矩形 7"/>
            <p:cNvSpPr>
              <a:spLocks noChangeArrowheads="1"/>
            </p:cNvSpPr>
            <p:nvPr/>
          </p:nvSpPr>
          <p:spPr bwMode="auto">
            <a:xfrm>
              <a:off x="7342" y="6227"/>
              <a:ext cx="192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夸张</a:t>
              </a:r>
            </a:p>
          </p:txBody>
        </p:sp>
      </p:grpSp>
      <p:cxnSp>
        <p:nvCxnSpPr>
          <p:cNvPr id="9" name="直接连接符 8"/>
          <p:cNvCxnSpPr/>
          <p:nvPr/>
        </p:nvCxnSpPr>
        <p:spPr>
          <a:xfrm flipV="1">
            <a:off x="7951791" y="2119313"/>
            <a:ext cx="1514475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570166" y="2636841"/>
            <a:ext cx="1654175" cy="1587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847975" y="4117978"/>
            <a:ext cx="64960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2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强调了西沙群岛鱼多的特点，并非真的是水和鱼各占一半。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013203" y="849313"/>
            <a:ext cx="4005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贝壳多</a:t>
            </a:r>
          </a:p>
        </p:txBody>
      </p:sp>
      <p:pic>
        <p:nvPicPr>
          <p:cNvPr id="4710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2434770" y="849486"/>
            <a:ext cx="10972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海滩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35225" y="1993900"/>
            <a:ext cx="7945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海滩上有拣不完的美丽的贝壳，大的，小的，颜色不一，形状千奇百怪。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19338" y="3438528"/>
            <a:ext cx="8177212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说明西沙群岛不但贝壳多，而且很美，可以任你挑选。</a:t>
            </a:r>
          </a:p>
        </p:txBody>
      </p:sp>
      <p:sp>
        <p:nvSpPr>
          <p:cNvPr id="4" name="矩形 3"/>
          <p:cNvSpPr/>
          <p:nvPr/>
        </p:nvSpPr>
        <p:spPr>
          <a:xfrm>
            <a:off x="5037141" y="1993900"/>
            <a:ext cx="1406525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/>
      <p:bldP spid="4" grpId="0" animBg="1"/>
      <p:bldP spid="4" grpId="1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11903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817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2434770" y="849486"/>
            <a:ext cx="1097280" cy="6451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3600" cap="all" dirty="0"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海岛</a:t>
            </a:r>
          </a:p>
        </p:txBody>
      </p:sp>
      <p:sp>
        <p:nvSpPr>
          <p:cNvPr id="15" name="对角圆角矩形 14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81253" y="4135438"/>
            <a:ext cx="75660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岛上有一片片茂密的树林，树林里栖息着各种海鸟。遍地都是鸟蛋。树下堆积着一层厚厚的鸟粪，这是非常宝贵的肥料。</a:t>
            </a:r>
          </a:p>
        </p:txBody>
      </p:sp>
      <p:sp>
        <p:nvSpPr>
          <p:cNvPr id="4" name="矩形 3"/>
          <p:cNvSpPr/>
          <p:nvPr/>
        </p:nvSpPr>
        <p:spPr>
          <a:xfrm>
            <a:off x="3316288" y="4633913"/>
            <a:ext cx="1554162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92725" y="4633913"/>
            <a:ext cx="2501900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851150" y="5205413"/>
            <a:ext cx="2871788" cy="5715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8"/>
          <p:cNvGrpSpPr>
            <a:grpSpLocks/>
          </p:cNvGrpSpPr>
          <p:nvPr/>
        </p:nvGrpSpPr>
        <p:grpSpPr bwMode="auto">
          <a:xfrm>
            <a:off x="2851150" y="1425578"/>
            <a:ext cx="5918200" cy="2428875"/>
            <a:chOff x="2090" y="2245"/>
            <a:chExt cx="9320" cy="3824"/>
          </a:xfrm>
        </p:grpSpPr>
        <p:sp>
          <p:nvSpPr>
            <p:cNvPr id="6" name="云形 5"/>
            <p:cNvSpPr/>
            <p:nvPr/>
          </p:nvSpPr>
          <p:spPr>
            <a:xfrm>
              <a:off x="2090" y="2245"/>
              <a:ext cx="9321" cy="3824"/>
            </a:xfrm>
            <a:prstGeom prst="cloud">
              <a:avLst/>
            </a:prstGeom>
            <a:gradFill>
              <a:gsLst>
                <a:gs pos="0">
                  <a:schemeClr val="bg1"/>
                </a:gs>
                <a:gs pos="100000">
                  <a:srgbClr val="1774FF">
                    <a:lumMod val="91000"/>
                    <a:lumOff val="9000"/>
                  </a:srgbClr>
                </a:gs>
                <a:gs pos="100000">
                  <a:srgbClr val="0087E6"/>
                </a:gs>
                <a:gs pos="100000">
                  <a:srgbClr val="005CBF"/>
                </a:gs>
              </a:gsLst>
              <a:path path="circle">
                <a:fillToRect l="100000" t="100000"/>
              </a:path>
              <a:tileRect r="-100000" b="-100000"/>
            </a:gradFill>
            <a:ln w="25400" cap="flat" cmpd="sng" algn="ctr">
              <a:noFill/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145" name="矩形 6"/>
            <p:cNvSpPr>
              <a:spLocks noChangeArrowheads="1"/>
            </p:cNvSpPr>
            <p:nvPr/>
          </p:nvSpPr>
          <p:spPr bwMode="auto">
            <a:xfrm>
              <a:off x="3069" y="3050"/>
              <a:ext cx="8222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为什么说西沙群岛是鸟的天下？</a:t>
              </a: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994150" y="2614616"/>
            <a:ext cx="3200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鸟多、蛋多、粪多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3" grpId="0" animBg="1"/>
      <p:bldP spid="3" grpId="1" animBg="1"/>
      <p:bldP spid="5" grpId="0" animBg="1"/>
      <p:bldP spid="5" grpId="1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409828" y="1876428"/>
            <a:ext cx="74279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>
                <a:latin typeface="楷体" pitchFamily="49" charset="-122"/>
                <a:ea typeface="楷体" pitchFamily="49" charset="-122"/>
              </a:rPr>
              <a:t>    为什么说“富饶的西沙群岛”是“是我们祖祖辈辈生长的地方。”？</a:t>
            </a:r>
          </a:p>
        </p:txBody>
      </p:sp>
      <p:pic>
        <p:nvPicPr>
          <p:cNvPr id="49155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409828" y="2952750"/>
            <a:ext cx="77819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西沙自古就是中国的领土。《旧唐书》记载从唐朝起，中国政府开始正式管理海南岛以南海域。早在隋代，中国已经派使节经南海到过今天的马来西亚，唐代高僧义净亦由此到达印度。古代那些满载着陶瓷、丝绸、香料的商船在此驶过，这里又被称为“海上丝绸之路”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对角圆角矩形 22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资料宝袋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789238" y="1268416"/>
            <a:ext cx="6818312" cy="4465637"/>
            <a:chOff x="1992" y="1998"/>
            <a:chExt cx="10738" cy="7031"/>
          </a:xfrm>
        </p:grpSpPr>
        <p:pic>
          <p:nvPicPr>
            <p:cNvPr id="2051" name="Picture 3" descr="C:\Users\Administrator\Desktop\re_55cc3b7401bac.jpgre_55cc3b7401bac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7" y="2452"/>
              <a:ext cx="4964" cy="3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/>
          </p:spPr>
        </p:pic>
        <p:sp>
          <p:nvSpPr>
            <p:cNvPr id="22540" name="矩形 23"/>
            <p:cNvSpPr>
              <a:spLocks noChangeArrowheads="1"/>
            </p:cNvSpPr>
            <p:nvPr/>
          </p:nvSpPr>
          <p:spPr bwMode="auto">
            <a:xfrm>
              <a:off x="1992" y="1998"/>
              <a:ext cx="5331" cy="4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西沙群岛：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西沙群岛地处北回归线以南，雨量充沛，岛屿附近海域的水温年变化小。这些优越的自然条件形成了西沙群岛奇特的景观。   </a:t>
              </a:r>
            </a:p>
          </p:txBody>
        </p:sp>
        <p:sp>
          <p:nvSpPr>
            <p:cNvPr id="22541" name="矩形 1"/>
            <p:cNvSpPr>
              <a:spLocks noChangeArrowheads="1"/>
            </p:cNvSpPr>
            <p:nvPr/>
          </p:nvSpPr>
          <p:spPr bwMode="auto">
            <a:xfrm>
              <a:off x="2097" y="6559"/>
              <a:ext cx="10633" cy="2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zh-CN" altLang="zh-CN" sz="2400" dirty="0">
                  <a:latin typeface="楷体" pitchFamily="49" charset="-122"/>
                  <a:ea typeface="楷体" pitchFamily="49" charset="-122"/>
                </a:rPr>
                <a:t>   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西沙群岛上栖息着四十多种鸟类，素称</a:t>
              </a:r>
              <a:r>
                <a:rPr lang="en-US" altLang="zh-CN" sz="2400" dirty="0">
                  <a:latin typeface="楷体" pitchFamily="49" charset="-122"/>
                  <a:ea typeface="楷体" pitchFamily="49" charset="-122"/>
                </a:rPr>
                <a:t>“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鸟的天堂</a:t>
              </a:r>
              <a:r>
                <a:rPr lang="en-US" altLang="zh-CN" sz="2400" dirty="0">
                  <a:latin typeface="楷体" pitchFamily="49" charset="-122"/>
                  <a:ea typeface="楷体" pitchFamily="49" charset="-122"/>
                </a:rPr>
                <a:t>”</a:t>
              </a:r>
              <a:r>
                <a:rPr lang="zh-CN" altLang="en-US" sz="2400" dirty="0">
                  <a:latin typeface="楷体" pitchFamily="49" charset="-122"/>
                  <a:ea typeface="楷体" pitchFamily="49" charset="-122"/>
                </a:rPr>
                <a:t>。它还是我国主要热带渔场，那里有珊瑚鱼类和大洋性鱼类四百余种。每到渔汛，海南、湛江一带渔民多来此捕鱼。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653" y="60674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7950" y="6086475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180" name="组合 16"/>
          <p:cNvGrpSpPr>
            <a:grpSpLocks/>
          </p:cNvGrpSpPr>
          <p:nvPr/>
        </p:nvGrpSpPr>
        <p:grpSpPr bwMode="auto">
          <a:xfrm>
            <a:off x="9048750" y="4508500"/>
            <a:ext cx="952500" cy="1873250"/>
            <a:chOff x="5836357" y="4560894"/>
            <a:chExt cx="1327930" cy="2056092"/>
          </a:xfrm>
        </p:grpSpPr>
        <p:pic>
          <p:nvPicPr>
            <p:cNvPr id="50191" name="图片 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92" name="Picture 2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0181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2488" y="6210303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9941" y="62928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1847853" y="1916116"/>
            <a:ext cx="84248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       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随着祖国建设事业的发展，可爱的西沙群岛，必将变得更加美丽，更加富饶。</a:t>
            </a:r>
          </a:p>
        </p:txBody>
      </p:sp>
      <p:sp>
        <p:nvSpPr>
          <p:cNvPr id="23" name="矩形 22"/>
          <p:cNvSpPr/>
          <p:nvPr/>
        </p:nvSpPr>
        <p:spPr>
          <a:xfrm>
            <a:off x="5159378" y="2492378"/>
            <a:ext cx="784225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018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91" y="4508500"/>
            <a:ext cx="12922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对角圆角矩形 13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58050" y="2420941"/>
            <a:ext cx="782638" cy="504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62266" y="3228978"/>
            <a:ext cx="72215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这句话和文章第一自然段的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那里风景优美，物产丰富，是个可爱的地方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呼应，突出了文章的主题。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3" grpId="0" bldLvl="0" animBg="1"/>
      <p:bldP spid="2" grpId="0" bldLvl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375278" y="83661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首尾呼应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71813" y="1557341"/>
            <a:ext cx="6845300" cy="3044825"/>
          </a:xfrm>
          <a:prstGeom prst="rect">
            <a:avLst/>
          </a:prstGeom>
          <a:noFill/>
          <a:ln w="952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文章开头和结尾内容相仿，相互接应。</a:t>
            </a:r>
            <a:endParaRPr lang="en-US" altLang="zh-CN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just"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本文开头说西沙“风景优美，物产丰富，是个可爱的地方”，结尾升华，“必将变得更加美丽，更加富饶”，这就是运用了首尾呼应的写法。好处是可以使文章结构严谨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主题突出。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47850" y="2924175"/>
            <a:ext cx="1416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含义：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071816" y="4786316"/>
            <a:ext cx="6867525" cy="1076325"/>
          </a:xfrm>
          <a:prstGeom prst="rect">
            <a:avLst/>
          </a:prstGeom>
          <a:noFill/>
          <a:ln w="9525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文章开头提到一次相应内容，结尾时再呼应一次。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847850" y="4941888"/>
            <a:ext cx="141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运用：</a:t>
            </a:r>
          </a:p>
        </p:txBody>
      </p:sp>
      <p:pic>
        <p:nvPicPr>
          <p:cNvPr id="5120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写作手法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1" grpId="0" animBg="1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2422925" y="2438400"/>
            <a:ext cx="615553" cy="26058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富饶的西沙群岛</a:t>
            </a: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3270250" y="1830391"/>
            <a:ext cx="903288" cy="5222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总起</a:t>
            </a:r>
          </a:p>
        </p:txBody>
      </p:sp>
      <p:sp>
        <p:nvSpPr>
          <p:cNvPr id="43" name="左大括号 42"/>
          <p:cNvSpPr/>
          <p:nvPr/>
        </p:nvSpPr>
        <p:spPr>
          <a:xfrm>
            <a:off x="3038475" y="2108200"/>
            <a:ext cx="215900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3254378" y="3482975"/>
            <a:ext cx="919163" cy="522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分述</a:t>
            </a: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3244850" y="5108575"/>
            <a:ext cx="928688" cy="522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总结</a:t>
            </a:r>
          </a:p>
        </p:txBody>
      </p:sp>
      <p:sp>
        <p:nvSpPr>
          <p:cNvPr id="47" name="左大括号 46"/>
          <p:cNvSpPr/>
          <p:nvPr/>
        </p:nvSpPr>
        <p:spPr>
          <a:xfrm flipH="1">
            <a:off x="7813675" y="2108203"/>
            <a:ext cx="261938" cy="3362325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52232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5613" y="6049963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186488"/>
            <a:ext cx="12636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4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48416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5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0872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对角圆角矩形 2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板书设计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638675" y="5207000"/>
            <a:ext cx="3022600" cy="522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更加美丽富饶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243891" y="3313113"/>
            <a:ext cx="1652587" cy="952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景色优美物产丰富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4279900" y="2593975"/>
            <a:ext cx="215900" cy="2273300"/>
          </a:xfrm>
          <a:prstGeom prst="leftBrac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638678" y="1749425"/>
            <a:ext cx="3019425" cy="522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是个可爱的地方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646616" y="2352675"/>
            <a:ext cx="3017837" cy="522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海面 五光十色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46616" y="2952750"/>
            <a:ext cx="3019425" cy="952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海底 珊瑚、海参、</a:t>
            </a:r>
          </a:p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大龙虾、鱼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645028" y="4005266"/>
            <a:ext cx="3019425" cy="5222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海滩 贝壳、海龟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645025" y="4586291"/>
            <a:ext cx="3022600" cy="5222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2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海岛 鸟的天下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173541" y="5418138"/>
            <a:ext cx="465137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173541" y="2009775"/>
            <a:ext cx="465137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 autoUpdateAnimBg="0"/>
      <p:bldP spid="42" grpId="0" bldLvl="0" animBg="1"/>
      <p:bldP spid="43" grpId="0" bldLvl="0" animBg="1"/>
      <p:bldP spid="44" grpId="0" bldLvl="0" animBg="1"/>
      <p:bldP spid="46" grpId="0" bldLvl="0" animBg="1"/>
      <p:bldP spid="47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908050"/>
            <a:ext cx="925195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19291" y="908053"/>
            <a:ext cx="468153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88872" rIns="0" bIns="88872" anchor="ctr">
            <a:spAutoFit/>
          </a:bodyPr>
          <a:lstStyle/>
          <a:p>
            <a:r>
              <a:rPr lang="en-US" altLang="zh-CN" sz="3200">
                <a:latin typeface="楷体" pitchFamily="49" charset="-122"/>
                <a:ea typeface="楷体" pitchFamily="49" charset="-122"/>
                <a:cs typeface="宋体" pitchFamily="2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观沧海</a:t>
            </a:r>
            <a: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/>
            </a:r>
            <a:b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</a:br>
            <a:r>
              <a:rPr lang="en-US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       </a:t>
            </a:r>
            <a:r>
              <a:rPr lang="zh-CN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曹操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东临碣石，以观沧海。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水何澹澹，山岛竦峙。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树木丛生，百草丰茂。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秋风萧瑟，洪波涌起。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日月之行，若出其中。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星汉灿烂，若出其里。</a:t>
            </a:r>
          </a:p>
          <a:p>
            <a:r>
              <a:rPr lang="zh-CN" altLang="zh-CN" sz="32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宋体" pitchFamily="2" charset="-122"/>
              </a:rPr>
              <a:t>幸甚至哉，歌以咏志。 </a:t>
            </a:r>
          </a:p>
        </p:txBody>
      </p:sp>
      <p:pic>
        <p:nvPicPr>
          <p:cNvPr id="53252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对角圆角矩形 1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拓展延伸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ldLvl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"/>
          <p:cNvGrpSpPr>
            <a:grpSpLocks/>
          </p:cNvGrpSpPr>
          <p:nvPr/>
        </p:nvGrpSpPr>
        <p:grpSpPr bwMode="auto">
          <a:xfrm>
            <a:off x="2243138" y="3865563"/>
            <a:ext cx="8274050" cy="2062162"/>
            <a:chOff x="1133" y="6088"/>
            <a:chExt cx="13029" cy="3246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10525" y="8337"/>
              <a:ext cx="3637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92" name="矩形 16"/>
            <p:cNvSpPr>
              <a:spLocks noChangeArrowheads="1"/>
            </p:cNvSpPr>
            <p:nvPr/>
          </p:nvSpPr>
          <p:spPr bwMode="auto">
            <a:xfrm>
              <a:off x="1133" y="6088"/>
              <a:ext cx="12587" cy="3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3200" dirty="0"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3200" dirty="0">
                  <a:latin typeface="楷体" pitchFamily="49" charset="-122"/>
                  <a:ea typeface="楷体" pitchFamily="49" charset="-122"/>
                </a:rPr>
                <a:t>海底高低不平，有山崖，有峡谷，海水有深有浅，从海面看，色彩就不同了。 </a:t>
              </a:r>
            </a:p>
            <a:p>
              <a:r>
                <a:rPr lang="zh-CN" altLang="en-US" sz="3200" dirty="0">
                  <a:latin typeface="楷体" pitchFamily="49" charset="-122"/>
                  <a:ea typeface="楷体" pitchFamily="49" charset="-122"/>
                </a:rPr>
                <a:t>     </a:t>
              </a:r>
              <a:r>
                <a:rPr lang="zh-CN" altLang="en-US" sz="3200" u="sng" dirty="0">
                  <a:latin typeface="楷体" pitchFamily="49" charset="-122"/>
                  <a:ea typeface="楷体" pitchFamily="49" charset="-122"/>
                </a:rPr>
                <a:t>　　　　　　　　</a:t>
              </a:r>
              <a:r>
                <a:rPr lang="zh-CN" altLang="en-US" sz="3200" dirty="0">
                  <a:latin typeface="楷体" pitchFamily="49" charset="-122"/>
                  <a:ea typeface="楷体" pitchFamily="49" charset="-122"/>
                </a:rPr>
                <a:t>，是因为　　　　</a:t>
              </a:r>
            </a:p>
            <a:p>
              <a:r>
                <a:rPr lang="zh-CN" altLang="en-US" sz="3200" u="sng" dirty="0">
                  <a:latin typeface="楷体" pitchFamily="49" charset="-122"/>
                  <a:ea typeface="楷体" pitchFamily="49" charset="-122"/>
                </a:rPr>
                <a:t>　　　　　　　 　         </a:t>
              </a:r>
              <a:r>
                <a:rPr lang="zh-CN" altLang="en-US" sz="3200" dirty="0">
                  <a:latin typeface="楷体" pitchFamily="49" charset="-122"/>
                  <a:ea typeface="楷体" pitchFamily="49" charset="-122"/>
                </a:rPr>
                <a:t>。</a:t>
              </a: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466978" y="5403850"/>
            <a:ext cx="71532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有山崖，有峡谷，海水有深有浅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107363" y="4881566"/>
            <a:ext cx="2544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海底高低不平，</a:t>
            </a: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2100263" y="1585913"/>
            <a:ext cx="79930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（　　　　）的森林　（　　　　）的峡谷　　（　　　　）的山崖  （　　　　）的海龟　　（　　　　）的贝壳  （　　　　）的物产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2343150" y="3236916"/>
            <a:ext cx="8280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按提示，改变句式，意思不变。</a:t>
            </a:r>
          </a:p>
        </p:txBody>
      </p:sp>
      <p:pic>
        <p:nvPicPr>
          <p:cNvPr id="54279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1955800" y="1025525"/>
            <a:ext cx="828040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  <a:sym typeface="+mn-ea"/>
              </a:rPr>
              <a:t>在括号里填入合适的词语。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882900" y="1555753"/>
            <a:ext cx="10795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茂密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935791" y="2068513"/>
            <a:ext cx="13684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有趣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935788" y="1565278"/>
            <a:ext cx="10795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低陷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881316" y="2138363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高耸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171825" y="4881566"/>
            <a:ext cx="3568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从海面看，色彩不同</a:t>
            </a:r>
          </a:p>
        </p:txBody>
      </p:sp>
      <p:sp>
        <p:nvSpPr>
          <p:cNvPr id="19" name="对角圆角矩形 1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课堂演练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38"/>
          <p:cNvSpPr txBox="1">
            <a:spLocks noChangeArrowheads="1"/>
          </p:cNvSpPr>
          <p:nvPr/>
        </p:nvSpPr>
        <p:spPr bwMode="auto">
          <a:xfrm>
            <a:off x="2882903" y="2652713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美丽</a:t>
            </a:r>
          </a:p>
        </p:txBody>
      </p:sp>
      <p:sp>
        <p:nvSpPr>
          <p:cNvPr id="3" name="TextBox 38"/>
          <p:cNvSpPr txBox="1">
            <a:spLocks noChangeArrowheads="1"/>
          </p:cNvSpPr>
          <p:nvPr/>
        </p:nvSpPr>
        <p:spPr bwMode="auto">
          <a:xfrm>
            <a:off x="6935791" y="2581275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丰富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/>
      <p:bldP spid="38" grpId="0"/>
      <p:bldP spid="15" grpId="0" build="p"/>
      <p:bldP spid="28" grpId="0" build="p"/>
      <p:bldP spid="36" grpId="0"/>
      <p:bldP spid="39" grpId="0"/>
      <p:bldP spid="40" grpId="0"/>
      <p:bldP spid="41" grpId="0"/>
      <p:bldP spid="42" grpId="0"/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2279650" y="1341438"/>
            <a:ext cx="71501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 3.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作者用了什么修辞手法来写西沙群岛的鱼多？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719516" y="3213103"/>
            <a:ext cx="51090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比喻、排比、拟人、夸张。</a:t>
            </a:r>
          </a:p>
        </p:txBody>
      </p:sp>
      <p:pic>
        <p:nvPicPr>
          <p:cNvPr id="55300" name="图片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304" name="组合 31"/>
          <p:cNvGrpSpPr>
            <a:grpSpLocks/>
          </p:cNvGrpSpPr>
          <p:nvPr/>
        </p:nvGrpSpPr>
        <p:grpSpPr bwMode="auto">
          <a:xfrm>
            <a:off x="7239000" y="4357688"/>
            <a:ext cx="1327150" cy="2055812"/>
            <a:chOff x="5836357" y="4560894"/>
            <a:chExt cx="1327930" cy="2056092"/>
          </a:xfrm>
        </p:grpSpPr>
        <p:pic>
          <p:nvPicPr>
            <p:cNvPr id="55307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8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30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714875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对角圆角矩形 13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课堂演练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2351088" y="3068641"/>
            <a:ext cx="77660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运用课文总分总的结构方式，写一处景色。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2309022" y="1484787"/>
            <a:ext cx="7850187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1.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搜集一些有关祖国大好河山的谚语诗句，表达一下自己的爱国之情。</a:t>
            </a:r>
          </a:p>
        </p:txBody>
      </p:sp>
      <p:pic>
        <p:nvPicPr>
          <p:cNvPr id="56324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328" name="组合 23"/>
          <p:cNvGrpSpPr>
            <a:grpSpLocks/>
          </p:cNvGrpSpPr>
          <p:nvPr/>
        </p:nvGrpSpPr>
        <p:grpSpPr bwMode="auto">
          <a:xfrm>
            <a:off x="7239000" y="4357688"/>
            <a:ext cx="1327150" cy="2055812"/>
            <a:chOff x="5836357" y="4560894"/>
            <a:chExt cx="1327930" cy="2056092"/>
          </a:xfrm>
        </p:grpSpPr>
        <p:pic>
          <p:nvPicPr>
            <p:cNvPr id="56331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332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632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714875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对角圆角矩形 15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课下作业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6040438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116" y="62579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38" y="636587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553" y="63690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云形标注 9"/>
          <p:cNvSpPr/>
          <p:nvPr/>
        </p:nvSpPr>
        <p:spPr>
          <a:xfrm>
            <a:off x="5257800" y="1441453"/>
            <a:ext cx="3168650" cy="1114425"/>
          </a:xfrm>
          <a:prstGeom prst="cloudCallout">
            <a:avLst>
              <a:gd name="adj1" fmla="val 69074"/>
              <a:gd name="adj2" fmla="val 5300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学完课文，一起来听写吧。</a:t>
            </a:r>
          </a:p>
        </p:txBody>
      </p:sp>
      <p:pic>
        <p:nvPicPr>
          <p:cNvPr id="1027" name="Picture 3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91" y="2768600"/>
            <a:ext cx="31083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云形标注 13"/>
          <p:cNvSpPr/>
          <p:nvPr/>
        </p:nvSpPr>
        <p:spPr>
          <a:xfrm>
            <a:off x="5448300" y="4508500"/>
            <a:ext cx="2787650" cy="795338"/>
          </a:xfrm>
          <a:prstGeom prst="cloudCallout">
            <a:avLst>
              <a:gd name="adj1" fmla="val -60247"/>
              <a:gd name="adj2" fmla="val -5029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点我，点我！</a:t>
            </a: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8874125" y="1933578"/>
            <a:ext cx="1112838" cy="1820863"/>
            <a:chOff x="5836357" y="4560894"/>
            <a:chExt cx="1327930" cy="2056092"/>
          </a:xfrm>
        </p:grpSpPr>
        <p:pic>
          <p:nvPicPr>
            <p:cNvPr id="57356" name="图片 5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7" name="Picture 2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6" y="4256091"/>
            <a:ext cx="171608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对角圆角矩形 1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词语听写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8" y="6096000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941" y="6096000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563" y="6096003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5016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" name="矩形 355"/>
          <p:cNvSpPr/>
          <p:nvPr/>
        </p:nvSpPr>
        <p:spPr>
          <a:xfrm>
            <a:off x="3052998" y="2005282"/>
            <a:ext cx="5388479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谢谢您的观看和支持</a:t>
            </a:r>
            <a:endParaRPr lang="en-US" altLang="zh-CN" sz="4400" b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pic>
        <p:nvPicPr>
          <p:cNvPr id="357" name="图片 35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28" y="2909891"/>
            <a:ext cx="41957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376" name="组合 10"/>
          <p:cNvGrpSpPr>
            <a:grpSpLocks/>
          </p:cNvGrpSpPr>
          <p:nvPr/>
        </p:nvGrpSpPr>
        <p:grpSpPr bwMode="auto">
          <a:xfrm>
            <a:off x="9124950" y="5024441"/>
            <a:ext cx="1112838" cy="1819275"/>
            <a:chOff x="5836357" y="4560894"/>
            <a:chExt cx="1327930" cy="2056092"/>
          </a:xfrm>
        </p:grpSpPr>
        <p:pic>
          <p:nvPicPr>
            <p:cNvPr id="58378" name="图片 5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9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8377" name="Picture 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300" y="5278441"/>
            <a:ext cx="136525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58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/>
          <p:nvPr/>
        </p:nvGrpSpPr>
        <p:grpSpPr>
          <a:xfrm>
            <a:off x="4498082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2881316" y="3860800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yán</a:t>
            </a:r>
          </a:p>
        </p:txBody>
      </p:sp>
      <p:grpSp>
        <p:nvGrpSpPr>
          <p:cNvPr id="3" name="组合 30"/>
          <p:cNvGrpSpPr/>
          <p:nvPr/>
        </p:nvGrpSpPr>
        <p:grpSpPr>
          <a:xfrm>
            <a:off x="260166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>
              <a:stCxn id="32" idx="1"/>
              <a:endCxn id="3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2" idx="0"/>
              <a:endCxn id="3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7" name="TextBox 23"/>
          <p:cNvSpPr txBox="1">
            <a:spLocks noChangeArrowheads="1"/>
          </p:cNvSpPr>
          <p:nvPr/>
        </p:nvSpPr>
        <p:spPr bwMode="auto">
          <a:xfrm>
            <a:off x="2690816" y="455295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岩</a:t>
            </a:r>
          </a:p>
        </p:txBody>
      </p:sp>
      <p:grpSp>
        <p:nvGrpSpPr>
          <p:cNvPr id="4" name="组合 35"/>
          <p:cNvGrpSpPr/>
          <p:nvPr/>
        </p:nvGrpSpPr>
        <p:grpSpPr>
          <a:xfrm>
            <a:off x="2620630" y="2435100"/>
            <a:ext cx="1544244" cy="1428268"/>
            <a:chOff x="-2214610" y="714356"/>
            <a:chExt cx="1785950" cy="1643868"/>
          </a:xfrm>
          <a:noFill/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8" name="直接连接符 37"/>
            <p:cNvCxnSpPr>
              <a:stCxn id="37" idx="1"/>
              <a:endCxn id="3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37" idx="0"/>
              <a:endCxn id="3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2706691" y="2282825"/>
            <a:ext cx="12287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富</a:t>
            </a:r>
          </a:p>
        </p:txBody>
      </p:sp>
      <p:sp>
        <p:nvSpPr>
          <p:cNvPr id="23560" name="TextBox 40"/>
          <p:cNvSpPr txBox="1">
            <a:spLocks noChangeArrowheads="1"/>
          </p:cNvSpPr>
          <p:nvPr/>
        </p:nvSpPr>
        <p:spPr bwMode="auto">
          <a:xfrm>
            <a:off x="4727578" y="1654175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yōu</a:t>
            </a:r>
          </a:p>
        </p:txBody>
      </p:sp>
      <p:sp>
        <p:nvSpPr>
          <p:cNvPr id="23561" name="TextBox 23"/>
          <p:cNvSpPr txBox="1">
            <a:spLocks noChangeArrowheads="1"/>
          </p:cNvSpPr>
          <p:nvPr/>
        </p:nvSpPr>
        <p:spPr bwMode="auto">
          <a:xfrm>
            <a:off x="4572000" y="2362200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优</a:t>
            </a:r>
          </a:p>
        </p:txBody>
      </p:sp>
      <p:grpSp>
        <p:nvGrpSpPr>
          <p:cNvPr id="5" name="组合 46"/>
          <p:cNvGrpSpPr/>
          <p:nvPr/>
        </p:nvGrpSpPr>
        <p:grpSpPr>
          <a:xfrm>
            <a:off x="6343092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52" name="矩形 5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3" name="直接连接符 52"/>
            <p:cNvCxnSpPr>
              <a:stCxn id="52" idx="1"/>
              <a:endCxn id="5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0"/>
              <a:endCxn id="5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63" name="TextBox 54"/>
          <p:cNvSpPr txBox="1">
            <a:spLocks noChangeArrowheads="1"/>
          </p:cNvSpPr>
          <p:nvPr/>
        </p:nvSpPr>
        <p:spPr bwMode="auto">
          <a:xfrm>
            <a:off x="6384928" y="1728791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汉语拼音"/>
                <a:ea typeface="汉语拼音"/>
                <a:cs typeface="汉语拼音"/>
              </a:rPr>
              <a:t>qiǎn</a:t>
            </a:r>
            <a:endParaRPr lang="en-US" altLang="zh-CN" sz="4000">
              <a:latin typeface="汉语拼音"/>
              <a:ea typeface="黑体" pitchFamily="49" charset="-122"/>
              <a:cs typeface="汉语拼音"/>
            </a:endParaRPr>
          </a:p>
        </p:txBody>
      </p:sp>
      <p:sp>
        <p:nvSpPr>
          <p:cNvPr id="23564" name="TextBox 23"/>
          <p:cNvSpPr txBox="1">
            <a:spLocks noChangeArrowheads="1"/>
          </p:cNvSpPr>
          <p:nvPr/>
        </p:nvSpPr>
        <p:spPr bwMode="auto">
          <a:xfrm>
            <a:off x="6461125" y="2362200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浅</a:t>
            </a:r>
          </a:p>
        </p:txBody>
      </p:sp>
      <p:grpSp>
        <p:nvGrpSpPr>
          <p:cNvPr id="6" name="组合 56"/>
          <p:cNvGrpSpPr/>
          <p:nvPr/>
        </p:nvGrpSpPr>
        <p:grpSpPr>
          <a:xfrm>
            <a:off x="8188101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58" name="矩形 5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9" name="直接连接符 58"/>
            <p:cNvCxnSpPr>
              <a:stCxn id="58" idx="1"/>
              <a:endCxn id="5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>
              <a:stCxn id="58" idx="0"/>
              <a:endCxn id="5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66" name="TextBox 60"/>
          <p:cNvSpPr txBox="1">
            <a:spLocks noChangeArrowheads="1"/>
          </p:cNvSpPr>
          <p:nvPr/>
        </p:nvSpPr>
        <p:spPr bwMode="auto">
          <a:xfrm>
            <a:off x="8447091" y="1628775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cuò</a:t>
            </a:r>
          </a:p>
        </p:txBody>
      </p:sp>
      <p:sp>
        <p:nvSpPr>
          <p:cNvPr id="23567" name="TextBox 23"/>
          <p:cNvSpPr txBox="1">
            <a:spLocks noChangeArrowheads="1"/>
          </p:cNvSpPr>
          <p:nvPr/>
        </p:nvSpPr>
        <p:spPr bwMode="auto">
          <a:xfrm>
            <a:off x="8302625" y="23145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错</a:t>
            </a:r>
          </a:p>
        </p:txBody>
      </p:sp>
      <p:sp>
        <p:nvSpPr>
          <p:cNvPr id="23568" name="TextBox 62"/>
          <p:cNvSpPr txBox="1">
            <a:spLocks noChangeArrowheads="1"/>
          </p:cNvSpPr>
          <p:nvPr/>
        </p:nvSpPr>
        <p:spPr bwMode="auto">
          <a:xfrm>
            <a:off x="4757741" y="3883025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xiā</a:t>
            </a:r>
          </a:p>
        </p:txBody>
      </p:sp>
      <p:grpSp>
        <p:nvGrpSpPr>
          <p:cNvPr id="7" name="组合 63"/>
          <p:cNvGrpSpPr/>
          <p:nvPr/>
        </p:nvGrpSpPr>
        <p:grpSpPr>
          <a:xfrm>
            <a:off x="447263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65" name="矩形 6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6" name="直接连接符 65"/>
            <p:cNvCxnSpPr>
              <a:stCxn id="65" idx="1"/>
              <a:endCxn id="6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5" idx="0"/>
              <a:endCxn id="6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0" name="TextBox 23"/>
          <p:cNvSpPr txBox="1">
            <a:spLocks noChangeArrowheads="1"/>
          </p:cNvSpPr>
          <p:nvPr/>
        </p:nvSpPr>
        <p:spPr bwMode="auto">
          <a:xfrm>
            <a:off x="4524375" y="45751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虾</a:t>
            </a:r>
          </a:p>
        </p:txBody>
      </p:sp>
      <p:sp>
        <p:nvSpPr>
          <p:cNvPr id="23571" name="TextBox 68"/>
          <p:cNvSpPr txBox="1">
            <a:spLocks noChangeArrowheads="1"/>
          </p:cNvSpPr>
          <p:nvPr/>
        </p:nvSpPr>
        <p:spPr bwMode="auto">
          <a:xfrm>
            <a:off x="6383338" y="3860800"/>
            <a:ext cx="12001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tǐnɡ</a:t>
            </a:r>
            <a:endParaRPr lang="zh-CN" altLang="en-US" sz="40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8" name="组合 69"/>
          <p:cNvGrpSpPr/>
          <p:nvPr/>
        </p:nvGrpSpPr>
        <p:grpSpPr>
          <a:xfrm>
            <a:off x="634360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71" name="矩形 7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2" name="直接连接符 71"/>
            <p:cNvCxnSpPr>
              <a:stCxn id="71" idx="1"/>
              <a:endCxn id="71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71" idx="0"/>
              <a:endCxn id="71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3" name="TextBox 23"/>
          <p:cNvSpPr txBox="1">
            <a:spLocks noChangeArrowheads="1"/>
          </p:cNvSpPr>
          <p:nvPr/>
        </p:nvSpPr>
        <p:spPr bwMode="auto">
          <a:xfrm>
            <a:off x="6413500" y="45751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挺</a:t>
            </a:r>
          </a:p>
        </p:txBody>
      </p:sp>
      <p:sp>
        <p:nvSpPr>
          <p:cNvPr id="23574" name="TextBox 74"/>
          <p:cNvSpPr txBox="1">
            <a:spLocks noChangeArrowheads="1"/>
          </p:cNvSpPr>
          <p:nvPr/>
        </p:nvSpPr>
        <p:spPr bwMode="auto">
          <a:xfrm>
            <a:off x="8624888" y="3860803"/>
            <a:ext cx="755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/>
              <a:t>gǔ</a:t>
            </a:r>
            <a:endParaRPr lang="en-US" altLang="zh-CN" sz="40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9" name="组合 75"/>
          <p:cNvGrpSpPr/>
          <p:nvPr/>
        </p:nvGrpSpPr>
        <p:grpSpPr>
          <a:xfrm>
            <a:off x="821457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77" name="矩形 7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8" name="直接连接符 77"/>
            <p:cNvCxnSpPr>
              <a:stCxn id="77" idx="1"/>
              <a:endCxn id="7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7" idx="0"/>
              <a:endCxn id="7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6" name="TextBox 23"/>
          <p:cNvSpPr txBox="1">
            <a:spLocks noChangeArrowheads="1"/>
          </p:cNvSpPr>
          <p:nvPr/>
        </p:nvSpPr>
        <p:spPr bwMode="auto">
          <a:xfrm>
            <a:off x="8310566" y="455295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鼓</a:t>
            </a:r>
          </a:p>
        </p:txBody>
      </p:sp>
      <p:sp>
        <p:nvSpPr>
          <p:cNvPr id="23577" name="TextBox 3"/>
          <p:cNvSpPr txBox="1">
            <a:spLocks noChangeArrowheads="1"/>
          </p:cNvSpPr>
          <p:nvPr/>
        </p:nvSpPr>
        <p:spPr bwMode="auto">
          <a:xfrm>
            <a:off x="3081341" y="1628778"/>
            <a:ext cx="1214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/>
              <a:t>fù</a:t>
            </a:r>
            <a:endParaRPr lang="zh-CN" altLang="en-US" sz="400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357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157916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1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4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1277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会写字</a:t>
            </a:r>
          </a:p>
        </p:txBody>
      </p:sp>
      <p:sp>
        <p:nvSpPr>
          <p:cNvPr id="91" name="对角圆角矩形 9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6080" y="76517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/>
          <p:nvPr/>
        </p:nvGrpSpPr>
        <p:grpSpPr>
          <a:xfrm>
            <a:off x="4498082" y="3148024"/>
            <a:ext cx="1511802" cy="1486306"/>
            <a:chOff x="-2214610" y="714356"/>
            <a:chExt cx="1785950" cy="1643868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79" name="TextBox 17"/>
          <p:cNvSpPr txBox="1">
            <a:spLocks noChangeArrowheads="1"/>
          </p:cNvSpPr>
          <p:nvPr/>
        </p:nvSpPr>
        <p:spPr bwMode="auto">
          <a:xfrm>
            <a:off x="6611941" y="2370138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bǎo</a:t>
            </a:r>
          </a:p>
        </p:txBody>
      </p:sp>
      <p:grpSp>
        <p:nvGrpSpPr>
          <p:cNvPr id="3" name="组合 30"/>
          <p:cNvGrpSpPr/>
          <p:nvPr/>
        </p:nvGrpSpPr>
        <p:grpSpPr>
          <a:xfrm>
            <a:off x="6332531" y="3143404"/>
            <a:ext cx="1511802" cy="1486306"/>
            <a:chOff x="-2214610" y="714356"/>
            <a:chExt cx="1785950" cy="1643868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>
              <a:stCxn id="32" idx="1"/>
              <a:endCxn id="3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2" idx="0"/>
              <a:endCxn id="3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1" name="TextBox 23"/>
          <p:cNvSpPr txBox="1">
            <a:spLocks noChangeArrowheads="1"/>
          </p:cNvSpPr>
          <p:nvPr/>
        </p:nvSpPr>
        <p:spPr bwMode="auto">
          <a:xfrm>
            <a:off x="6421441" y="3062288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宝</a:t>
            </a:r>
          </a:p>
        </p:txBody>
      </p:sp>
      <p:grpSp>
        <p:nvGrpSpPr>
          <p:cNvPr id="4" name="组合 35"/>
          <p:cNvGrpSpPr/>
          <p:nvPr/>
        </p:nvGrpSpPr>
        <p:grpSpPr>
          <a:xfrm>
            <a:off x="2620630" y="3148024"/>
            <a:ext cx="1544244" cy="1428268"/>
            <a:chOff x="-2214610" y="714356"/>
            <a:chExt cx="1785950" cy="1643868"/>
          </a:xfrm>
          <a:noFill/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8" name="直接连接符 37"/>
            <p:cNvCxnSpPr>
              <a:stCxn id="37" idx="1"/>
              <a:endCxn id="3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37" idx="0"/>
              <a:endCxn id="3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3" name="TextBox 23"/>
          <p:cNvSpPr txBox="1">
            <a:spLocks noChangeArrowheads="1"/>
          </p:cNvSpPr>
          <p:nvPr/>
        </p:nvSpPr>
        <p:spPr bwMode="auto">
          <a:xfrm>
            <a:off x="2706691" y="2995613"/>
            <a:ext cx="1228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数</a:t>
            </a:r>
          </a:p>
        </p:txBody>
      </p:sp>
      <p:sp>
        <p:nvSpPr>
          <p:cNvPr id="24584" name="TextBox 40"/>
          <p:cNvSpPr txBox="1">
            <a:spLocks noChangeArrowheads="1"/>
          </p:cNvSpPr>
          <p:nvPr/>
        </p:nvSpPr>
        <p:spPr bwMode="auto">
          <a:xfrm>
            <a:off x="4802191" y="2368550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汉语拼音"/>
                <a:ea typeface="汉语拼音"/>
                <a:cs typeface="汉语拼音"/>
              </a:rPr>
              <a:t>hòu</a:t>
            </a:r>
            <a:endParaRPr lang="en-US" altLang="zh-CN" sz="4000">
              <a:latin typeface="汉语拼音"/>
              <a:ea typeface="黑体" pitchFamily="49" charset="-122"/>
              <a:cs typeface="汉语拼音"/>
            </a:endParaRPr>
          </a:p>
        </p:txBody>
      </p:sp>
      <p:sp>
        <p:nvSpPr>
          <p:cNvPr id="24585" name="TextBox 23"/>
          <p:cNvSpPr txBox="1">
            <a:spLocks noChangeArrowheads="1"/>
          </p:cNvSpPr>
          <p:nvPr/>
        </p:nvSpPr>
        <p:spPr bwMode="auto">
          <a:xfrm>
            <a:off x="4572000" y="3074988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厚</a:t>
            </a:r>
          </a:p>
        </p:txBody>
      </p:sp>
      <p:sp>
        <p:nvSpPr>
          <p:cNvPr id="24586" name="TextBox 62"/>
          <p:cNvSpPr txBox="1">
            <a:spLocks noChangeArrowheads="1"/>
          </p:cNvSpPr>
          <p:nvPr/>
        </p:nvSpPr>
        <p:spPr bwMode="auto">
          <a:xfrm>
            <a:off x="8399463" y="2413003"/>
            <a:ext cx="946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ɡuì</a:t>
            </a:r>
          </a:p>
        </p:txBody>
      </p:sp>
      <p:grpSp>
        <p:nvGrpSpPr>
          <p:cNvPr id="5" name="组合 63"/>
          <p:cNvGrpSpPr/>
          <p:nvPr/>
        </p:nvGrpSpPr>
        <p:grpSpPr>
          <a:xfrm>
            <a:off x="8203501" y="3143404"/>
            <a:ext cx="1511802" cy="1486306"/>
            <a:chOff x="-2214610" y="714356"/>
            <a:chExt cx="1785950" cy="1643868"/>
          </a:xfrm>
          <a:noFill/>
        </p:grpSpPr>
        <p:sp>
          <p:nvSpPr>
            <p:cNvPr id="65" name="矩形 6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6" name="直接连接符 65"/>
            <p:cNvCxnSpPr>
              <a:stCxn id="65" idx="1"/>
              <a:endCxn id="6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5" idx="0"/>
              <a:endCxn id="6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8255000" y="3084513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贵</a:t>
            </a:r>
          </a:p>
        </p:txBody>
      </p:sp>
      <p:sp>
        <p:nvSpPr>
          <p:cNvPr id="24589" name="TextBox 3"/>
          <p:cNvSpPr txBox="1">
            <a:spLocks noChangeArrowheads="1"/>
          </p:cNvSpPr>
          <p:nvPr/>
        </p:nvSpPr>
        <p:spPr bwMode="auto">
          <a:xfrm>
            <a:off x="2952750" y="2341566"/>
            <a:ext cx="1214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shǔ</a:t>
            </a:r>
          </a:p>
        </p:txBody>
      </p:sp>
      <p:pic>
        <p:nvPicPr>
          <p:cNvPr id="2459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157916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6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1277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会写字</a:t>
            </a:r>
          </a:p>
        </p:txBody>
      </p:sp>
      <p:sp>
        <p:nvSpPr>
          <p:cNvPr id="91" name="对角圆角矩形 9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027615" y="134732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25602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6" name="组合 27"/>
          <p:cNvGrpSpPr>
            <a:grpSpLocks/>
          </p:cNvGrpSpPr>
          <p:nvPr/>
        </p:nvGrpSpPr>
        <p:grpSpPr bwMode="auto">
          <a:xfrm>
            <a:off x="8472488" y="4508500"/>
            <a:ext cx="1327150" cy="1697038"/>
            <a:chOff x="5836357" y="4560894"/>
            <a:chExt cx="1327930" cy="2056092"/>
          </a:xfrm>
        </p:grpSpPr>
        <p:pic>
          <p:nvPicPr>
            <p:cNvPr id="25611" name="图片 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2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350" y="4724400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566991" y="2133603"/>
            <a:ext cx="792162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厚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：子上面“曰”不要写成“白”。</a:t>
            </a:r>
            <a:endParaRPr lang="en-US" altLang="zh-CN" sz="36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错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：右下部不要写成“目”。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浅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：右面是戋，不要写成</a:t>
            </a:r>
            <a:r>
              <a:rPr lang="en-US" altLang="zh-CN" sz="36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戈</a:t>
            </a:r>
            <a:r>
              <a:rPr lang="en-US" altLang="zh-CN" sz="36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易错提示</a:t>
            </a:r>
          </a:p>
        </p:txBody>
      </p:sp>
      <p:sp>
        <p:nvSpPr>
          <p:cNvPr id="13" name="对角圆角矩形 12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6" y="2432053"/>
            <a:ext cx="4027487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36514">
            <a:off x="3668713" y="3868738"/>
            <a:ext cx="1617662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6688" flipH="1">
            <a:off x="2566991" y="2860675"/>
            <a:ext cx="1760537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23266" y="4081661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b="1" cap="all" dirty="0">
                <a:ln w="9000" cmpd="sng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笔顺视频</a:t>
            </a:r>
          </a:p>
        </p:txBody>
      </p:sp>
      <p:sp>
        <p:nvSpPr>
          <p:cNvPr id="20" name="云形标注 19"/>
          <p:cNvSpPr/>
          <p:nvPr/>
        </p:nvSpPr>
        <p:spPr>
          <a:xfrm>
            <a:off x="3719516" y="1052513"/>
            <a:ext cx="4321175" cy="1439862"/>
          </a:xfrm>
          <a:prstGeom prst="cloudCallout">
            <a:avLst>
              <a:gd name="adj1" fmla="val -44926"/>
              <a:gd name="adj2" fmla="val 9284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31" name="TextBox 1"/>
          <p:cNvSpPr txBox="1">
            <a:spLocks noChangeArrowheads="1"/>
          </p:cNvSpPr>
          <p:nvPr/>
        </p:nvSpPr>
        <p:spPr bwMode="auto">
          <a:xfrm>
            <a:off x="3871913" y="1295400"/>
            <a:ext cx="42656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点击“笔顺视频”，跟我一起进行笔顺学习吧！</a:t>
            </a:r>
          </a:p>
        </p:txBody>
      </p:sp>
      <p:sp>
        <p:nvSpPr>
          <p:cNvPr id="9" name="对角圆角矩形 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51091" y="1916116"/>
            <a:ext cx="7058025" cy="4033837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7651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富</a:t>
            </a:r>
          </a:p>
        </p:txBody>
      </p:sp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935416" y="26050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组词：富饶  丰富  富丽堂皇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836866" y="1989141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fù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饶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4775"/>
            <a:ext cx="509428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组词：求饶  富饶  不依不饶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89241" y="3279778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ráo</a:t>
            </a: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5913" y="5086353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组词：优美  优秀  品学兼优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836866" y="4530728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yōu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岩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组词：岩石  岩浆  千岩万壑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836866" y="3306766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yán</a:t>
            </a: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8294" y="5114928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组词：人参  海参  参辰卯酉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836866" y="4530728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shēn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瑰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2595566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组词：玫瑰  瑰宝  稀世瑰宝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836866" y="1989141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ɡ</a:t>
            </a:r>
            <a:r>
              <a:rPr lang="en-US" altLang="zh-CN" sz="3200">
                <a:latin typeface="黑体" pitchFamily="49" charset="-122"/>
                <a:ea typeface="黑体" pitchFamily="49" charset="-122"/>
              </a:rPr>
              <a:t>uī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2351091" y="1916116"/>
            <a:ext cx="7058025" cy="4033837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24" grpId="0"/>
      <p:bldP spid="25" grpId="0"/>
      <p:bldP spid="32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 cmpd="sng">
          <a:gradFill flip="none" rotWithShape="1">
            <a:gsLst>
              <a:gs pos="0">
                <a:srgbClr val="A603AB"/>
              </a:gs>
              <a:gs pos="0">
                <a:srgbClr val="0819FB"/>
              </a:gs>
              <a:gs pos="0">
                <a:srgbClr val="1A8D48"/>
              </a:gs>
              <a:gs pos="100000">
                <a:srgbClr val="FFFF00"/>
              </a:gs>
              <a:gs pos="100000">
                <a:srgbClr val="EE3F17"/>
              </a:gs>
              <a:gs pos="100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  <a:prstDash val="solid"/>
          <a:round/>
          <a:headEnd type="none" w="sm" len="sm"/>
          <a:tailEnd type="diamond"/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1" id="{E6144D35-589B-430B-8783-47E814259F20}" vid="{DC203D53-8ECF-438D-A820-D830257CEF5B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1707</Words>
  <Application>Microsoft Office PowerPoint</Application>
  <PresentationFormat>宽屏</PresentationFormat>
  <Paragraphs>294</Paragraphs>
  <Slides>39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39</vt:i4>
      </vt:variant>
    </vt:vector>
  </HeadingPairs>
  <TitlesOfParts>
    <vt:vector size="52" baseType="lpstr">
      <vt:lpstr>Meiryo</vt:lpstr>
      <vt:lpstr>方正卡通简体</vt:lpstr>
      <vt:lpstr>汉语拼音</vt:lpstr>
      <vt:lpstr>黑体</vt:lpstr>
      <vt:lpstr>楷体</vt:lpstr>
      <vt:lpstr>宋体</vt:lpstr>
      <vt:lpstr>微软雅黑</vt:lpstr>
      <vt:lpstr>Arial</vt:lpstr>
      <vt:lpstr>Calibri</vt:lpstr>
      <vt:lpstr>Calibri Light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2017-05-17T10:13:00Z</dcterms:created>
  <dcterms:modified xsi:type="dcterms:W3CDTF">2021-08-03T08:14:25Z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