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6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57" r:id="rId24"/>
    <p:sldId id="278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13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92DEC2B-D67D-4D7F-9A1A-6676C807FC27}" type="datetimeFigureOut">
              <a:rPr lang="zh-CN" altLang="en-US" smtClean="0"/>
              <a:t>2021/8/3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DE42617A-370E-4BB6-A8BB-B778BB188700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913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787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236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686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903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871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793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41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9950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4862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525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612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6058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764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7651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4105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4002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086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90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288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553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75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159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2617A-370E-4BB6-A8BB-B778BB18870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463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83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66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8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5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73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00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14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0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7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415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72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5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hyperlink" Target="&#35838;&#25991;&#26391;&#35835;&#12289;&#29983;&#23383;&#35270;&#39057;&#12289;&#23383;&#35789;&#21548;&#20889;&#8212;&#23500;&#39286;&#30340;&#35199;&#27801;&#32676;&#23707;/&#35838;&#25991;&#26391;&#35835;%20%20&#20154;&#25945;&#29256;-&#19977;&#19978;-18-&#23500;&#39286;&#30340;&#35199;&#27801;&#32676;&#23707;.mp4" TargetMode="External"/><Relationship Id="rId4" Type="http://schemas.openxmlformats.org/officeDocument/2006/relationships/notesSlide" Target="../notesSlides/notesSlide14.xml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6943725" cy="5143500"/>
          </a:xfrm>
          <a:prstGeom prst="rect">
            <a:avLst/>
          </a:prstGeom>
          <a:gradFill>
            <a:gsLst>
              <a:gs pos="0">
                <a:srgbClr val="D1303F"/>
              </a:gs>
              <a:gs pos="100000">
                <a:srgbClr val="D1303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838" y="1336170"/>
            <a:ext cx="6142888" cy="1594598"/>
            <a:chOff x="7229012" y="2304414"/>
            <a:chExt cx="8190517" cy="2126130"/>
          </a:xfrm>
        </p:grpSpPr>
        <p:sp>
          <p:nvSpPr>
            <p:cNvPr id="19" name="矩形 259"/>
            <p:cNvSpPr>
              <a:spLocks noChangeArrowheads="1"/>
            </p:cNvSpPr>
            <p:nvPr/>
          </p:nvSpPr>
          <p:spPr bwMode="auto">
            <a:xfrm>
              <a:off x="7229012" y="2304414"/>
              <a:ext cx="8190517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defTabSz="342900">
                <a:buNone/>
              </a:pPr>
              <a:r>
                <a:rPr lang="zh-CN" altLang="en-US" sz="6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富饶的西沙群岛</a:t>
              </a:r>
              <a:endParaRPr lang="en-US" altLang="zh-CN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361379" y="3938101"/>
              <a:ext cx="3990877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/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语文   三年级   上册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 rot="10800000">
              <a:off x="7266131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1110853" y="3769705"/>
            <a:ext cx="4722017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559872" y="2109330"/>
            <a:ext cx="22707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瑰丽：</a:t>
            </a:r>
            <a:r>
              <a:rPr lang="zh-CN" altLang="en-US" sz="2100" dirty="0">
                <a:cs typeface="+mn-ea"/>
                <a:sym typeface="+mn-lt"/>
              </a:rPr>
              <a:t>异常美丽。</a:t>
            </a:r>
          </a:p>
        </p:txBody>
      </p:sp>
      <p:sp>
        <p:nvSpPr>
          <p:cNvPr id="19" name="TextBox 14"/>
          <p:cNvSpPr txBox="1"/>
          <p:nvPr/>
        </p:nvSpPr>
        <p:spPr>
          <a:xfrm>
            <a:off x="559872" y="2541378"/>
            <a:ext cx="33375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懒洋洋：</a:t>
            </a:r>
            <a:r>
              <a:rPr lang="zh-CN" altLang="en-US" sz="2100" dirty="0">
                <a:cs typeface="+mn-ea"/>
                <a:sym typeface="+mn-lt"/>
              </a:rPr>
              <a:t>没精打采的样子。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559872" y="3459480"/>
            <a:ext cx="33375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威武：</a:t>
            </a:r>
            <a:r>
              <a:rPr lang="zh-CN" altLang="en-US" sz="2100" dirty="0">
                <a:cs typeface="+mn-ea"/>
                <a:sym typeface="+mn-lt"/>
              </a:rPr>
              <a:t>力量强大；有气势。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559872" y="3959907"/>
            <a:ext cx="54711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成群结队：</a:t>
            </a:r>
            <a:r>
              <a:rPr lang="zh-CN" altLang="en-US" sz="2100" dirty="0">
                <a:cs typeface="+mn-ea"/>
                <a:sym typeface="+mn-lt"/>
              </a:rPr>
              <a:t>结成一群群、一对对。形容人多。</a:t>
            </a:r>
          </a:p>
        </p:txBody>
      </p:sp>
      <p:sp>
        <p:nvSpPr>
          <p:cNvPr id="22" name="TextBox 18"/>
          <p:cNvSpPr txBox="1"/>
          <p:nvPr/>
        </p:nvSpPr>
        <p:spPr>
          <a:xfrm>
            <a:off x="559872" y="1677282"/>
            <a:ext cx="57378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五光十色：</a:t>
            </a:r>
            <a:r>
              <a:rPr lang="zh-CN" altLang="en-US" sz="2100" dirty="0">
                <a:cs typeface="+mn-ea"/>
                <a:sym typeface="+mn-lt"/>
              </a:rPr>
              <a:t>形容色彩光泽明亮艳丽，花样繁多。</a:t>
            </a:r>
          </a:p>
        </p:txBody>
      </p:sp>
      <p:sp>
        <p:nvSpPr>
          <p:cNvPr id="23" name="TextBox 19"/>
          <p:cNvSpPr txBox="1"/>
          <p:nvPr/>
        </p:nvSpPr>
        <p:spPr>
          <a:xfrm>
            <a:off x="559872" y="2987799"/>
            <a:ext cx="33375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蠕动：</a:t>
            </a:r>
            <a:r>
              <a:rPr lang="zh-CN" altLang="en-US" sz="2100" dirty="0">
                <a:cs typeface="+mn-ea"/>
                <a:sym typeface="+mn-lt"/>
              </a:rPr>
              <a:t>像蚯蚓爬行那样动。</a:t>
            </a:r>
          </a:p>
        </p:txBody>
      </p:sp>
      <p:sp>
        <p:nvSpPr>
          <p:cNvPr id="24" name="AutoShape 2"/>
          <p:cNvSpPr>
            <a:spLocks noChangeArrowheads="1"/>
          </p:cNvSpPr>
          <p:nvPr/>
        </p:nvSpPr>
        <p:spPr bwMode="auto">
          <a:xfrm>
            <a:off x="505867" y="935571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词语解释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550" y="2312194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7" name="TextBox 18"/>
          <p:cNvSpPr txBox="1"/>
          <p:nvPr/>
        </p:nvSpPr>
        <p:spPr>
          <a:xfrm>
            <a:off x="622183" y="1840911"/>
            <a:ext cx="5679053" cy="22493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3375"/>
              </a:lnSpc>
            </a:pPr>
            <a:r>
              <a:rPr lang="zh-CN" altLang="en-US" sz="2400" dirty="0">
                <a:cs typeface="+mn-ea"/>
                <a:sym typeface="+mn-lt"/>
              </a:rPr>
              <a:t>    节日的正定古城夜晚，灯光将每条街道装扮的（        ），高大的赵云像在灯光的照耀下显得更加（    ）了，人们（        ）地走上街头，欣赏着古城美丽的夜景！</a:t>
            </a:r>
          </a:p>
        </p:txBody>
      </p:sp>
      <p:sp>
        <p:nvSpPr>
          <p:cNvPr id="8" name="TextBox 19"/>
          <p:cNvSpPr txBox="1"/>
          <p:nvPr/>
        </p:nvSpPr>
        <p:spPr>
          <a:xfrm>
            <a:off x="3814528" y="2737437"/>
            <a:ext cx="60016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威武</a:t>
            </a:r>
          </a:p>
        </p:txBody>
      </p:sp>
      <p:sp>
        <p:nvSpPr>
          <p:cNvPr id="9" name="TextBox 20"/>
          <p:cNvSpPr txBox="1"/>
          <p:nvPr/>
        </p:nvSpPr>
        <p:spPr>
          <a:xfrm>
            <a:off x="981297" y="3175200"/>
            <a:ext cx="106182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成群结队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856016" y="2323100"/>
            <a:ext cx="106182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五光十色</a:t>
            </a:r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505867" y="1030821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词语运用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875" y="2269849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7" name="TextBox 18"/>
          <p:cNvSpPr txBox="1"/>
          <p:nvPr/>
        </p:nvSpPr>
        <p:spPr>
          <a:xfrm>
            <a:off x="3233752" y="2035965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表示</a:t>
            </a:r>
            <a:r>
              <a:rPr lang="en-US" altLang="zh-CN" sz="2400" b="1" dirty="0">
                <a:solidFill>
                  <a:srgbClr val="0000FF"/>
                </a:solidFill>
                <a:cs typeface="+mn-ea"/>
                <a:sym typeface="+mn-lt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多</a:t>
            </a:r>
            <a:r>
              <a:rPr lang="en-US" altLang="zh-CN" sz="2400" b="1" dirty="0">
                <a:solidFill>
                  <a:srgbClr val="0000FF"/>
                </a:solidFill>
                <a:cs typeface="+mn-ea"/>
                <a:sym typeface="+mn-lt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的成语</a:t>
            </a:r>
          </a:p>
        </p:txBody>
      </p:sp>
      <p:sp>
        <p:nvSpPr>
          <p:cNvPr id="8" name="TextBox 19"/>
          <p:cNvSpPr txBox="1"/>
          <p:nvPr/>
        </p:nvSpPr>
        <p:spPr>
          <a:xfrm>
            <a:off x="2100429" y="286192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五光十色</a:t>
            </a:r>
          </a:p>
        </p:txBody>
      </p:sp>
      <p:sp>
        <p:nvSpPr>
          <p:cNvPr id="9" name="TextBox 20"/>
          <p:cNvSpPr txBox="1"/>
          <p:nvPr/>
        </p:nvSpPr>
        <p:spPr>
          <a:xfrm>
            <a:off x="3828681" y="2861017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五颜六色</a:t>
            </a:r>
          </a:p>
        </p:txBody>
      </p:sp>
      <p:sp>
        <p:nvSpPr>
          <p:cNvPr id="10" name="TextBox 21"/>
          <p:cNvSpPr txBox="1"/>
          <p:nvPr/>
        </p:nvSpPr>
        <p:spPr>
          <a:xfrm>
            <a:off x="5664825" y="286101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五花八门</a:t>
            </a:r>
          </a:p>
        </p:txBody>
      </p:sp>
      <p:sp>
        <p:nvSpPr>
          <p:cNvPr id="11" name="TextBox 22"/>
          <p:cNvSpPr txBox="1"/>
          <p:nvPr/>
        </p:nvSpPr>
        <p:spPr>
          <a:xfrm>
            <a:off x="2100429" y="3590375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五彩缤纷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3828621" y="3590376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万紫千红</a:t>
            </a:r>
          </a:p>
        </p:txBody>
      </p:sp>
      <p:sp>
        <p:nvSpPr>
          <p:cNvPr id="13" name="TextBox 24"/>
          <p:cNvSpPr txBox="1"/>
          <p:nvPr/>
        </p:nvSpPr>
        <p:spPr>
          <a:xfrm>
            <a:off x="5711818" y="3596513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姹紫嫣红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668221" y="955844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词语积累</a:t>
            </a:r>
          </a:p>
        </p:txBody>
      </p:sp>
      <p:sp>
        <p:nvSpPr>
          <p:cNvPr id="15" name="圆角矩形 25"/>
          <p:cNvSpPr/>
          <p:nvPr/>
        </p:nvSpPr>
        <p:spPr>
          <a:xfrm>
            <a:off x="1721584" y="1765934"/>
            <a:ext cx="5562618" cy="2808312"/>
          </a:xfrm>
          <a:prstGeom prst="roundRect">
            <a:avLst/>
          </a:prstGeom>
          <a:noFill/>
          <a:ln w="76200">
            <a:solidFill>
              <a:srgbClr val="D130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02644" y="920198"/>
            <a:ext cx="4247198" cy="1055847"/>
            <a:chOff x="3375" y="1544"/>
            <a:chExt cx="8918" cy="2217"/>
          </a:xfrm>
        </p:grpSpPr>
        <p:sp>
          <p:nvSpPr>
            <p:cNvPr id="8" name="TextBox 16"/>
            <p:cNvSpPr txBox="1"/>
            <p:nvPr/>
          </p:nvSpPr>
          <p:spPr>
            <a:xfrm>
              <a:off x="3375" y="1544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瑰丽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9" name="TextBox 27"/>
            <p:cNvSpPr txBox="1"/>
            <p:nvPr/>
          </p:nvSpPr>
          <p:spPr>
            <a:xfrm>
              <a:off x="5737" y="1544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美丽</a:t>
              </a:r>
            </a:p>
          </p:txBody>
        </p:sp>
        <p:sp>
          <p:nvSpPr>
            <p:cNvPr id="10" name="TextBox 28"/>
            <p:cNvSpPr txBox="1"/>
            <p:nvPr/>
          </p:nvSpPr>
          <p:spPr>
            <a:xfrm>
              <a:off x="8100" y="1544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庞大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1" name="TextBox 29"/>
            <p:cNvSpPr txBox="1"/>
            <p:nvPr/>
          </p:nvSpPr>
          <p:spPr>
            <a:xfrm>
              <a:off x="10463" y="1544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巨大</a:t>
              </a:r>
            </a:p>
          </p:txBody>
        </p:sp>
        <p:sp>
          <p:nvSpPr>
            <p:cNvPr id="12" name="TextBox 30"/>
            <p:cNvSpPr txBox="1"/>
            <p:nvPr/>
          </p:nvSpPr>
          <p:spPr>
            <a:xfrm>
              <a:off x="3405" y="2792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茂密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3" name="TextBox 31"/>
            <p:cNvSpPr txBox="1"/>
            <p:nvPr/>
          </p:nvSpPr>
          <p:spPr>
            <a:xfrm>
              <a:off x="5767" y="2782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茂盛</a:t>
              </a:r>
            </a:p>
          </p:txBody>
        </p:sp>
        <p:sp>
          <p:nvSpPr>
            <p:cNvPr id="14" name="TextBox 32"/>
            <p:cNvSpPr txBox="1"/>
            <p:nvPr/>
          </p:nvSpPr>
          <p:spPr>
            <a:xfrm>
              <a:off x="8130" y="2782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栖息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15" name="TextBox 33"/>
            <p:cNvSpPr txBox="1"/>
            <p:nvPr/>
          </p:nvSpPr>
          <p:spPr>
            <a:xfrm>
              <a:off x="10493" y="2782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休息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088356" y="2378474"/>
            <a:ext cx="4232910" cy="1051083"/>
            <a:chOff x="3345" y="4606"/>
            <a:chExt cx="8888" cy="2207"/>
          </a:xfrm>
        </p:grpSpPr>
        <p:sp>
          <p:nvSpPr>
            <p:cNvPr id="19" name="TextBox 37"/>
            <p:cNvSpPr txBox="1"/>
            <p:nvPr/>
          </p:nvSpPr>
          <p:spPr>
            <a:xfrm>
              <a:off x="3345" y="4606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富饶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0" name="TextBox 38"/>
            <p:cNvSpPr txBox="1"/>
            <p:nvPr/>
          </p:nvSpPr>
          <p:spPr>
            <a:xfrm>
              <a:off x="5707" y="4606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贫瘠</a:t>
              </a:r>
            </a:p>
          </p:txBody>
        </p:sp>
        <p:sp>
          <p:nvSpPr>
            <p:cNvPr id="21" name="TextBox 39"/>
            <p:cNvSpPr txBox="1"/>
            <p:nvPr/>
          </p:nvSpPr>
          <p:spPr>
            <a:xfrm>
              <a:off x="8070" y="4606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庞大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2" name="TextBox 40"/>
            <p:cNvSpPr txBox="1"/>
            <p:nvPr/>
          </p:nvSpPr>
          <p:spPr>
            <a:xfrm>
              <a:off x="10433" y="4606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微小</a:t>
              </a:r>
            </a:p>
          </p:txBody>
        </p:sp>
        <p:sp>
          <p:nvSpPr>
            <p:cNvPr id="23" name="TextBox 41"/>
            <p:cNvSpPr txBox="1"/>
            <p:nvPr/>
          </p:nvSpPr>
          <p:spPr>
            <a:xfrm>
              <a:off x="3375" y="5844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茂密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4" name="TextBox 42"/>
            <p:cNvSpPr txBox="1"/>
            <p:nvPr/>
          </p:nvSpPr>
          <p:spPr>
            <a:xfrm>
              <a:off x="5737" y="5844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稀疏</a:t>
              </a:r>
            </a:p>
          </p:txBody>
        </p:sp>
      </p:grpSp>
      <p:sp>
        <p:nvSpPr>
          <p:cNvPr id="26" name="文本框 64"/>
          <p:cNvSpPr txBox="1"/>
          <p:nvPr/>
        </p:nvSpPr>
        <p:spPr>
          <a:xfrm>
            <a:off x="2306003" y="3988201"/>
            <a:ext cx="390049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EF3E22"/>
                </a:solidFill>
                <a:cs typeface="+mn-ea"/>
                <a:sym typeface="+mn-lt"/>
              </a:rPr>
              <a:t>参</a:t>
            </a:r>
          </a:p>
        </p:txBody>
      </p:sp>
      <p:sp>
        <p:nvSpPr>
          <p:cNvPr id="27" name="文本框 65"/>
          <p:cNvSpPr txBox="1"/>
          <p:nvPr/>
        </p:nvSpPr>
        <p:spPr>
          <a:xfrm>
            <a:off x="2910866" y="3735312"/>
            <a:ext cx="1117283" cy="252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dirty="0" err="1">
                <a:cs typeface="+mn-ea"/>
                <a:sym typeface="+mn-lt"/>
              </a:rPr>
              <a:t>shēn</a:t>
            </a:r>
            <a:r>
              <a:rPr lang="zh-CN" altLang="en-US" sz="1200" dirty="0">
                <a:cs typeface="+mn-ea"/>
                <a:sym typeface="+mn-lt"/>
              </a:rPr>
              <a:t>（海参）</a:t>
            </a:r>
          </a:p>
        </p:txBody>
      </p:sp>
      <p:sp>
        <p:nvSpPr>
          <p:cNvPr id="28" name="文本框 66"/>
          <p:cNvSpPr txBox="1"/>
          <p:nvPr/>
        </p:nvSpPr>
        <p:spPr>
          <a:xfrm>
            <a:off x="2910866" y="4022491"/>
            <a:ext cx="1188720" cy="252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dirty="0" err="1">
                <a:cs typeface="+mn-ea"/>
                <a:sym typeface="+mn-lt"/>
              </a:rPr>
              <a:t>cān</a:t>
            </a:r>
            <a:r>
              <a:rPr lang="zh-CN" altLang="en-US" sz="1200" dirty="0">
                <a:cs typeface="+mn-ea"/>
                <a:sym typeface="+mn-lt"/>
              </a:rPr>
              <a:t>（参加）</a:t>
            </a:r>
          </a:p>
        </p:txBody>
      </p:sp>
      <p:sp>
        <p:nvSpPr>
          <p:cNvPr id="31" name="文本框 69"/>
          <p:cNvSpPr txBox="1"/>
          <p:nvPr/>
        </p:nvSpPr>
        <p:spPr>
          <a:xfrm>
            <a:off x="4137183" y="3782529"/>
            <a:ext cx="2509838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/>
            <a:r>
              <a:rPr lang="zh-CN" altLang="en-US" sz="1200" dirty="0">
                <a:cs typeface="+mn-ea"/>
                <a:sym typeface="+mn-lt"/>
              </a:rPr>
              <a:t>    大兴安岭原始森林里参（</a:t>
            </a:r>
            <a:r>
              <a:rPr lang="en-US" altLang="zh-CN" sz="1200" dirty="0" err="1">
                <a:cs typeface="+mn-ea"/>
                <a:sym typeface="+mn-lt"/>
              </a:rPr>
              <a:t>cān</a:t>
            </a:r>
            <a:r>
              <a:rPr lang="zh-CN" altLang="en-US" sz="1200" dirty="0">
                <a:cs typeface="+mn-ea"/>
                <a:sym typeface="+mn-lt"/>
              </a:rPr>
              <a:t>）天大树遮天蔽日，藤蔓参（</a:t>
            </a:r>
            <a:r>
              <a:rPr lang="en-US" altLang="zh-CN" sz="1200" dirty="0" err="1">
                <a:cs typeface="+mn-ea"/>
                <a:sym typeface="+mn-lt"/>
              </a:rPr>
              <a:t>cēn</a:t>
            </a:r>
            <a:r>
              <a:rPr lang="zh-CN" altLang="en-US" sz="1200" dirty="0">
                <a:cs typeface="+mn-ea"/>
                <a:sym typeface="+mn-lt"/>
              </a:rPr>
              <a:t>）差交错，三宝之中人参（</a:t>
            </a:r>
            <a:r>
              <a:rPr lang="en-US" altLang="zh-CN" sz="1200" dirty="0" err="1">
                <a:cs typeface="+mn-ea"/>
                <a:sym typeface="+mn-lt"/>
              </a:rPr>
              <a:t>shēn</a:t>
            </a:r>
            <a:r>
              <a:rPr lang="zh-CN" altLang="en-US" sz="1200" dirty="0">
                <a:cs typeface="+mn-ea"/>
                <a:sym typeface="+mn-lt"/>
              </a:rPr>
              <a:t>）最为出名。</a:t>
            </a:r>
          </a:p>
        </p:txBody>
      </p:sp>
      <p:sp>
        <p:nvSpPr>
          <p:cNvPr id="32" name="AutoShape 2"/>
          <p:cNvSpPr>
            <a:spLocks noChangeArrowheads="1"/>
          </p:cNvSpPr>
          <p:nvPr/>
        </p:nvSpPr>
        <p:spPr bwMode="auto">
          <a:xfrm>
            <a:off x="677746" y="920414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近义词</a:t>
            </a:r>
          </a:p>
        </p:txBody>
      </p:sp>
      <p:sp>
        <p:nvSpPr>
          <p:cNvPr id="33" name="AutoShape 2"/>
          <p:cNvSpPr>
            <a:spLocks noChangeArrowheads="1"/>
          </p:cNvSpPr>
          <p:nvPr/>
        </p:nvSpPr>
        <p:spPr bwMode="auto">
          <a:xfrm>
            <a:off x="677746" y="2270564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反义词</a:t>
            </a:r>
          </a:p>
        </p:txBody>
      </p:sp>
      <p:sp>
        <p:nvSpPr>
          <p:cNvPr id="34" name="AutoShape 2"/>
          <p:cNvSpPr>
            <a:spLocks noChangeArrowheads="1"/>
          </p:cNvSpPr>
          <p:nvPr/>
        </p:nvSpPr>
        <p:spPr bwMode="auto">
          <a:xfrm>
            <a:off x="677746" y="3620714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多音字</a:t>
            </a:r>
          </a:p>
        </p:txBody>
      </p:sp>
      <p:sp>
        <p:nvSpPr>
          <p:cNvPr id="35" name="文本框 66"/>
          <p:cNvSpPr txBox="1"/>
          <p:nvPr/>
        </p:nvSpPr>
        <p:spPr>
          <a:xfrm>
            <a:off x="2910866" y="4317766"/>
            <a:ext cx="1329690" cy="252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200" dirty="0" err="1">
                <a:cs typeface="+mn-ea"/>
                <a:sym typeface="+mn-lt"/>
              </a:rPr>
              <a:t>cēn</a:t>
            </a:r>
            <a:r>
              <a:rPr lang="zh-CN" altLang="en-US" sz="1200" dirty="0">
                <a:cs typeface="+mn-ea"/>
                <a:sym typeface="+mn-lt"/>
              </a:rPr>
              <a:t>（参差不齐）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875" y="2269849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1" grpId="0"/>
      <p:bldP spid="34" grpId="0" animBg="1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课文朗读</a:t>
              </a:r>
            </a:p>
          </p:txBody>
        </p:sp>
      </p:grpSp>
      <p:pic>
        <p:nvPicPr>
          <p:cNvPr id="16" name="Picture 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150" y="705919"/>
            <a:ext cx="4317051" cy="2234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云形标注 9"/>
          <p:cNvSpPr/>
          <p:nvPr/>
        </p:nvSpPr>
        <p:spPr>
          <a:xfrm>
            <a:off x="4970735" y="2589674"/>
            <a:ext cx="2041154" cy="1009521"/>
          </a:xfrm>
          <a:prstGeom prst="cloudCallout">
            <a:avLst>
              <a:gd name="adj1" fmla="val 44568"/>
              <a:gd name="adj2" fmla="val 605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TextBox 1"/>
          <p:cNvSpPr txBox="1"/>
          <p:nvPr/>
        </p:nvSpPr>
        <p:spPr>
          <a:xfrm>
            <a:off x="5071981" y="2589675"/>
            <a:ext cx="185729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　</a:t>
            </a:r>
            <a:r>
              <a:rPr lang="zh-CN" altLang="en-US" sz="1800" dirty="0">
                <a:cs typeface="+mn-ea"/>
                <a:sym typeface="+mn-lt"/>
              </a:rPr>
              <a:t>　小喇叭朗读开始了，点一点音箱，一起听。</a:t>
            </a:r>
          </a:p>
        </p:txBody>
      </p:sp>
      <p:sp>
        <p:nvSpPr>
          <p:cNvPr id="39" name="云形标注 17"/>
          <p:cNvSpPr/>
          <p:nvPr/>
        </p:nvSpPr>
        <p:spPr>
          <a:xfrm>
            <a:off x="3080525" y="3140243"/>
            <a:ext cx="1790900" cy="923286"/>
          </a:xfrm>
          <a:prstGeom prst="cloudCallout">
            <a:avLst>
              <a:gd name="adj1" fmla="val -76605"/>
              <a:gd name="adj2" fmla="val 646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TextBox 18"/>
          <p:cNvSpPr txBox="1"/>
          <p:nvPr/>
        </p:nvSpPr>
        <p:spPr>
          <a:xfrm>
            <a:off x="3214684" y="3112719"/>
            <a:ext cx="185729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　　</a:t>
            </a:r>
            <a:r>
              <a:rPr lang="zh-CN" altLang="en-US" sz="1800" dirty="0">
                <a:cs typeface="+mn-ea"/>
                <a:sym typeface="+mn-lt"/>
              </a:rPr>
              <a:t>边听边想：课文主要写了什么？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7616" y="3140243"/>
            <a:ext cx="919610" cy="139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1584" y="3562843"/>
            <a:ext cx="930963" cy="97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课文朗读  人教版-三上-18-富饶的西沙群岛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370026" y="603656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7530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37" grpId="0" animBg="1"/>
      <p:bldP spid="38" grpId="0"/>
      <p:bldP spid="39" grpId="0" animBg="1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初步感知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331515" y="1809192"/>
            <a:ext cx="5000578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    </a:t>
            </a:r>
            <a:r>
              <a:rPr lang="en-US" altLang="zh-CN" sz="2100" dirty="0">
                <a:cs typeface="+mn-ea"/>
                <a:sym typeface="+mn-lt"/>
              </a:rPr>
              <a:t>1.</a:t>
            </a:r>
            <a:r>
              <a:rPr lang="zh-CN" altLang="en-US" sz="2100" dirty="0">
                <a:cs typeface="+mn-ea"/>
                <a:sym typeface="+mn-lt"/>
              </a:rPr>
              <a:t>课文主要写了什么？</a:t>
            </a:r>
            <a:endParaRPr lang="en-US" altLang="zh-CN" sz="2100" dirty="0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1546" y="2565136"/>
            <a:ext cx="7911465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   本课从三个方面对西沙群岛进行了介绍和说明；先讲西沙群岛的位置，再按海面、海底海滩、海岛的顺序具体介绍西沙群岛的风光和物产，最后写西沙群岛将会被建设得更加美丽和富饶。</a:t>
            </a: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601546" y="945096"/>
            <a:ext cx="1512167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初步感知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初步感知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228912" y="1730726"/>
            <a:ext cx="602509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    </a:t>
            </a:r>
            <a:r>
              <a:rPr lang="en-US" altLang="zh-CN" sz="2100" dirty="0">
                <a:cs typeface="+mn-ea"/>
                <a:sym typeface="+mn-lt"/>
              </a:rPr>
              <a:t>2.</a:t>
            </a:r>
            <a:r>
              <a:rPr lang="zh-CN" altLang="en-US" sz="2100" dirty="0">
                <a:cs typeface="+mn-ea"/>
                <a:sym typeface="+mn-lt"/>
              </a:rPr>
              <a:t>课文可以分成几部分？各部分大意是什么？</a:t>
            </a:r>
            <a:endParaRPr lang="en-US" altLang="zh-CN" sz="21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5867" y="2444073"/>
            <a:ext cx="7839050" cy="19436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   第一部分（第</a:t>
            </a:r>
            <a:r>
              <a:rPr lang="en-US" altLang="zh-CN" sz="2100" b="1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自然段）：概述西沙群岛风景优美，物产丰富。</a:t>
            </a:r>
            <a:endParaRPr lang="en-US" altLang="zh-CN" sz="21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   第二部分（第</a:t>
            </a:r>
            <a:r>
              <a:rPr lang="en-US" altLang="zh-CN" sz="2100" b="1" dirty="0">
                <a:solidFill>
                  <a:srgbClr val="FF0000"/>
                </a:solidFill>
                <a:cs typeface="+mn-ea"/>
                <a:sym typeface="+mn-lt"/>
              </a:rPr>
              <a:t>2-6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自然段）：具体介绍西沙群岛优美的风景和丰富的物产。</a:t>
            </a:r>
            <a:endParaRPr lang="en-US" altLang="zh-CN" sz="21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   第三部分（第</a:t>
            </a:r>
            <a:r>
              <a:rPr lang="en-US" altLang="zh-CN" sz="2100" b="1" dirty="0">
                <a:solidFill>
                  <a:srgbClr val="FF0000"/>
                </a:solidFill>
                <a:cs typeface="+mn-ea"/>
                <a:sym typeface="+mn-lt"/>
              </a:rPr>
              <a:t>7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自然段）：写西沙群岛将来会更加美丽和富饶。</a:t>
            </a:r>
            <a:endParaRPr lang="en-US" altLang="zh-CN" sz="21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algn="just"/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475366" y="974642"/>
            <a:ext cx="1512167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初步感知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650082" y="1705489"/>
            <a:ext cx="2796281" cy="1176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    </a:t>
            </a:r>
            <a:r>
              <a:rPr lang="zh-CN" altLang="en-US" sz="2400" dirty="0">
                <a:cs typeface="+mn-ea"/>
                <a:sym typeface="+mn-lt"/>
              </a:rPr>
              <a:t>那里风景优美，物产丰富，是个可爱的地方。</a:t>
            </a:r>
          </a:p>
        </p:txBody>
      </p:sp>
      <p:sp>
        <p:nvSpPr>
          <p:cNvPr id="8" name="矩形 7"/>
          <p:cNvSpPr/>
          <p:nvPr/>
        </p:nvSpPr>
        <p:spPr>
          <a:xfrm>
            <a:off x="263837" y="3951724"/>
            <a:ext cx="4233918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   总体写西沙群岛的特点。</a:t>
            </a:r>
          </a:p>
        </p:txBody>
      </p:sp>
      <p:sp>
        <p:nvSpPr>
          <p:cNvPr id="9" name="矩形 8"/>
          <p:cNvSpPr/>
          <p:nvPr/>
        </p:nvSpPr>
        <p:spPr>
          <a:xfrm>
            <a:off x="1662589" y="1663413"/>
            <a:ext cx="1203960" cy="42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505867" y="961833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9444" y="2094749"/>
            <a:ext cx="1361445" cy="42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506504" y="2625605"/>
            <a:ext cx="1268254" cy="993934"/>
            <a:chOff x="11202" y="4956"/>
            <a:chExt cx="2663" cy="2087"/>
          </a:xfrm>
        </p:grpSpPr>
        <p:sp>
          <p:nvSpPr>
            <p:cNvPr id="13" name="爆炸形 2 4"/>
            <p:cNvSpPr/>
            <p:nvPr/>
          </p:nvSpPr>
          <p:spPr>
            <a:xfrm rot="1860000">
              <a:off x="11202" y="4956"/>
              <a:ext cx="2620" cy="2087"/>
            </a:xfrm>
            <a:prstGeom prst="irregularSeal2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317" y="5588"/>
              <a:ext cx="2548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>
                  <a:solidFill>
                    <a:srgbClr val="FF0000"/>
                  </a:solidFill>
                  <a:cs typeface="+mn-ea"/>
                  <a:sym typeface="+mn-lt"/>
                </a:rPr>
                <a:t>中心句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1598592"/>
            <a:ext cx="3460120" cy="1946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ldLvl="0" animBg="1"/>
      <p:bldP spid="11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1449364" y="2121418"/>
            <a:ext cx="5323508" cy="1176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dirty="0">
                <a:cs typeface="+mn-ea"/>
                <a:sym typeface="+mn-lt"/>
              </a:rPr>
              <a:t>    课文描写了西沙群岛的哪些地方来说明西沙群岛的风景优美、物产丰富？仔细阅读</a:t>
            </a:r>
            <a:r>
              <a:rPr lang="en-US" altLang="zh-CN" sz="2400" dirty="0">
                <a:cs typeface="+mn-ea"/>
                <a:sym typeface="+mn-lt"/>
              </a:rPr>
              <a:t>2-6</a:t>
            </a:r>
            <a:r>
              <a:rPr lang="zh-CN" altLang="en-US" sz="2400" dirty="0">
                <a:cs typeface="+mn-ea"/>
                <a:sym typeface="+mn-lt"/>
              </a:rPr>
              <a:t>自然段，找出答案吧！</a:t>
            </a: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571519" y="1167898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48765" y="3550920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cs typeface="+mn-ea"/>
                <a:sym typeface="+mn-lt"/>
              </a:rPr>
              <a:t>海水</a:t>
            </a:r>
          </a:p>
        </p:txBody>
      </p:sp>
      <p:sp>
        <p:nvSpPr>
          <p:cNvPr id="10" name="矩形 9"/>
          <p:cNvSpPr/>
          <p:nvPr/>
        </p:nvSpPr>
        <p:spPr>
          <a:xfrm>
            <a:off x="2706053" y="3550444"/>
            <a:ext cx="800100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海底  </a:t>
            </a:r>
          </a:p>
        </p:txBody>
      </p:sp>
      <p:sp>
        <p:nvSpPr>
          <p:cNvPr id="11" name="矩形 10"/>
          <p:cNvSpPr/>
          <p:nvPr/>
        </p:nvSpPr>
        <p:spPr>
          <a:xfrm>
            <a:off x="5841207" y="3549015"/>
            <a:ext cx="877729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海岛</a:t>
            </a:r>
          </a:p>
        </p:txBody>
      </p:sp>
      <p:sp>
        <p:nvSpPr>
          <p:cNvPr id="12" name="矩形 11"/>
          <p:cNvSpPr/>
          <p:nvPr/>
        </p:nvSpPr>
        <p:spPr>
          <a:xfrm>
            <a:off x="3767614" y="3550920"/>
            <a:ext cx="800100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海里  </a:t>
            </a: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5533073" y="3769995"/>
            <a:ext cx="308134" cy="953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2336007" y="3768566"/>
            <a:ext cx="308134" cy="953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851082" y="3550920"/>
            <a:ext cx="793433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海滩  </a:t>
            </a: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3397568" y="3769042"/>
            <a:ext cx="308134" cy="953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493419" y="3767614"/>
            <a:ext cx="308134" cy="953"/>
          </a:xfrm>
          <a:prstGeom prst="straightConnector1">
            <a:avLst/>
          </a:prstGeom>
          <a:ln w="38100" cap="rnd" cmpd="sng">
            <a:gradFill flip="none" rotWithShape="1">
              <a:gsLst>
                <a:gs pos="0">
                  <a:srgbClr val="A603AB"/>
                </a:gs>
                <a:gs pos="0">
                  <a:srgbClr val="0819FB"/>
                </a:gs>
                <a:gs pos="0">
                  <a:srgbClr val="1A8D48"/>
                </a:gs>
                <a:gs pos="100000">
                  <a:srgbClr val="FFFF00"/>
                </a:gs>
                <a:gs pos="100000">
                  <a:srgbClr val="EE3F17"/>
                </a:gs>
                <a:gs pos="100000">
                  <a:srgbClr val="E81766"/>
                </a:gs>
                <a:gs pos="100000">
                  <a:srgbClr val="A603AB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sm" len="sm"/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板书设计</a:t>
              </a:r>
            </a:p>
          </p:txBody>
        </p:sp>
      </p:grp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719978" y="1828018"/>
            <a:ext cx="461665" cy="19543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vert="eaVert" wrap="none" lIns="68580" tIns="34290" rIns="68580" bIns="34290">
            <a:spAutoFit/>
          </a:bodyPr>
          <a:lstStyle/>
          <a:p>
            <a:pPr algn="l"/>
            <a:r>
              <a:rPr lang="zh-CN" altLang="en-US" sz="2100" dirty="0">
                <a:cs typeface="+mn-ea"/>
                <a:sym typeface="+mn-lt"/>
              </a:rPr>
              <a:t>富饶的西沙群岛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2355858" y="1372790"/>
            <a:ext cx="676751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总起</a:t>
            </a:r>
          </a:p>
        </p:txBody>
      </p:sp>
      <p:sp>
        <p:nvSpPr>
          <p:cNvPr id="20" name="左大括号 19"/>
          <p:cNvSpPr/>
          <p:nvPr/>
        </p:nvSpPr>
        <p:spPr>
          <a:xfrm>
            <a:off x="2181770" y="1580450"/>
            <a:ext cx="162018" cy="2430270"/>
          </a:xfrm>
          <a:prstGeom prst="leftBrace">
            <a:avLst/>
          </a:prstGeom>
          <a:noFill/>
          <a:ln w="25400">
            <a:solidFill>
              <a:srgbClr val="D13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2343475" y="2612469"/>
            <a:ext cx="689134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分述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2336808" y="3831193"/>
            <a:ext cx="695801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总结</a:t>
            </a:r>
          </a:p>
        </p:txBody>
      </p:sp>
      <p:sp>
        <p:nvSpPr>
          <p:cNvPr id="23" name="左大括号 22"/>
          <p:cNvSpPr/>
          <p:nvPr/>
        </p:nvSpPr>
        <p:spPr>
          <a:xfrm flipH="1">
            <a:off x="5763426" y="1580436"/>
            <a:ext cx="196215" cy="2522696"/>
          </a:xfrm>
          <a:prstGeom prst="leftBrace">
            <a:avLst/>
          </a:prstGeom>
          <a:noFill/>
          <a:ln w="25400">
            <a:solidFill>
              <a:srgbClr val="D13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3381700" y="3905011"/>
            <a:ext cx="2266950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更加美丽富饶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6085371" y="2484358"/>
            <a:ext cx="1239203" cy="71485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景色优美物产丰富</a:t>
            </a:r>
          </a:p>
        </p:txBody>
      </p:sp>
      <p:sp>
        <p:nvSpPr>
          <p:cNvPr id="26" name="左大括号 25"/>
          <p:cNvSpPr/>
          <p:nvPr/>
        </p:nvSpPr>
        <p:spPr>
          <a:xfrm>
            <a:off x="3112142" y="1945243"/>
            <a:ext cx="161925" cy="1704499"/>
          </a:xfrm>
          <a:prstGeom prst="leftBrace">
            <a:avLst/>
          </a:prstGeom>
          <a:noFill/>
          <a:ln w="25400" cap="flat" cmpd="sng" algn="ctr">
            <a:solidFill>
              <a:srgbClr val="D1303F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381700" y="1311830"/>
            <a:ext cx="2264569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是个可爱的地方</a:t>
            </a: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387415" y="1764268"/>
            <a:ext cx="2264093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海面 五光十色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3387891" y="2214325"/>
            <a:ext cx="2264569" cy="71485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海底 珊瑚、海参、</a:t>
            </a:r>
          </a:p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     大龙虾、鱼</a:t>
            </a: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3386462" y="3003946"/>
            <a:ext cx="2265045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海滩 贝壳、海龟</a:t>
            </a: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3386462" y="3439715"/>
            <a:ext cx="2266950" cy="3914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D1303F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latinLnBrk="0" hangingPunct="1">
              <a:lnSpc>
                <a:spcPct val="100000"/>
              </a:lnSpc>
            </a:pPr>
            <a:r>
              <a:rPr lang="zh-CN" altLang="en-US" sz="2100" dirty="0">
                <a:cs typeface="+mn-ea"/>
                <a:sym typeface="+mn-lt"/>
              </a:rPr>
              <a:t>海岛 鸟的天下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3032609" y="4063603"/>
            <a:ext cx="349091" cy="0"/>
          </a:xfrm>
          <a:prstGeom prst="line">
            <a:avLst/>
          </a:prstGeom>
          <a:ln w="28575" cmpd="sng">
            <a:solidFill>
              <a:srgbClr val="D1303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032609" y="1507569"/>
            <a:ext cx="349091" cy="0"/>
          </a:xfrm>
          <a:prstGeom prst="line">
            <a:avLst/>
          </a:prstGeom>
          <a:ln w="28575" cmpd="sng">
            <a:solidFill>
              <a:srgbClr val="D1303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 autoUpdateAnimBg="0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 bldLvl="0" animBg="1"/>
      <p:bldP spid="3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新课导入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5001938" y="1582696"/>
            <a:ext cx="3577706" cy="222368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    </a:t>
            </a:r>
            <a:r>
              <a:rPr lang="en-US" altLang="zh-CN" sz="2000" dirty="0">
                <a:cs typeface="+mn-ea"/>
                <a:sym typeface="+mn-lt"/>
              </a:rPr>
              <a:t>“</a:t>
            </a:r>
            <a:r>
              <a:rPr lang="zh-CN" altLang="en-US" sz="2000" dirty="0">
                <a:cs typeface="+mn-ea"/>
                <a:sym typeface="+mn-lt"/>
              </a:rPr>
              <a:t>西沙群岛</a:t>
            </a:r>
            <a:r>
              <a:rPr lang="en-US" altLang="zh-CN" sz="2000" dirty="0">
                <a:cs typeface="+mn-ea"/>
                <a:sym typeface="+mn-lt"/>
              </a:rPr>
              <a:t>”</a:t>
            </a:r>
            <a:r>
              <a:rPr lang="zh-CN" altLang="en-US" sz="2000" dirty="0">
                <a:cs typeface="+mn-ea"/>
                <a:sym typeface="+mn-lt"/>
              </a:rPr>
              <a:t>是中国南海四大群岛之一，自古就是中国的领土，古代这里被称为</a:t>
            </a:r>
            <a:r>
              <a:rPr lang="en-US" altLang="zh-CN" sz="2000" dirty="0">
                <a:cs typeface="+mn-ea"/>
                <a:sym typeface="+mn-lt"/>
              </a:rPr>
              <a:t>“</a:t>
            </a:r>
            <a:r>
              <a:rPr lang="zh-CN" altLang="en-US" sz="2000" dirty="0">
                <a:cs typeface="+mn-ea"/>
                <a:sym typeface="+mn-lt"/>
              </a:rPr>
              <a:t>千里长沙</a:t>
            </a:r>
            <a:r>
              <a:rPr lang="en-US" altLang="zh-CN" sz="2000" dirty="0">
                <a:cs typeface="+mn-ea"/>
                <a:sym typeface="+mn-lt"/>
              </a:rPr>
              <a:t>”</a:t>
            </a:r>
            <a:r>
              <a:rPr lang="zh-CN" altLang="en-US" sz="2000" dirty="0">
                <a:cs typeface="+mn-ea"/>
                <a:sym typeface="+mn-lt"/>
              </a:rPr>
              <a:t>。主要岛屿有永兴岛、东岛、中建岛等。让我们走进课文，去感受西沙群岛的美丽和富饶吧！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381" y="1694450"/>
            <a:ext cx="3460120" cy="1946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文本框 7"/>
          <p:cNvSpPr txBox="1"/>
          <p:nvPr/>
        </p:nvSpPr>
        <p:spPr>
          <a:xfrm>
            <a:off x="5079258" y="300350"/>
            <a:ext cx="2663107" cy="310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课堂演练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22136" y="3116096"/>
            <a:ext cx="7840980" cy="1569721"/>
            <a:chOff x="1133" y="6088"/>
            <a:chExt cx="16464" cy="3296"/>
          </a:xfrm>
        </p:grpSpPr>
        <p:cxnSp>
          <p:nvCxnSpPr>
            <p:cNvPr id="35" name="直接连接符 34"/>
            <p:cNvCxnSpPr/>
            <p:nvPr/>
          </p:nvCxnSpPr>
          <p:spPr>
            <a:xfrm flipV="1">
              <a:off x="10526" y="8338"/>
              <a:ext cx="3637" cy="0"/>
            </a:xfrm>
            <a:prstGeom prst="line">
              <a:avLst/>
            </a:prstGeom>
            <a:ln w="1905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133" y="6088"/>
              <a:ext cx="16464" cy="3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sz="2400" dirty="0">
                  <a:cs typeface="+mn-ea"/>
                  <a:sym typeface="+mn-lt"/>
                </a:rPr>
                <a:t>    海底高低不平，有山崖，有峡谷，海水有深有浅，从海面看，色彩就不同了。 </a:t>
              </a:r>
            </a:p>
            <a:p>
              <a:r>
                <a:rPr lang="zh-CN" altLang="en-US" sz="2400" dirty="0">
                  <a:cs typeface="+mn-ea"/>
                  <a:sym typeface="+mn-lt"/>
                </a:rPr>
                <a:t>     </a:t>
              </a:r>
              <a:r>
                <a:rPr lang="zh-CN" altLang="en-US" sz="2400" u="sng" dirty="0">
                  <a:cs typeface="+mn-ea"/>
                  <a:sym typeface="+mn-lt"/>
                </a:rPr>
                <a:t>　　　　　　　　</a:t>
              </a:r>
              <a:r>
                <a:rPr lang="zh-CN" altLang="en-US" sz="2400" dirty="0">
                  <a:cs typeface="+mn-ea"/>
                  <a:sym typeface="+mn-lt"/>
                </a:rPr>
                <a:t>，是因为　　　　</a:t>
              </a:r>
            </a:p>
            <a:p>
              <a:r>
                <a:rPr lang="zh-CN" altLang="en-US" sz="2400" u="sng" dirty="0">
                  <a:cs typeface="+mn-ea"/>
                  <a:sym typeface="+mn-lt"/>
                </a:rPr>
                <a:t>　　　　　　　 　         </a:t>
              </a:r>
              <a:r>
                <a:rPr lang="zh-CN" altLang="en-US" sz="2400" dirty="0">
                  <a:cs typeface="+mn-ea"/>
                  <a:sym typeface="+mn-lt"/>
                </a:rPr>
                <a:t>。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696657" y="4269573"/>
            <a:ext cx="536495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有山崖，有峡谷，海水有深有浅</a:t>
            </a:r>
          </a:p>
        </p:txBody>
      </p:sp>
      <p:sp>
        <p:nvSpPr>
          <p:cNvPr id="38" name="矩形 37"/>
          <p:cNvSpPr/>
          <p:nvPr/>
        </p:nvSpPr>
        <p:spPr>
          <a:xfrm>
            <a:off x="5107208" y="3823036"/>
            <a:ext cx="190881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海底高低不平，</a:t>
            </a:r>
          </a:p>
        </p:txBody>
      </p:sp>
      <p:sp>
        <p:nvSpPr>
          <p:cNvPr id="39" name="矩形 38"/>
          <p:cNvSpPr/>
          <p:nvPr/>
        </p:nvSpPr>
        <p:spPr>
          <a:xfrm>
            <a:off x="614531" y="1406695"/>
            <a:ext cx="5994666" cy="1176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sz="2400" dirty="0">
                <a:cs typeface="+mn-ea"/>
                <a:sym typeface="+mn-lt"/>
              </a:rPr>
              <a:t>（　　　　）的森林　（　　　　）的峡谷　　（　　　　）的山崖  （　　　　）的海龟　　（　　　　）的贝壳  （　　　　）的物产</a:t>
            </a:r>
          </a:p>
        </p:txBody>
      </p:sp>
      <p:sp>
        <p:nvSpPr>
          <p:cNvPr id="40" name="Rectangle 4"/>
          <p:cNvSpPr txBox="1">
            <a:spLocks noChangeArrowheads="1"/>
          </p:cNvSpPr>
          <p:nvPr/>
        </p:nvSpPr>
        <p:spPr bwMode="auto">
          <a:xfrm>
            <a:off x="796432" y="2644608"/>
            <a:ext cx="6210776" cy="471964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2.</a:t>
            </a:r>
            <a:r>
              <a:rPr lang="zh-CN" altLang="en-US" sz="2400" b="1" dirty="0">
                <a:cs typeface="+mn-ea"/>
                <a:sym typeface="+mn-lt"/>
              </a:rPr>
              <a:t>按提示，改变句式，意思不变。</a:t>
            </a:r>
          </a:p>
        </p:txBody>
      </p:sp>
      <p:sp>
        <p:nvSpPr>
          <p:cNvPr id="41" name="Rectangle 4"/>
          <p:cNvSpPr txBox="1">
            <a:spLocks noChangeArrowheads="1"/>
          </p:cNvSpPr>
          <p:nvPr/>
        </p:nvSpPr>
        <p:spPr bwMode="auto">
          <a:xfrm>
            <a:off x="505867" y="986030"/>
            <a:ext cx="6210690" cy="972108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1.</a:t>
            </a:r>
            <a:r>
              <a:rPr sz="2400" dirty="0">
                <a:cs typeface="+mn-ea"/>
                <a:sym typeface="+mn-lt"/>
              </a:rPr>
              <a:t>在括号里填入合适的词语。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42" name="TextBox 35"/>
          <p:cNvSpPr txBox="1"/>
          <p:nvPr/>
        </p:nvSpPr>
        <p:spPr>
          <a:xfrm>
            <a:off x="1201169" y="1383138"/>
            <a:ext cx="81009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茂密</a:t>
            </a:r>
          </a:p>
        </p:txBody>
      </p:sp>
      <p:sp>
        <p:nvSpPr>
          <p:cNvPr id="43" name="TextBox 38"/>
          <p:cNvSpPr txBox="1"/>
          <p:nvPr/>
        </p:nvSpPr>
        <p:spPr>
          <a:xfrm>
            <a:off x="4241248" y="1767606"/>
            <a:ext cx="1026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有趣</a:t>
            </a:r>
          </a:p>
        </p:txBody>
      </p:sp>
      <p:sp>
        <p:nvSpPr>
          <p:cNvPr id="44" name="TextBox 39"/>
          <p:cNvSpPr txBox="1"/>
          <p:nvPr/>
        </p:nvSpPr>
        <p:spPr>
          <a:xfrm>
            <a:off x="4241248" y="1390478"/>
            <a:ext cx="81009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低陷</a:t>
            </a:r>
          </a:p>
        </p:txBody>
      </p:sp>
      <p:sp>
        <p:nvSpPr>
          <p:cNvPr id="45" name="TextBox 40"/>
          <p:cNvSpPr txBox="1"/>
          <p:nvPr/>
        </p:nvSpPr>
        <p:spPr>
          <a:xfrm>
            <a:off x="1201035" y="1820885"/>
            <a:ext cx="1026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高耸</a:t>
            </a:r>
          </a:p>
        </p:txBody>
      </p:sp>
      <p:sp>
        <p:nvSpPr>
          <p:cNvPr id="46" name="矩形 45"/>
          <p:cNvSpPr/>
          <p:nvPr/>
        </p:nvSpPr>
        <p:spPr>
          <a:xfrm>
            <a:off x="1417937" y="3878096"/>
            <a:ext cx="2677478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从海面看，色彩不同</a:t>
            </a:r>
          </a:p>
        </p:txBody>
      </p:sp>
      <p:sp>
        <p:nvSpPr>
          <p:cNvPr id="47" name="TextBox 38"/>
          <p:cNvSpPr txBox="1"/>
          <p:nvPr/>
        </p:nvSpPr>
        <p:spPr>
          <a:xfrm>
            <a:off x="1201344" y="2206708"/>
            <a:ext cx="1026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美丽</a:t>
            </a:r>
          </a:p>
        </p:txBody>
      </p:sp>
      <p:sp>
        <p:nvSpPr>
          <p:cNvPr id="48" name="TextBox 38"/>
          <p:cNvSpPr txBox="1"/>
          <p:nvPr/>
        </p:nvSpPr>
        <p:spPr>
          <a:xfrm>
            <a:off x="4241248" y="2152892"/>
            <a:ext cx="1026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丰富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 build="p"/>
      <p:bldP spid="41" grpId="0" build="p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课堂演练</a:t>
              </a:r>
            </a:p>
          </p:txBody>
        </p:sp>
      </p:grpSp>
      <p:sp>
        <p:nvSpPr>
          <p:cNvPr id="21" name="Rectangle 4"/>
          <p:cNvSpPr txBox="1">
            <a:spLocks noChangeArrowheads="1"/>
          </p:cNvSpPr>
          <p:nvPr/>
        </p:nvSpPr>
        <p:spPr bwMode="auto">
          <a:xfrm>
            <a:off x="595257" y="1073956"/>
            <a:ext cx="7643868" cy="648072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3.</a:t>
            </a:r>
            <a:r>
              <a:rPr lang="zh-CN" altLang="en-US" sz="2400" b="1" dirty="0">
                <a:cs typeface="+mn-ea"/>
                <a:sym typeface="+mn-lt"/>
              </a:rPr>
              <a:t>作者用了什么修辞手法来写西沙群岛的鱼多？</a:t>
            </a:r>
          </a:p>
        </p:txBody>
      </p:sp>
      <p:sp>
        <p:nvSpPr>
          <p:cNvPr id="22" name="矩形 21"/>
          <p:cNvSpPr/>
          <p:nvPr/>
        </p:nvSpPr>
        <p:spPr>
          <a:xfrm>
            <a:off x="1342002" y="2208007"/>
            <a:ext cx="5409558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比喻、排比、拟人、夸张。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1775" y="2191904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6943725" cy="5143500"/>
          </a:xfrm>
          <a:prstGeom prst="rect">
            <a:avLst/>
          </a:prstGeom>
          <a:gradFill>
            <a:gsLst>
              <a:gs pos="0">
                <a:srgbClr val="D1303F"/>
              </a:gs>
              <a:gs pos="100000">
                <a:srgbClr val="D1303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838" y="1407608"/>
            <a:ext cx="6142888" cy="1523160"/>
            <a:chOff x="7229012" y="2399665"/>
            <a:chExt cx="8190517" cy="2030879"/>
          </a:xfrm>
        </p:grpSpPr>
        <p:sp>
          <p:nvSpPr>
            <p:cNvPr id="19" name="矩形 259"/>
            <p:cNvSpPr>
              <a:spLocks noChangeArrowheads="1"/>
            </p:cNvSpPr>
            <p:nvPr/>
          </p:nvSpPr>
          <p:spPr bwMode="auto">
            <a:xfrm>
              <a:off x="7229012" y="2399665"/>
              <a:ext cx="8190517" cy="1354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defTabSz="342900">
                <a:buNone/>
              </a:pPr>
              <a:r>
                <a:rPr lang="zh-CN" altLang="en-US" sz="6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感谢各位的聆</a:t>
              </a:r>
              <a:r>
                <a:rPr lang="zh-CN" altLang="en-US" sz="66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听 </a:t>
              </a:r>
              <a:endParaRPr lang="en-US" altLang="zh-CN" sz="6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1105948" y="3938101"/>
              <a:ext cx="24630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342900"/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10800000">
              <a:off x="7266131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67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15953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8" name="矩形 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7"/>
          <p:cNvSpPr txBox="1"/>
          <p:nvPr/>
        </p:nvSpPr>
        <p:spPr>
          <a:xfrm>
            <a:off x="3103359" y="2748217"/>
            <a:ext cx="792525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yán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893639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13" name="矩形 1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>
              <a:stCxn id="13" idx="1"/>
              <a:endCxn id="13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3" idx="0"/>
              <a:endCxn id="13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2960729" y="3266633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岩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907864" y="1678756"/>
            <a:ext cx="1158183" cy="1071201"/>
            <a:chOff x="-2214610" y="714356"/>
            <a:chExt cx="1785950" cy="1643868"/>
          </a:xfrm>
          <a:noFill/>
        </p:grpSpPr>
        <p:sp>
          <p:nvSpPr>
            <p:cNvPr id="18" name="矩形 1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>
              <a:stCxn id="18" idx="1"/>
              <a:endCxn id="18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0"/>
              <a:endCxn id="18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3"/>
          <p:cNvSpPr txBox="1">
            <a:spLocks noChangeArrowheads="1"/>
          </p:cNvSpPr>
          <p:nvPr/>
        </p:nvSpPr>
        <p:spPr bwMode="auto">
          <a:xfrm>
            <a:off x="2972553" y="1564573"/>
            <a:ext cx="920957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富</a:t>
            </a:r>
          </a:p>
        </p:txBody>
      </p:sp>
      <p:sp>
        <p:nvSpPr>
          <p:cNvPr id="22" name="TextBox 40"/>
          <p:cNvSpPr txBox="1"/>
          <p:nvPr/>
        </p:nvSpPr>
        <p:spPr>
          <a:xfrm>
            <a:off x="4488278" y="1092802"/>
            <a:ext cx="824585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yōu</a:t>
            </a:r>
          </a:p>
        </p:txBody>
      </p: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4371875" y="1623695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优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5699710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25" name="矩形 2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>
              <a:stCxn id="25" idx="1"/>
              <a:endCxn id="2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>
              <a:stCxn id="25" idx="0"/>
              <a:endCxn id="2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54"/>
          <p:cNvSpPr txBox="1"/>
          <p:nvPr/>
        </p:nvSpPr>
        <p:spPr>
          <a:xfrm>
            <a:off x="5730726" y="1149463"/>
            <a:ext cx="938398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qiǎn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29" name="TextBox 23"/>
          <p:cNvSpPr txBox="1">
            <a:spLocks noChangeArrowheads="1"/>
          </p:cNvSpPr>
          <p:nvPr/>
        </p:nvSpPr>
        <p:spPr bwMode="auto">
          <a:xfrm>
            <a:off x="5788565" y="1623695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浅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7083467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31" name="矩形 3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2" name="直接连接符 31"/>
            <p:cNvCxnSpPr>
              <a:stCxn id="31" idx="1"/>
              <a:endCxn id="31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0"/>
              <a:endCxn id="31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60"/>
          <p:cNvSpPr txBox="1"/>
          <p:nvPr/>
        </p:nvSpPr>
        <p:spPr>
          <a:xfrm>
            <a:off x="7277413" y="1074210"/>
            <a:ext cx="813364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cuò</a:t>
            </a:r>
          </a:p>
        </p:txBody>
      </p:sp>
      <p:sp>
        <p:nvSpPr>
          <p:cNvPr id="35" name="TextBox 23"/>
          <p:cNvSpPr txBox="1">
            <a:spLocks noChangeArrowheads="1"/>
          </p:cNvSpPr>
          <p:nvPr/>
        </p:nvSpPr>
        <p:spPr bwMode="auto">
          <a:xfrm>
            <a:off x="7169781" y="158822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错</a:t>
            </a:r>
          </a:p>
        </p:txBody>
      </p:sp>
      <p:sp>
        <p:nvSpPr>
          <p:cNvPr id="36" name="TextBox 62"/>
          <p:cNvSpPr txBox="1"/>
          <p:nvPr/>
        </p:nvSpPr>
        <p:spPr>
          <a:xfrm>
            <a:off x="4510155" y="2764594"/>
            <a:ext cx="65186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xiā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4296866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38" name="矩形 3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>
              <a:stCxn id="38" idx="1"/>
              <a:endCxn id="38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38" idx="0"/>
              <a:endCxn id="38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23"/>
          <p:cNvSpPr txBox="1">
            <a:spLocks noChangeArrowheads="1"/>
          </p:cNvSpPr>
          <p:nvPr/>
        </p:nvSpPr>
        <p:spPr bwMode="auto">
          <a:xfrm>
            <a:off x="4335665" y="328400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虾</a:t>
            </a:r>
          </a:p>
        </p:txBody>
      </p:sp>
      <p:sp>
        <p:nvSpPr>
          <p:cNvPr id="42" name="TextBox 68"/>
          <p:cNvSpPr txBox="1"/>
          <p:nvPr/>
        </p:nvSpPr>
        <p:spPr>
          <a:xfrm>
            <a:off x="5730416" y="2748217"/>
            <a:ext cx="86786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tǐnɡ</a:t>
            </a:r>
            <a:endParaRPr lang="zh-CN" altLang="en-US" sz="3000" dirty="0"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700094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23"/>
          <p:cNvSpPr txBox="1">
            <a:spLocks noChangeArrowheads="1"/>
          </p:cNvSpPr>
          <p:nvPr/>
        </p:nvSpPr>
        <p:spPr bwMode="auto">
          <a:xfrm>
            <a:off x="5753091" y="328400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挺</a:t>
            </a:r>
          </a:p>
        </p:txBody>
      </p:sp>
      <p:sp>
        <p:nvSpPr>
          <p:cNvPr id="48" name="TextBox 74"/>
          <p:cNvSpPr txBox="1"/>
          <p:nvPr/>
        </p:nvSpPr>
        <p:spPr>
          <a:xfrm>
            <a:off x="7411389" y="2748217"/>
            <a:ext cx="62260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gǔ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03321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50" name="矩形 4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1" name="直接连接符 50"/>
            <p:cNvCxnSpPr>
              <a:stCxn id="50" idx="1"/>
              <a:endCxn id="5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50" idx="0"/>
              <a:endCxn id="5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23"/>
          <p:cNvSpPr txBox="1">
            <a:spLocks noChangeArrowheads="1"/>
          </p:cNvSpPr>
          <p:nvPr/>
        </p:nvSpPr>
        <p:spPr bwMode="auto">
          <a:xfrm>
            <a:off x="7175325" y="3266633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鼓</a:t>
            </a:r>
          </a:p>
        </p:txBody>
      </p:sp>
      <p:sp>
        <p:nvSpPr>
          <p:cNvPr id="54" name="TextBox 3"/>
          <p:cNvSpPr txBox="1"/>
          <p:nvPr/>
        </p:nvSpPr>
        <p:spPr>
          <a:xfrm>
            <a:off x="3253407" y="1074031"/>
            <a:ext cx="91083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fù</a:t>
            </a:r>
            <a:endParaRPr lang="zh-CN" altLang="en-US" sz="3000" dirty="0">
              <a:cs typeface="+mn-ea"/>
              <a:sym typeface="+mn-lt"/>
            </a:endParaRPr>
          </a:p>
        </p:txBody>
      </p:sp>
      <p:sp>
        <p:nvSpPr>
          <p:cNvPr id="55" name="AutoShape 2"/>
          <p:cNvSpPr>
            <a:spLocks noChangeArrowheads="1"/>
          </p:cNvSpPr>
          <p:nvPr/>
        </p:nvSpPr>
        <p:spPr bwMode="auto">
          <a:xfrm>
            <a:off x="641465" y="114946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会写字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21" grpId="0"/>
      <p:bldP spid="22" grpId="0"/>
      <p:bldP spid="23" grpId="0"/>
      <p:bldP spid="28" grpId="0"/>
      <p:bldP spid="29" grpId="0"/>
      <p:bldP spid="34" grpId="0"/>
      <p:bldP spid="35" grpId="0"/>
      <p:bldP spid="36" grpId="0"/>
      <p:bldP spid="41" grpId="0"/>
      <p:bldP spid="42" grpId="0"/>
      <p:bldP spid="47" grpId="0"/>
      <p:bldP spid="48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641465" y="114946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会写字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159997" y="2561962"/>
            <a:ext cx="1133852" cy="1114730"/>
            <a:chOff x="-2214610" y="714356"/>
            <a:chExt cx="1785950" cy="1643868"/>
          </a:xfrm>
          <a:noFill/>
        </p:grpSpPr>
        <p:sp>
          <p:nvSpPr>
            <p:cNvPr id="9" name="矩形 8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7"/>
          <p:cNvSpPr txBox="1"/>
          <p:nvPr/>
        </p:nvSpPr>
        <p:spPr>
          <a:xfrm>
            <a:off x="4745554" y="1978674"/>
            <a:ext cx="842218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bǎo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4535834" y="2558497"/>
            <a:ext cx="1133852" cy="1114730"/>
            <a:chOff x="-2214610" y="714356"/>
            <a:chExt cx="1785950" cy="1643868"/>
          </a:xfrm>
          <a:noFill/>
        </p:grpSpPr>
        <p:sp>
          <p:nvSpPr>
            <p:cNvPr id="14" name="矩形 13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>
              <a:stCxn id="14" idx="1"/>
              <a:endCxn id="14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4" idx="0"/>
              <a:endCxn id="14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4602924" y="2497090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宝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751909" y="2561963"/>
            <a:ext cx="1158183" cy="1071201"/>
            <a:chOff x="-2214610" y="714356"/>
            <a:chExt cx="1785950" cy="1643868"/>
          </a:xfrm>
          <a:noFill/>
        </p:grpSpPr>
        <p:sp>
          <p:nvSpPr>
            <p:cNvPr id="19" name="矩形 18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0" name="直接连接符 19"/>
            <p:cNvCxnSpPr>
              <a:stCxn id="19" idx="1"/>
              <a:endCxn id="19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19" idx="0"/>
              <a:endCxn id="19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3"/>
          <p:cNvSpPr txBox="1">
            <a:spLocks noChangeArrowheads="1"/>
          </p:cNvSpPr>
          <p:nvPr/>
        </p:nvSpPr>
        <p:spPr bwMode="auto">
          <a:xfrm>
            <a:off x="1816597" y="2447779"/>
            <a:ext cx="920957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数</a:t>
            </a:r>
          </a:p>
        </p:txBody>
      </p:sp>
      <p:sp>
        <p:nvSpPr>
          <p:cNvPr id="23" name="TextBox 40"/>
          <p:cNvSpPr txBox="1"/>
          <p:nvPr/>
        </p:nvSpPr>
        <p:spPr>
          <a:xfrm>
            <a:off x="3387831" y="1976962"/>
            <a:ext cx="858248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hòu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215919" y="250690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厚</a:t>
            </a:r>
          </a:p>
        </p:txBody>
      </p:sp>
      <p:sp>
        <p:nvSpPr>
          <p:cNvPr id="25" name="TextBox 62"/>
          <p:cNvSpPr txBox="1"/>
          <p:nvPr/>
        </p:nvSpPr>
        <p:spPr>
          <a:xfrm>
            <a:off x="6086629" y="2011243"/>
            <a:ext cx="72519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ɡuì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939062" y="2558497"/>
            <a:ext cx="1133852" cy="1114730"/>
            <a:chOff x="-2214610" y="714356"/>
            <a:chExt cx="1785950" cy="1643868"/>
          </a:xfrm>
          <a:noFill/>
        </p:grpSpPr>
        <p:sp>
          <p:nvSpPr>
            <p:cNvPr id="27" name="矩形 2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>
              <a:stCxn id="27" idx="1"/>
              <a:endCxn id="2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5977860" y="2514459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贵</a:t>
            </a:r>
          </a:p>
        </p:txBody>
      </p:sp>
      <p:sp>
        <p:nvSpPr>
          <p:cNvPr id="31" name="TextBox 3"/>
          <p:cNvSpPr txBox="1"/>
          <p:nvPr/>
        </p:nvSpPr>
        <p:spPr>
          <a:xfrm>
            <a:off x="2000982" y="1957237"/>
            <a:ext cx="91083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shǔ</a:t>
            </a:r>
            <a:endParaRPr lang="en-US" altLang="zh-CN" sz="30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22" grpId="0"/>
      <p:bldP spid="23" grpId="0"/>
      <p:bldP spid="24" grpId="0"/>
      <p:bldP spid="25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7" name="TextBox 32"/>
          <p:cNvSpPr txBox="1"/>
          <p:nvPr/>
        </p:nvSpPr>
        <p:spPr>
          <a:xfrm>
            <a:off x="887675" y="1830574"/>
            <a:ext cx="5940660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厚</a:t>
            </a:r>
            <a:r>
              <a:rPr lang="zh-CN" altLang="en-US" sz="2700" dirty="0">
                <a:cs typeface="+mn-ea"/>
                <a:sym typeface="+mn-lt"/>
              </a:rPr>
              <a:t>：子上面“曰”不要写成“白”。</a:t>
            </a:r>
            <a:endParaRPr lang="en-US" altLang="zh-CN" sz="27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错</a:t>
            </a:r>
            <a:r>
              <a:rPr lang="zh-CN" altLang="en-US" sz="2700" dirty="0">
                <a:cs typeface="+mn-ea"/>
                <a:sym typeface="+mn-lt"/>
              </a:rPr>
              <a:t>：右下部不要写成“目”。</a:t>
            </a:r>
          </a:p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浅</a:t>
            </a:r>
            <a:r>
              <a:rPr lang="zh-CN" altLang="en-US" sz="2700" dirty="0">
                <a:cs typeface="+mn-ea"/>
                <a:sym typeface="+mn-lt"/>
              </a:rPr>
              <a:t>：右面是戋，不要写成</a:t>
            </a:r>
            <a:r>
              <a:rPr lang="en-US" altLang="zh-CN" sz="2700" dirty="0">
                <a:cs typeface="+mn-ea"/>
                <a:sym typeface="+mn-lt"/>
              </a:rPr>
              <a:t>“</a:t>
            </a:r>
            <a:r>
              <a:rPr lang="zh-CN" altLang="en-US" sz="2700" dirty="0">
                <a:cs typeface="+mn-ea"/>
                <a:sym typeface="+mn-lt"/>
              </a:rPr>
              <a:t>戈</a:t>
            </a:r>
            <a:r>
              <a:rPr lang="en-US" altLang="zh-CN" sz="2700" dirty="0">
                <a:cs typeface="+mn-ea"/>
                <a:sym typeface="+mn-lt"/>
              </a:rPr>
              <a:t>”</a:t>
            </a:r>
            <a:r>
              <a:rPr lang="zh-CN" altLang="en-US" sz="2700" dirty="0">
                <a:cs typeface="+mn-ea"/>
                <a:sym typeface="+mn-lt"/>
              </a:rPr>
              <a:t>。</a:t>
            </a: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563641" y="966479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易错提示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7" name="圆角矩形 1"/>
          <p:cNvSpPr/>
          <p:nvPr/>
        </p:nvSpPr>
        <p:spPr>
          <a:xfrm>
            <a:off x="603724" y="1290055"/>
            <a:ext cx="7702076" cy="3024336"/>
          </a:xfrm>
          <a:prstGeom prst="roundRect">
            <a:avLst/>
          </a:prstGeom>
          <a:noFill/>
          <a:ln w="31750">
            <a:solidFill>
              <a:srgbClr val="D1303F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981766" y="1761300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富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652007" y="1604008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791856" y="1806596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组词：富饶  丰富  富丽堂皇</a:t>
            </a:r>
          </a:p>
        </p:txBody>
      </p:sp>
      <p:sp>
        <p:nvSpPr>
          <p:cNvPr id="11" name="TextBox 21"/>
          <p:cNvSpPr txBox="1"/>
          <p:nvPr/>
        </p:nvSpPr>
        <p:spPr>
          <a:xfrm>
            <a:off x="967537" y="1344061"/>
            <a:ext cx="43505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fù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981766" y="2749523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饶</a:t>
            </a: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791834" y="2788036"/>
            <a:ext cx="3820954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组词：求饶  富饶  不依不饶</a:t>
            </a:r>
          </a:p>
        </p:txBody>
      </p:sp>
      <p:sp>
        <p:nvSpPr>
          <p:cNvPr id="14" name="TextBox 27"/>
          <p:cNvSpPr txBox="1"/>
          <p:nvPr/>
        </p:nvSpPr>
        <p:spPr>
          <a:xfrm>
            <a:off x="931857" y="2311805"/>
            <a:ext cx="621004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ráo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81766" y="3667625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优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791856" y="3705952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组词：优美  优秀  品学兼优</a:t>
            </a:r>
          </a:p>
        </p:txBody>
      </p:sp>
      <p:sp>
        <p:nvSpPr>
          <p:cNvPr id="17" name="TextBox 30"/>
          <p:cNvSpPr txBox="1"/>
          <p:nvPr/>
        </p:nvSpPr>
        <p:spPr>
          <a:xfrm>
            <a:off x="967538" y="3250386"/>
            <a:ext cx="68672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yōu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603724" y="1290055"/>
            <a:ext cx="7702076" cy="3024336"/>
          </a:xfrm>
          <a:prstGeom prst="roundRect">
            <a:avLst/>
          </a:prstGeom>
          <a:noFill/>
          <a:ln w="31750">
            <a:solidFill>
              <a:srgbClr val="D1303F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652007" y="1604008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036830" y="2766791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岩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1846920" y="2805118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组词：岩石  岩浆  千岩万壑</a:t>
            </a:r>
          </a:p>
        </p:txBody>
      </p:sp>
      <p:sp>
        <p:nvSpPr>
          <p:cNvPr id="12" name="TextBox 27"/>
          <p:cNvSpPr txBox="1"/>
          <p:nvPr/>
        </p:nvSpPr>
        <p:spPr>
          <a:xfrm>
            <a:off x="1022602" y="2349552"/>
            <a:ext cx="661078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yán</a:t>
            </a: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036830" y="3684893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参</a:t>
            </a:r>
          </a:p>
        </p:txBody>
      </p:sp>
      <p:sp>
        <p:nvSpPr>
          <p:cNvPr id="14" name="TextBox 23"/>
          <p:cNvSpPr txBox="1">
            <a:spLocks noChangeArrowheads="1"/>
          </p:cNvSpPr>
          <p:nvPr/>
        </p:nvSpPr>
        <p:spPr bwMode="auto">
          <a:xfrm>
            <a:off x="1846920" y="3723220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组词：人参  海参  参辰卯酉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1022602" y="3267654"/>
            <a:ext cx="827390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shēn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036830" y="1778568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瑰</a:t>
            </a: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1846920" y="1816895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组词：玫瑰  瑰宝  稀世瑰宝</a:t>
            </a:r>
          </a:p>
        </p:txBody>
      </p:sp>
      <p:sp>
        <p:nvSpPr>
          <p:cNvPr id="18" name="TextBox 31"/>
          <p:cNvSpPr txBox="1"/>
          <p:nvPr/>
        </p:nvSpPr>
        <p:spPr>
          <a:xfrm>
            <a:off x="1022602" y="1361329"/>
            <a:ext cx="60657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ɡuī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603724" y="1290055"/>
            <a:ext cx="7702076" cy="3024336"/>
          </a:xfrm>
          <a:prstGeom prst="roundRect">
            <a:avLst/>
          </a:prstGeom>
          <a:noFill/>
          <a:ln w="31750">
            <a:solidFill>
              <a:srgbClr val="D1303F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652007" y="1604008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1113030" y="2756492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划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923120" y="2794819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组词：比划  划船  划来划去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1098802" y="2339253"/>
            <a:ext cx="68672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huá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1113030" y="3674594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武</a:t>
            </a: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923120" y="3712921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组词：威武  武术  文韬武略</a:t>
            </a:r>
          </a:p>
        </p:txBody>
      </p:sp>
      <p:sp>
        <p:nvSpPr>
          <p:cNvPr id="14" name="TextBox 30"/>
          <p:cNvSpPr txBox="1"/>
          <p:nvPr/>
        </p:nvSpPr>
        <p:spPr>
          <a:xfrm>
            <a:off x="1098802" y="3257355"/>
            <a:ext cx="571310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wǔ</a:t>
            </a: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113030" y="1768269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虾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923120" y="1806596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组词：龙虾  虾球  虾兵蟹将</a:t>
            </a:r>
          </a:p>
        </p:txBody>
      </p:sp>
      <p:sp>
        <p:nvSpPr>
          <p:cNvPr id="17" name="TextBox 31"/>
          <p:cNvSpPr txBox="1"/>
          <p:nvPr/>
        </p:nvSpPr>
        <p:spPr>
          <a:xfrm>
            <a:off x="1098802" y="1351030"/>
            <a:ext cx="548468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xiā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13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D130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603724" y="1290055"/>
            <a:ext cx="7702076" cy="3024336"/>
          </a:xfrm>
          <a:prstGeom prst="roundRect">
            <a:avLst/>
          </a:prstGeom>
          <a:noFill/>
          <a:ln w="31750">
            <a:solidFill>
              <a:srgbClr val="D1303F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652007" y="1604008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D1303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1179705" y="2711361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辈</a:t>
            </a: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1989795" y="2749688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组词：祖辈  辈分  人才辈出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1165477" y="2294122"/>
            <a:ext cx="592150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bè</a:t>
            </a:r>
            <a:r>
              <a:rPr lang="en-US" sz="2400" dirty="0" err="1">
                <a:cs typeface="+mn-ea"/>
                <a:sym typeface="+mn-lt"/>
              </a:rPr>
              <a:t>i</a:t>
            </a:r>
            <a:endParaRPr lang="en-US" sz="2400" dirty="0">
              <a:cs typeface="+mn-ea"/>
              <a:sym typeface="+mn-lt"/>
            </a:endParaRP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1179705" y="3629463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设</a:t>
            </a: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989795" y="3667790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组词：建设  假设  想方设法</a:t>
            </a:r>
          </a:p>
        </p:txBody>
      </p:sp>
      <p:sp>
        <p:nvSpPr>
          <p:cNvPr id="14" name="TextBox 30"/>
          <p:cNvSpPr txBox="1"/>
          <p:nvPr/>
        </p:nvSpPr>
        <p:spPr>
          <a:xfrm>
            <a:off x="1165477" y="3212224"/>
            <a:ext cx="639839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shè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179705" y="1723139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粪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989795" y="1761466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组词：粪便  粪土  视如粪土</a:t>
            </a:r>
          </a:p>
        </p:txBody>
      </p:sp>
      <p:sp>
        <p:nvSpPr>
          <p:cNvPr id="17" name="TextBox 31"/>
          <p:cNvSpPr txBox="1"/>
          <p:nvPr/>
        </p:nvSpPr>
        <p:spPr>
          <a:xfrm>
            <a:off x="1165477" y="1305900"/>
            <a:ext cx="60978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fèn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s324hno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907</Words>
  <Application>Microsoft Office PowerPoint</Application>
  <PresentationFormat>全屏显示(16:9)</PresentationFormat>
  <Paragraphs>221</Paragraphs>
  <Slides>23</Slides>
  <Notes>23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2020-10-20T07:59:49Z</dcterms:created>
  <dcterms:modified xsi:type="dcterms:W3CDTF">2021-08-03T07:28:58Z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