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21"/>
  </p:notesMasterIdLst>
  <p:handoutMasterIdLst>
    <p:handoutMasterId r:id="rId22"/>
  </p:handoutMasterIdLst>
  <p:sldIdLst>
    <p:sldId id="280" r:id="rId3"/>
    <p:sldId id="289" r:id="rId4"/>
    <p:sldId id="290" r:id="rId5"/>
    <p:sldId id="293" r:id="rId6"/>
    <p:sldId id="294" r:id="rId7"/>
    <p:sldId id="362" r:id="rId8"/>
    <p:sldId id="374" r:id="rId9"/>
    <p:sldId id="363" r:id="rId10"/>
    <p:sldId id="364" r:id="rId11"/>
    <p:sldId id="375" r:id="rId12"/>
    <p:sldId id="365" r:id="rId13"/>
    <p:sldId id="368" r:id="rId14"/>
    <p:sldId id="369" r:id="rId15"/>
    <p:sldId id="370" r:id="rId16"/>
    <p:sldId id="299" r:id="rId17"/>
    <p:sldId id="376" r:id="rId18"/>
    <p:sldId id="268" r:id="rId19"/>
    <p:sldId id="377" r:id="rId20"/>
  </p:sldIdLst>
  <p:sldSz cx="9144000" cy="5143500" type="screen16x9"/>
  <p:notesSz cx="6858000" cy="9144000"/>
  <p:defaultTextStyle>
    <a:defPPr>
      <a:defRPr lang="zh-CN"/>
    </a:defPPr>
    <a:lvl1pPr marL="0" lvl="0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342900" lvl="1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685800" lvl="2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028700" lvl="3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371600" lvl="4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1714500" lvl="5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057400" lvl="6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2400300" lvl="7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2743200" lvl="8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14670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501912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1620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890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8645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17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76243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658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39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00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86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9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916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58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6300"/>
            <a:ext cx="21336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altLang="zh-CN" sz="900">
              <a:latin typeface="+mn-lt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altLang="zh-CN" sz="900">
              <a:latin typeface="+mn-lt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21336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en-US" altLang="zh-CN" sz="900" dirty="0">
                <a:latin typeface="Garamond" panose="02020404030301010803" pitchFamily="18" charset="0"/>
              </a:rPr>
              <a:t>‹#›</a:t>
            </a:fld>
            <a:endParaRPr lang="en-US" altLang="zh-CN" sz="9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85900"/>
            <a:ext cx="7772400" cy="308610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zh-CN" altLang="en-US" sz="1100" dirty="0"/>
              <a:t>‹#›</a:t>
            </a:fld>
            <a:endParaRPr lang="zh-CN" altLang="en-US" sz="1100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sz="1100">
              <a:latin typeface="Times New Roman" panose="02020603050405020304" charset="0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zh-CN" altLang="en-US" sz="1100" dirty="0"/>
              <a:t>‹#›</a:t>
            </a:fld>
            <a:endParaRPr lang="zh-CN" altLang="en-US" sz="1100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14300"/>
            <a:ext cx="6870700" cy="1200150"/>
          </a:xfr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771900" cy="274320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10100" y="1371600"/>
            <a:ext cx="3771900" cy="131445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10100" y="2800350"/>
            <a:ext cx="3771900" cy="1314450"/>
          </a:xfr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1371600" y="4686300"/>
            <a:ext cx="1905000" cy="342900"/>
          </a:xfrm>
        </p:spPr>
        <p:txBody>
          <a:bodyPr lIns="68580" tIns="34290" rIns="68580" bIns="34290"/>
          <a:lstStyle/>
          <a:p>
            <a:pPr rtl="0" eaLnBrk="1" hangingPunct="1">
              <a:defRPr/>
            </a:pPr>
            <a:endParaRPr lang="en-US" sz="1100">
              <a:latin typeface="+mn-lt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556000" y="4686300"/>
            <a:ext cx="2895600" cy="342900"/>
          </a:xfrm>
        </p:spPr>
        <p:txBody>
          <a:bodyPr lIns="68580" tIns="34290" rIns="68580" bIns="34290"/>
          <a:lstStyle/>
          <a:p>
            <a:pPr algn="ctr" rtl="0" eaLnBrk="1" hangingPunct="1">
              <a:defRPr/>
            </a:pPr>
            <a:endParaRPr lang="en-US" sz="1100">
              <a:latin typeface="+mn-lt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718300" y="4686300"/>
            <a:ext cx="1905000" cy="342900"/>
          </a:xfrm>
        </p:spPr>
        <p:txBody>
          <a:bodyPr lIns="68580" tIns="34290" rIns="68580" bIns="34290"/>
          <a:lstStyle/>
          <a:p>
            <a:pPr lvl="0" algn="r" eaLnBrk="1" hangingPunct="1"/>
            <a:fld id="{9A0DB2DC-4C9A-4742-B13C-FB6460FD3503}" type="slidenum">
              <a:rPr lang="zh-CN" altLang="en-US" sz="1100" dirty="0">
                <a:latin typeface="Comic Sans MS" panose="030F0702030302020204" pitchFamily="66" charset="0"/>
              </a:rPr>
              <a:t>‹#›</a:t>
            </a:fld>
            <a:endParaRPr lang="zh-CN" altLang="en-US" sz="11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41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04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6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306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67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4"/>
          <p:cNvSpPr>
            <a:spLocks noChangeArrowheads="1"/>
          </p:cNvSpPr>
          <p:nvPr/>
        </p:nvSpPr>
        <p:spPr bwMode="auto">
          <a:xfrm rot="10800000">
            <a:off x="-1" y="652271"/>
            <a:ext cx="6108339" cy="280530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 dirty="0">
              <a:cs typeface="+mn-cs"/>
            </a:endParaRPr>
          </a:p>
        </p:txBody>
      </p:sp>
      <p:pic>
        <p:nvPicPr>
          <p:cNvPr id="102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"/>
          <a:stretch>
            <a:fillRect/>
          </a:stretch>
        </p:blipFill>
        <p:spPr>
          <a:xfrm>
            <a:off x="-9525" y="671512"/>
            <a:ext cx="6105525" cy="2776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矩形 14"/>
          <p:cNvSpPr>
            <a:spLocks noChangeArrowheads="1"/>
          </p:cNvSpPr>
          <p:nvPr/>
        </p:nvSpPr>
        <p:spPr bwMode="auto">
          <a:xfrm>
            <a:off x="1" y="1152526"/>
            <a:ext cx="6108338" cy="1724024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 dirty="0">
              <a:cs typeface="+mn-cs"/>
            </a:endParaRPr>
          </a:p>
        </p:txBody>
      </p:sp>
      <p:pic>
        <p:nvPicPr>
          <p:cNvPr id="1032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107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1021556" y="1880237"/>
            <a:ext cx="3713798" cy="62324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36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富饶的西沙群岛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9659" y="925274"/>
            <a:ext cx="4356185" cy="253230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矩形 9"/>
          <p:cNvSpPr/>
          <p:nvPr/>
        </p:nvSpPr>
        <p:spPr>
          <a:xfrm>
            <a:off x="-9525" y="4432312"/>
            <a:ext cx="915352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6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Picture 4" descr="199744shanhu2_00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974" y="903446"/>
            <a:ext cx="2593181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5" descr="a5244709737ae8b50a7b82a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586" y="3027454"/>
            <a:ext cx="2645569" cy="19847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Picture 6" descr="2008101115473737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958" y="2132410"/>
            <a:ext cx="3294460" cy="24169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993960" y="1060133"/>
            <a:ext cx="273034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珊瑚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7"/>
            <a:ext cx="143541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38250" y="798538"/>
            <a:ext cx="3225974" cy="8079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学习第五段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海滩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/>
            </a:r>
            <a:b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</a:b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3129915" y="2388395"/>
            <a:ext cx="188193" cy="38164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eaLnBrk="1" hangingPunct="1">
              <a:lnSpc>
                <a:spcPct val="145000"/>
              </a:lnSpc>
              <a:buNone/>
            </a:pPr>
            <a:r>
              <a:rPr lang="en-US" altLang="zh-CN" b="1" dirty="0">
                <a:sym typeface="+mn-ea"/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73918" y="1670077"/>
            <a:ext cx="7713070" cy="228524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海滩上有拣不完的美丽的贝壳，大的，小的，颜色不一，形状千奇百怪。最有趣的要算海龟了，每年四五月间，庞大的海龟成群爬到沙滩上产卵。渔业工人把海龟翻一个身，它就四脚朝天，没法逃跑。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20090531_33ff0fff25504d1806e7c166d6Iftho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0855" y="795635"/>
            <a:ext cx="3638482" cy="231829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71438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6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00676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5961" y="3090554"/>
            <a:ext cx="7419109" cy="13157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贝壳大小不一，大的（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十几厘米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），小的（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如指甲盖般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）。贝壳摸上去，有的感觉（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光滑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），有的感觉（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粗糙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），有 的（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全身是刺感觉很扎手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）西沙群岛的贝壳真是（</a:t>
            </a:r>
            <a:r>
              <a:rPr lang="zh-CN" altLang="en-US" sz="18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千奇百怪，美不胜收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）！</a:t>
            </a:r>
            <a:endParaRPr kumimoji="1" lang="zh-CN" altLang="en-US" sz="18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6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00676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2" name="Picture 4" descr="10201_20051231_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789" y="1458686"/>
            <a:ext cx="3052949" cy="3052949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pic>
        <p:nvPicPr>
          <p:cNvPr id="15363" name="Picture 5" descr="1815-t0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9566" y="1484893"/>
            <a:ext cx="2900050" cy="3052685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5" name="文本框 4"/>
          <p:cNvSpPr txBox="1"/>
          <p:nvPr/>
        </p:nvSpPr>
        <p:spPr>
          <a:xfrm>
            <a:off x="4071568" y="682498"/>
            <a:ext cx="1179195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海龟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6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423387" y="1600676"/>
            <a:ext cx="7364254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b="1" kern="0">
                <a:effectLst>
                  <a:outerShdw blurRad="38100" dist="38100" dir="2700000" algn="tl">
                    <a:srgbClr val="010199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endParaRPr lang="zh-CN" altLang="en-US" sz="27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19852" y="960592"/>
            <a:ext cx="3579860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/>
            <a:r>
              <a:rPr lang="en-US" altLang="zh-CN" sz="24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学习第六段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海岛</a:t>
            </a:r>
            <a:endParaRPr kumimoji="1"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2977" y="1910599"/>
            <a:ext cx="7417253" cy="210057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en-US" altLang="zh-CN" sz="2400" b="1" dirty="0">
                <a:sym typeface="+mn-ea"/>
              </a:rPr>
              <a:t> 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西沙群岛也是鸟的天下。岛上有一片片茂密的树林，树林里栖息着各种海鸟。遍地都是鸟蛋。树下堆积着一层厚厚的鸟粪，这是非常宝贵的肥料。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/>
            <a:endParaRPr kumimoji="1" lang="zh-CN" altLang="en-US" sz="2400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1"/>
            <a:ext cx="907941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课文小结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636754" y="1536017"/>
            <a:ext cx="8158349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latin typeface="Times New Roman" panose="02020603050405020304" charset="0"/>
                <a:sym typeface="宋体" panose="02010600030101010101" pitchFamily="2" charset="-122"/>
              </a:rPr>
              <a:t>   </a:t>
            </a:r>
            <a:r>
              <a:rPr lang="en-US" altLang="zh-CN" sz="2400" b="1" dirty="0">
                <a:sym typeface="+mn-ea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岛上的英雄儿女日夜守卫着祖国的南大门。随着社会主义事业的发展，可爱的西沙群岛，必将变得更加美丽富饶。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1"/>
            <a:ext cx="907941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课后拓展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757055" y="1437542"/>
            <a:ext cx="7757555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同学们，当一群游客来到西沙群岛，你学了这一课后该怎么向游客们介绍美丽富饶的西沙群岛呢？想一想，自己小声说一说，下面请同学上来当小导游，把下面所有的老师和同学当作游客，行吗？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4"/>
          <p:cNvSpPr>
            <a:spLocks noChangeArrowheads="1"/>
          </p:cNvSpPr>
          <p:nvPr/>
        </p:nvSpPr>
        <p:spPr bwMode="auto">
          <a:xfrm>
            <a:off x="0" y="630228"/>
            <a:ext cx="9144000" cy="2340592"/>
          </a:xfrm>
          <a:prstGeom prst="rect">
            <a:avLst/>
          </a:prstGeom>
          <a:solidFill>
            <a:srgbClr val="57D2E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3075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98" y="629842"/>
            <a:ext cx="8736806" cy="2341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4"/>
          <p:cNvSpPr>
            <a:spLocks noChangeArrowheads="1"/>
          </p:cNvSpPr>
          <p:nvPr/>
        </p:nvSpPr>
        <p:spPr bwMode="auto">
          <a:xfrm>
            <a:off x="0" y="1660932"/>
            <a:ext cx="9144000" cy="1017598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1984773" y="1779986"/>
            <a:ext cx="5828110" cy="700192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rtl="0" eaLnBrk="1" hangingPunct="1">
              <a:defRPr/>
            </a:pPr>
            <a:r>
              <a:rPr lang="zh-CN" altLang="en-US" sz="4100" b="1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谢谢观看！</a:t>
            </a: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930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1"/>
            <a:ext cx="907941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课文导入</a:t>
            </a:r>
          </a:p>
        </p:txBody>
      </p:sp>
      <p:sp>
        <p:nvSpPr>
          <p:cNvPr id="2053" name="矩形 1"/>
          <p:cNvSpPr/>
          <p:nvPr/>
        </p:nvSpPr>
        <p:spPr>
          <a:xfrm>
            <a:off x="595330" y="1126164"/>
            <a:ext cx="8254841" cy="715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4157750" y="1760423"/>
            <a:ext cx="4267795" cy="23391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67653" algn="ctr"/>
            <a:r>
              <a:rPr lang="en-US" altLang="zh-CN" sz="800" dirty="0"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7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267653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这是我国的版图，这里是北京，这里是南海，在南海上有四大群岛，西沙群岛就是其中之一。它是我国南面的一扇大门，是海防前哨。今天我们就和作者一起去感受一下西沙群岛的风光和物产。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4" descr="161F10961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25" y="1511669"/>
            <a:ext cx="3429224" cy="3021737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2" name="文本框 1"/>
          <p:cNvSpPr txBox="1"/>
          <p:nvPr/>
        </p:nvSpPr>
        <p:spPr>
          <a:xfrm>
            <a:off x="5653261" y="1054564"/>
            <a:ext cx="2282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80298" y="1611197"/>
            <a:ext cx="4356185" cy="253230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29" y="878681"/>
            <a:ext cx="129266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西沙群岛简介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607854"/>
            <a:ext cx="3982300" cy="29777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sz="2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西沙群岛，中国南海诸岛四大群岛之一，由永乐群岛和宣德群岛构成，是中国南海陆地面积最大的群岛，北起北礁，南至先驱滩，东起西渡滩，西止于中建岛。</a:t>
            </a: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63131" y="878681"/>
            <a:ext cx="907941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学习目标</a:t>
            </a:r>
          </a:p>
        </p:txBody>
      </p:sp>
      <p:sp>
        <p:nvSpPr>
          <p:cNvPr id="2053" name="矩形 1"/>
          <p:cNvSpPr/>
          <p:nvPr/>
        </p:nvSpPr>
        <p:spPr>
          <a:xfrm>
            <a:off x="263129" y="1270397"/>
            <a:ext cx="5494734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431061" y="1404530"/>
            <a:ext cx="8525351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50000"/>
              </a:lnSpc>
            </a:pPr>
            <a:r>
              <a:rPr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1．认识本课的23个生字，学会其中的15个字。</a:t>
            </a:r>
          </a:p>
          <a:p>
            <a:pPr indent="200025">
              <a:lnSpc>
                <a:spcPct val="150000"/>
              </a:lnSpc>
            </a:pPr>
            <a:r>
              <a:rPr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2．能正确读写下列词语：海防前哨、五光十色、峡谷、全身</a:t>
            </a:r>
            <a:endParaRPr 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</a:t>
            </a:r>
            <a:r>
              <a:rPr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披甲、威武、海滩、贝壳、鸟粪、肥料、守卫、建设、必将等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sz="21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00025">
              <a:lnSpc>
                <a:spcPct val="150000"/>
              </a:lnSpc>
            </a:pPr>
            <a:r>
              <a:rPr sz="2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3．有感情地朗读课文，背诵第二、三、四自然段。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7"/>
            <a:ext cx="143541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字词积累</a:t>
            </a: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1681" y="1623653"/>
            <a:ext cx="6864191" cy="214674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岛屿    海防   瑰丽   珊瑚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海参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懒洋洋  蠕动   威武   栖息   富饶 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鸟粪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物产丰富   五光十色   一簇红缨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28295" y="1435723"/>
            <a:ext cx="425437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guī</a:t>
            </a:r>
            <a:endParaRPr lang="zh-CN" altLang="en-US" sz="1500" b="1" dirty="0"/>
          </a:p>
        </p:txBody>
      </p:sp>
      <p:sp>
        <p:nvSpPr>
          <p:cNvPr id="13" name="矩形 12"/>
          <p:cNvSpPr/>
          <p:nvPr/>
        </p:nvSpPr>
        <p:spPr>
          <a:xfrm>
            <a:off x="2786780" y="2235824"/>
            <a:ext cx="330860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rú</a:t>
            </a:r>
            <a:endParaRPr lang="zh-CN" altLang="en-US" sz="1500" b="1" dirty="0"/>
          </a:p>
        </p:txBody>
      </p:sp>
      <p:sp>
        <p:nvSpPr>
          <p:cNvPr id="14" name="矩形 13"/>
          <p:cNvSpPr/>
          <p:nvPr/>
        </p:nvSpPr>
        <p:spPr>
          <a:xfrm>
            <a:off x="5190050" y="2261059"/>
            <a:ext cx="308418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qī</a:t>
            </a:r>
            <a:endParaRPr lang="zh-CN" altLang="en-US" sz="1500" b="1" dirty="0"/>
          </a:p>
        </p:txBody>
      </p:sp>
      <p:sp>
        <p:nvSpPr>
          <p:cNvPr id="15" name="矩形 14"/>
          <p:cNvSpPr/>
          <p:nvPr/>
        </p:nvSpPr>
        <p:spPr>
          <a:xfrm>
            <a:off x="6743286" y="2192774"/>
            <a:ext cx="43826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ráo</a:t>
            </a:r>
            <a:endParaRPr lang="zh-CN" altLang="en-US" sz="1500" b="1" dirty="0"/>
          </a:p>
        </p:txBody>
      </p:sp>
      <p:sp>
        <p:nvSpPr>
          <p:cNvPr id="16" name="矩形 15"/>
          <p:cNvSpPr/>
          <p:nvPr/>
        </p:nvSpPr>
        <p:spPr>
          <a:xfrm>
            <a:off x="6896292" y="3065611"/>
            <a:ext cx="362920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cù</a:t>
            </a:r>
            <a:endParaRPr lang="zh-CN" altLang="en-US" sz="1500" b="1" dirty="0"/>
          </a:p>
        </p:txBody>
      </p:sp>
      <p:sp>
        <p:nvSpPr>
          <p:cNvPr id="17" name="矩形 16"/>
          <p:cNvSpPr/>
          <p:nvPr/>
        </p:nvSpPr>
        <p:spPr>
          <a:xfrm>
            <a:off x="7688087" y="3074518"/>
            <a:ext cx="532838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yīng</a:t>
            </a:r>
            <a:endParaRPr lang="zh-CN" altLang="en-US" sz="1500" b="1" dirty="0"/>
          </a:p>
        </p:txBody>
      </p:sp>
      <p:sp>
        <p:nvSpPr>
          <p:cNvPr id="18" name="矩形 17"/>
          <p:cNvSpPr/>
          <p:nvPr/>
        </p:nvSpPr>
        <p:spPr>
          <a:xfrm>
            <a:off x="6702139" y="1409003"/>
            <a:ext cx="587340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shēn</a:t>
            </a:r>
            <a:endParaRPr lang="zh-CN" altLang="en-US" sz="1500" b="1" dirty="0"/>
          </a:p>
        </p:txBody>
      </p:sp>
      <p:sp>
        <p:nvSpPr>
          <p:cNvPr id="19" name="矩形 18"/>
          <p:cNvSpPr/>
          <p:nvPr/>
        </p:nvSpPr>
        <p:spPr>
          <a:xfrm>
            <a:off x="1722158" y="3029986"/>
            <a:ext cx="427040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fèn</a:t>
            </a:r>
            <a:endParaRPr lang="zh-CN" altLang="en-US" sz="1500" b="1" dirty="0"/>
          </a:p>
        </p:txBody>
      </p:sp>
      <p:sp>
        <p:nvSpPr>
          <p:cNvPr id="21" name="矩形 20"/>
          <p:cNvSpPr/>
          <p:nvPr/>
        </p:nvSpPr>
        <p:spPr>
          <a:xfrm>
            <a:off x="1335082" y="2237308"/>
            <a:ext cx="41581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500" b="1" dirty="0" err="1"/>
              <a:t>lǎn</a:t>
            </a:r>
            <a:endParaRPr lang="zh-CN" altLang="en-US" sz="15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7"/>
            <a:ext cx="143541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3" name="矩形 1"/>
          <p:cNvSpPr/>
          <p:nvPr/>
        </p:nvSpPr>
        <p:spPr>
          <a:xfrm>
            <a:off x="651753" y="1725368"/>
            <a:ext cx="8093869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1.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自己放声朗读课文，</a:t>
            </a:r>
            <a:r>
              <a:rPr kumimoji="1"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读准字音、读通句子。</a:t>
            </a:r>
            <a:br>
              <a:rPr kumimoji="1"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</a:br>
            <a:r>
              <a:rPr kumimoji="1"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2.</a:t>
            </a:r>
            <a:r>
              <a:rPr kumimoji="1"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哪句话概括了课文的内容，用 “</a:t>
            </a:r>
            <a:r>
              <a:rPr kumimoji="1" lang="en-US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__”</a:t>
            </a:r>
            <a:r>
              <a:rPr kumimoji="1"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划出来读一读。</a:t>
            </a: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6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1841" y="1294195"/>
            <a:ext cx="7646670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eaLnBrk="1" hangingPunct="1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富饶的西沙群岛</a:t>
            </a:r>
            <a:endParaRPr kumimoji="1"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30012" y="2171558"/>
            <a:ext cx="6731794" cy="52629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3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海面       海底        海滩        海岛</a:t>
            </a:r>
            <a:endParaRPr kumimoji="1" lang="zh-CN" altLang="en-US" sz="3300" kern="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7"/>
            <a:ext cx="143541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  <a:p>
            <a:pPr rtl="0" eaLnBrk="1" hangingPunct="1">
              <a:defRPr/>
            </a:pPr>
            <a:endParaRPr lang="zh-CN" altLang="en-US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3" name="矩形 1"/>
          <p:cNvSpPr/>
          <p:nvPr/>
        </p:nvSpPr>
        <p:spPr>
          <a:xfrm>
            <a:off x="2758973" y="768334"/>
            <a:ext cx="3738612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algn="l" eaLnBrk="1" hangingPunct="1">
              <a:spcBef>
                <a:spcPct val="0"/>
              </a:spcBef>
            </a:pP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学习第二段 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 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海面</a:t>
            </a:r>
            <a:endParaRPr lang="zh-CN" altLang="en-US" sz="2700" kern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5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1329" y="1411494"/>
            <a:ext cx="7700159" cy="4847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想想这里的海水与平时见到的海水有什么不同？文中用什么词来形容？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89860" y="1929258"/>
            <a:ext cx="7971311" cy="131574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西沙群岛一带海水五光十色，瑰丽无比：有深蓝的，淡青的，浅绿的，杏黄的。一块块，一条条，相互交错着。因为海底高低不平，有山崖，有峡谷，海水有深有浅，从海面看，色彩就不同了。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C:\Users\Administrator\Desktop\语文人教三年级上册\语文人教三年级上册\第六组\22 富饶的西沙群岛\素材\【素材】《富饶的西沙群岛》五光十色的海水（人教）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5862" y="2813166"/>
            <a:ext cx="3444217" cy="20765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0" y="128710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rtl="0" eaLnBrk="1" hangingPunct="1"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2051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6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39554" y="903446"/>
            <a:ext cx="1435418" cy="3000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课文讲解</a:t>
            </a:r>
          </a:p>
        </p:txBody>
      </p:sp>
      <p:sp>
        <p:nvSpPr>
          <p:cNvPr id="2053" name="矩形 1"/>
          <p:cNvSpPr/>
          <p:nvPr/>
        </p:nvSpPr>
        <p:spPr>
          <a:xfrm>
            <a:off x="1986783" y="695407"/>
            <a:ext cx="7364254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rtl="0" eaLnBrk="1" hangingPunct="1">
              <a:lnSpc>
                <a:spcPct val="120000"/>
              </a:lnSpc>
              <a:defRPr/>
            </a:pPr>
            <a:r>
              <a:rPr lang="en-US" altLang="zh-CN" sz="27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  <a:sym typeface="+mn-ea"/>
              </a:rPr>
              <a:t> 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学习三、四段 </a:t>
            </a: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--- </a:t>
            </a:r>
            <a:r>
              <a:rPr lang="zh-CN" altLang="en-US" sz="27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海底</a:t>
            </a:r>
          </a:p>
          <a:p>
            <a:pPr rtl="0" eaLnBrk="1" hangingPunct="1">
              <a:lnSpc>
                <a:spcPct val="120000"/>
              </a:lnSpc>
              <a:defRPr/>
            </a:pPr>
            <a:endParaRPr lang="zh-CN" altLang="en-US" sz="27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8356546" y="210741"/>
            <a:ext cx="138564" cy="25391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rtl="0" eaLnBrk="1" hangingPunct="1">
              <a:defRPr/>
            </a:pPr>
            <a:endParaRPr lang="zh-CN" altLang="zh-CN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7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1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0566" y="3340894"/>
            <a:ext cx="138564" cy="48474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endParaRPr lang="zh-CN" altLang="en-US" sz="27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2619" y="1738303"/>
            <a:ext cx="7610811" cy="36009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21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默读</a:t>
            </a:r>
            <a:r>
              <a:rPr lang="en-US" altLang="zh-CN" sz="21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100" dirty="0">
                <a:solidFill>
                  <a:srgbClr val="FF0000"/>
                </a:solidFill>
                <a:ea typeface="微软雅黑" panose="020B0503020204020204" pitchFamily="34" charset="-122"/>
                <a:sym typeface="+mn-ea"/>
              </a:rPr>
              <a:t>自然段，边读边想这一段主要讲了什么？在文中圈出来。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812608" y="3548064"/>
            <a:ext cx="188193" cy="40318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5000"/>
              </a:lnSpc>
            </a:pPr>
            <a:r>
              <a:rPr lang="en-US" altLang="zh-CN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 </a:t>
            </a: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2046" y="2241928"/>
            <a:ext cx="7967282" cy="152349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海底的岩石上长着各种各样的珊瑚，有的像绽开的花朵，有的像分枝的鹿角。海参到处都是，在海底懒洋洋地蠕动。大龙虾全身披甲，划过来，划过去，样子挺威武。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727</Words>
  <Application>Microsoft Office PowerPoint</Application>
  <PresentationFormat>全屏显示(16:9)</PresentationFormat>
  <Paragraphs>79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Comic Sans MS</vt:lpstr>
      <vt:lpstr>Garamond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518</cp:revision>
  <dcterms:created xsi:type="dcterms:W3CDTF">2013-07-01T03:05:00Z</dcterms:created>
  <dcterms:modified xsi:type="dcterms:W3CDTF">2021-08-03T07:22:34Z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