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0" r:id="rId2"/>
  </p:sldMasterIdLst>
  <p:notesMasterIdLst>
    <p:notesMasterId r:id="rId28"/>
  </p:notesMasterIdLst>
  <p:sldIdLst>
    <p:sldId id="404" r:id="rId3"/>
    <p:sldId id="287" r:id="rId4"/>
    <p:sldId id="376" r:id="rId5"/>
    <p:sldId id="307" r:id="rId6"/>
    <p:sldId id="398" r:id="rId7"/>
    <p:sldId id="397" r:id="rId8"/>
    <p:sldId id="319" r:id="rId9"/>
    <p:sldId id="358" r:id="rId10"/>
    <p:sldId id="337" r:id="rId11"/>
    <p:sldId id="310" r:id="rId12"/>
    <p:sldId id="399" r:id="rId13"/>
    <p:sldId id="400" r:id="rId14"/>
    <p:sldId id="320" r:id="rId15"/>
    <p:sldId id="401" r:id="rId16"/>
    <p:sldId id="316" r:id="rId17"/>
    <p:sldId id="403" r:id="rId18"/>
    <p:sldId id="318" r:id="rId19"/>
    <p:sldId id="315" r:id="rId20"/>
    <p:sldId id="313" r:id="rId21"/>
    <p:sldId id="312" r:id="rId22"/>
    <p:sldId id="303" r:id="rId23"/>
    <p:sldId id="304" r:id="rId24"/>
    <p:sldId id="402" r:id="rId25"/>
    <p:sldId id="405" r:id="rId26"/>
    <p:sldId id="406" r:id="rId2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5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50839-537C-4507-81D6-496F1FF8683D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16477-82D8-46AC-BE72-28F79597D3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308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16477-82D8-46AC-BE72-28F79597D35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5893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16477-82D8-46AC-BE72-28F79597D35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9518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5304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91"/>
            <a:ext cx="9144000" cy="5140319"/>
          </a:xfrm>
          <a:prstGeom prst="rect">
            <a:avLst/>
          </a:prstGeom>
        </p:spPr>
      </p:pic>
      <p:sp>
        <p:nvSpPr>
          <p:cNvPr id="23" name="标题 22"/>
          <p:cNvSpPr>
            <a:spLocks noGrp="1"/>
          </p:cNvSpPr>
          <p:nvPr>
            <p:ph type="title" hasCustomPrompt="1"/>
          </p:nvPr>
        </p:nvSpPr>
        <p:spPr>
          <a:xfrm>
            <a:off x="799211" y="2074544"/>
            <a:ext cx="7545579" cy="99441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dirty="0"/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1877793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3151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4433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9974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2517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4023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9480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70651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14777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056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627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3232" y="720623"/>
            <a:ext cx="6063164" cy="994410"/>
          </a:xfrm>
        </p:spPr>
        <p:txBody>
          <a:bodyPr/>
          <a:lstStyle>
            <a:lvl1pPr>
              <a:defRPr sz="21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094365" y="1823145"/>
            <a:ext cx="4785293" cy="617220"/>
          </a:xfrm>
        </p:spPr>
        <p:txBody>
          <a:bodyPr/>
          <a:lstStyle>
            <a:lvl1pPr algn="l">
              <a:defRPr sz="18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4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4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4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4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417471388"/>
      </p:ext>
    </p:extLst>
  </p:cSld>
  <p:clrMapOvr>
    <a:masterClrMapping/>
  </p:clrMapOvr>
  <p:transition>
    <p:checke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47588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7230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86525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478218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176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99880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7469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280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2565473"/>
      </p:ext>
    </p:extLst>
  </p:cSld>
  <p:clrMapOvr>
    <a:masterClrMapping/>
  </p:clrMapOvr>
  <p:transition>
    <p:checker dir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1831271"/>
      </p:ext>
    </p:extLst>
  </p:cSld>
  <p:clrMapOvr>
    <a:masterClrMapping/>
  </p:clrMapOvr>
  <p:transition>
    <p:checke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9686064"/>
      </p:ext>
    </p:extLst>
  </p:cSld>
  <p:clrMapOvr>
    <a:masterClrMapping/>
  </p:clrMapOvr>
  <p:transition>
    <p:checker dir="vert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2590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8820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9416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0054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05096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8953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37024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28531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61711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568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91"/>
            <a:ext cx="9144000" cy="5140319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 hasCustomPrompt="1"/>
          </p:nvPr>
        </p:nvSpPr>
        <p:spPr>
          <a:xfrm>
            <a:off x="2180564" y="2000265"/>
            <a:ext cx="5181600" cy="1257300"/>
          </a:xfrm>
        </p:spPr>
        <p:txBody>
          <a:bodyPr/>
          <a:lstStyle>
            <a:lvl1pPr>
              <a:defRPr sz="3300"/>
            </a:lvl1pPr>
          </a:lstStyle>
          <a:p>
            <a:pPr lvl="0"/>
            <a:r>
              <a:rPr lang="zh-CN" altLang="en-US" dirty="0"/>
              <a:t>谢    谢</a:t>
            </a:r>
          </a:p>
        </p:txBody>
      </p:sp>
    </p:spTree>
    <p:extLst>
      <p:ext uri="{BB962C8B-B14F-4D97-AF65-F5344CB8AC3E}">
        <p14:creationId xmlns:p14="http://schemas.microsoft.com/office/powerpoint/2010/main" val="237267608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038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二级</a:t>
            </a:r>
          </a:p>
          <a:p>
            <a:pPr lvl="2"/>
            <a:r>
              <a:rPr lang="zh-CN" altLang="en-US" noProof="1"/>
              <a:t>三级</a:t>
            </a:r>
          </a:p>
          <a:p>
            <a:pPr lvl="3"/>
            <a:r>
              <a:rPr lang="zh-CN" altLang="en-US" noProof="1"/>
              <a:t>四级</a:t>
            </a:r>
          </a:p>
          <a:p>
            <a:pPr lvl="4"/>
            <a:r>
              <a:rPr lang="zh-CN" altLang="en-US" noProof="1"/>
              <a:t>五级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</p:spPr>
        <p:txBody>
          <a:bodyPr lIns="68580" tIns="34290" rIns="68580" bIns="34290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 lIns="68580" tIns="34290" rIns="68580" bIns="34290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 lIns="68580" tIns="34290" rIns="68580" bIns="34290"/>
          <a:lstStyle>
            <a:lvl1pPr eaLnBrk="1" hangingPunct="1">
              <a:buFont typeface="Arial" panose="020B0604020202020204" pitchFamily="34" charset="0"/>
              <a:buNone/>
              <a:defRPr smtClean="0"/>
            </a:lvl1pPr>
          </a:lstStyle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70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85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9579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217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B45ADC0-DF7A-4B10-A5DE-DA9BE5226550}" type="datetimeFigureOut">
              <a:rPr lang="zh-CN" altLang="en-US" smtClean="0"/>
              <a:t>2021/8/3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25ED31AD-7A9B-4D94-B46C-252B14C1A02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5761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1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标题占位符 1"/>
          <p:cNvSpPr>
            <a:spLocks noGrp="1"/>
          </p:cNvSpPr>
          <p:nvPr>
            <p:ph type="title"/>
          </p:nvPr>
        </p:nvSpPr>
        <p:spPr bwMode="auto">
          <a:xfrm>
            <a:off x="3357563" y="1365885"/>
            <a:ext cx="2428875" cy="994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大</a:t>
            </a:r>
          </a:p>
        </p:txBody>
      </p:sp>
      <p:sp>
        <p:nvSpPr>
          <p:cNvPr id="1028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3422652" y="2536032"/>
            <a:ext cx="2298700" cy="617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小</a:t>
            </a:r>
          </a:p>
        </p:txBody>
      </p:sp>
    </p:spTree>
    <p:extLst>
      <p:ext uri="{BB962C8B-B14F-4D97-AF65-F5344CB8AC3E}">
        <p14:creationId xmlns:p14="http://schemas.microsoft.com/office/powerpoint/2010/main" val="704254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</p:sldLayoutIdLst>
  <p:transition>
    <p:checker dir="vert"/>
  </p:transition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j-cs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</a:defRPr>
      </a:lvl5pPr>
      <a:lvl6pPr marL="30861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61722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92583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23444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algn="ctr" rtl="0" eaLnBrk="1" fontAlgn="base" hangingPunct="1">
        <a:lnSpc>
          <a:spcPct val="90000"/>
        </a:lnSpc>
        <a:spcBef>
          <a:spcPts val="675"/>
        </a:spcBef>
        <a:spcAft>
          <a:spcPct val="0"/>
        </a:spcAft>
        <a:buFont typeface="Arial" panose="020B0604020202020204" pitchFamily="34" charset="0"/>
        <a:defRPr sz="2100" kern="1200">
          <a:solidFill>
            <a:schemeClr val="tx1"/>
          </a:solidFill>
          <a:latin typeface="楷体" panose="02010609060101010101" pitchFamily="49" charset="-122"/>
          <a:ea typeface="楷体" panose="02010609060101010101" pitchFamily="49" charset="-122"/>
          <a:cs typeface="+mn-cs"/>
        </a:defRPr>
      </a:lvl1pPr>
      <a:lvl2pPr marL="462915" indent="-154305" algn="l" rtl="0" eaLnBrk="1" fontAlgn="base" hangingPunct="1">
        <a:lnSpc>
          <a:spcPct val="90000"/>
        </a:lnSpc>
        <a:spcBef>
          <a:spcPts val="338"/>
        </a:spcBef>
        <a:spcAft>
          <a:spcPct val="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1525" indent="-154305" algn="l" rtl="0" eaLnBrk="1" fontAlgn="base" hangingPunct="1">
        <a:lnSpc>
          <a:spcPct val="90000"/>
        </a:lnSpc>
        <a:spcBef>
          <a:spcPts val="338"/>
        </a:spcBef>
        <a:spcAft>
          <a:spcPct val="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80135" indent="-154305" algn="l" rtl="0" eaLnBrk="1" fontAlgn="base" hangingPunct="1">
        <a:lnSpc>
          <a:spcPct val="90000"/>
        </a:lnSpc>
        <a:spcBef>
          <a:spcPts val="338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88745" indent="-154305" algn="l" rtl="0" eaLnBrk="1" fontAlgn="base" hangingPunct="1">
        <a:lnSpc>
          <a:spcPct val="90000"/>
        </a:lnSpc>
        <a:spcBef>
          <a:spcPts val="338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97355" indent="-154305" algn="l" defTabSz="617220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005965" indent="-154305" algn="l" defTabSz="617220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314575" indent="-154305" algn="l" defTabSz="617220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623185" indent="-154305" algn="l" defTabSz="617220" rtl="0" eaLnBrk="1" latinLnBrk="0" hangingPunct="1">
        <a:lnSpc>
          <a:spcPct val="90000"/>
        </a:lnSpc>
        <a:spcBef>
          <a:spcPts val="338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861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1722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2583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3444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4305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5166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6027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algn="l" defTabSz="61722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022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8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6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781397" y="1379089"/>
            <a:ext cx="7545579" cy="994410"/>
          </a:xfrm>
        </p:spPr>
        <p:txBody>
          <a:bodyPr/>
          <a:lstStyle/>
          <a:p>
            <a:r>
              <a:rPr lang="zh-CN" altLang="en-US" sz="4000" dirty="0"/>
              <a:t>饮湖上初晴后雨</a:t>
            </a:r>
          </a:p>
        </p:txBody>
      </p:sp>
      <p:sp>
        <p:nvSpPr>
          <p:cNvPr id="4" name="矩形 3"/>
          <p:cNvSpPr/>
          <p:nvPr/>
        </p:nvSpPr>
        <p:spPr>
          <a:xfrm>
            <a:off x="0" y="4139349"/>
            <a:ext cx="9144000" cy="375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2772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899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新知讲解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519839" y="1410176"/>
            <a:ext cx="5045393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西湖在不同天气下的湖光山色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9588" y="3497104"/>
            <a:ext cx="672465" cy="1452086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5892165" y="499111"/>
            <a:ext cx="1504950" cy="558641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Above"/>
            <a:lightRig rig="threePt" dir="t"/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chemeClr val="accent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精读领悟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182053" y="3202320"/>
            <a:ext cx="7212806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水光潋滟晴方好                   山色空蒙雨亦奇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2049304" y="2418874"/>
            <a:ext cx="1147286" cy="558641"/>
          </a:xfrm>
          <a:prstGeom prst="roundRect">
            <a:avLst/>
          </a:prstGeom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Above"/>
            <a:lightRig rig="threePt" dir="t"/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chemeClr val="accent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初  晴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5516880" y="2418874"/>
            <a:ext cx="1159193" cy="558641"/>
          </a:xfrm>
          <a:prstGeom prst="roundRect">
            <a:avLst/>
          </a:prstGeom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Above"/>
            <a:lightRig rig="threePt" dir="t"/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chemeClr val="accent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后  雨</a:t>
            </a:r>
          </a:p>
        </p:txBody>
      </p:sp>
      <p:cxnSp>
        <p:nvCxnSpPr>
          <p:cNvPr id="12" name="直接箭头连接符 11"/>
          <p:cNvCxnSpPr/>
          <p:nvPr/>
        </p:nvCxnSpPr>
        <p:spPr>
          <a:xfrm flipH="1">
            <a:off x="2519839" y="1899286"/>
            <a:ext cx="369094" cy="4157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5661184" y="1916906"/>
            <a:ext cx="414338" cy="3867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0" grpId="0"/>
      <p:bldP spid="10" grpId="0" animBg="1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1422875" y="1634966"/>
            <a:ext cx="5773263" cy="210809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40000"/>
                    <a:lumOff val="60000"/>
                  </a:schemeClr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02899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新知讲解</a:t>
            </a:r>
          </a:p>
        </p:txBody>
      </p:sp>
      <p:sp>
        <p:nvSpPr>
          <p:cNvPr id="28677" name="文本框 28676"/>
          <p:cNvSpPr txBox="1"/>
          <p:nvPr/>
        </p:nvSpPr>
        <p:spPr>
          <a:xfrm>
            <a:off x="1577816" y="1813084"/>
            <a:ext cx="5468303" cy="20082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dirty="0">
                <a:solidFill>
                  <a:srgbClr val="2D52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    </a:t>
            </a:r>
            <a:r>
              <a:rPr lang="zh-CN" altLang="en-US" sz="2100" dirty="0">
                <a:solidFill>
                  <a:srgbClr val="2D52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诗人与朋友在西湖饮酒游览，适逢天气由晴转雨的意思。晴天的西湖水面波光粼粼，景色真好，雨天的西湖朦朦胧胧景色更加奇特。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9588" y="3497104"/>
            <a:ext cx="672465" cy="1452086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5892165" y="406718"/>
            <a:ext cx="1504950" cy="55864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Above"/>
            <a:lightRig rig="threePt" dir="t"/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chemeClr val="accent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初步感知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793558" y="965359"/>
            <a:ext cx="3810000" cy="39147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indent="228600"/>
            <a:r>
              <a:rPr lang="zh-CN" altLang="en-US" sz="2100" b="1" dirty="0">
                <a:solidFill>
                  <a:schemeClr val="accent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 从诗句中你读懂了什么？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41708" y="1478280"/>
            <a:ext cx="1541621" cy="16497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28677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822960" y="1682115"/>
            <a:ext cx="5564505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en-US" sz="2100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潋滟</a:t>
            </a:r>
            <a:r>
              <a:rPr lang="en-US" altLang="zh-CN" sz="2100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”</a:t>
            </a:r>
            <a:r>
              <a:rPr lang="zh-CN" altLang="en-US" sz="2100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是什么意思？让你想到了哪些词语？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5735955" y="1833563"/>
            <a:ext cx="1946910" cy="2846546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096000" y="3990499"/>
            <a:ext cx="1203960" cy="39147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  <a:sym typeface="+mn-ea"/>
              </a:rPr>
              <a:t>波光粼粼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096000" y="2663666"/>
            <a:ext cx="1203960" cy="391478"/>
          </a:xfrm>
          <a:prstGeom prst="rect">
            <a:avLst/>
          </a:prstGeom>
          <a:solidFill>
            <a:srgbClr val="FFFF00"/>
          </a:solidFill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  <a:sym typeface="+mn-ea"/>
              </a:rPr>
              <a:t>波光闪动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6096000" y="3275647"/>
            <a:ext cx="1203960" cy="391478"/>
          </a:xfrm>
          <a:prstGeom prst="rect">
            <a:avLst/>
          </a:prstGeom>
          <a:solidFill>
            <a:srgbClr val="50B80F"/>
          </a:solidFill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  <a:sym typeface="+mn-ea"/>
              </a:rPr>
              <a:t>浮光跃金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096000" y="2073592"/>
            <a:ext cx="1203960" cy="391478"/>
          </a:xfrm>
          <a:prstGeom prst="rect">
            <a:avLst/>
          </a:prstGeom>
          <a:solidFill>
            <a:srgbClr val="0070C0"/>
          </a:solidFill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  <a:sym typeface="+mn-ea"/>
              </a:rPr>
              <a:t>湖水荡漾</a:t>
            </a:r>
          </a:p>
        </p:txBody>
      </p:sp>
      <p:sp>
        <p:nvSpPr>
          <p:cNvPr id="10" name="右箭头 9"/>
          <p:cNvSpPr/>
          <p:nvPr/>
        </p:nvSpPr>
        <p:spPr>
          <a:xfrm>
            <a:off x="1757839" y="2465070"/>
            <a:ext cx="3640455" cy="1380173"/>
          </a:xfrm>
          <a:prstGeom prst="rightArrow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  <a:sym typeface="+mn-ea"/>
              </a:rPr>
              <a:t>潋滟：波光闪动的样子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5202555" y="554356"/>
            <a:ext cx="1995140" cy="558641"/>
          </a:xfrm>
          <a:prstGeom prst="roundRect">
            <a:avLst/>
          </a:prstGeom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Above"/>
            <a:lightRig rig="threePt" dir="t"/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chemeClr val="accent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精 读 领 悟</a:t>
            </a:r>
          </a:p>
        </p:txBody>
      </p:sp>
      <p:sp>
        <p:nvSpPr>
          <p:cNvPr id="12" name="矩形 11"/>
          <p:cNvSpPr/>
          <p:nvPr/>
        </p:nvSpPr>
        <p:spPr>
          <a:xfrm>
            <a:off x="702899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新知讲解</a:t>
            </a: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>
          <a:xfrm rot="21120000">
            <a:off x="248127" y="2546985"/>
            <a:ext cx="1346359" cy="2445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4" grpId="0" bldLvl="0" animBg="1"/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899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新知讲解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702945" y="1444466"/>
            <a:ext cx="7192804" cy="10387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     </a:t>
            </a:r>
            <a:r>
              <a:rPr lang="en-US" altLang="zh-CN" sz="1800" dirty="0">
                <a:solidFill>
                  <a:schemeClr val="accent1">
                    <a:lumMod val="75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 </a:t>
            </a:r>
            <a:r>
              <a:rPr lang="zh-CN" altLang="en-US" sz="2100" dirty="0">
                <a:solidFill>
                  <a:schemeClr val="accent1">
                    <a:lumMod val="75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想象一下，明媚的阳光照耀着整个西湖，放眼望去，晴天下的西湖，景物有什么特点？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246971" y="4082892"/>
            <a:ext cx="2286000" cy="912019"/>
          </a:xfrm>
          <a:prstGeom prst="rect">
            <a:avLst/>
          </a:prstGeom>
        </p:spPr>
      </p:pic>
      <p:sp>
        <p:nvSpPr>
          <p:cNvPr id="3" name="圆角矩形 2"/>
          <p:cNvSpPr/>
          <p:nvPr/>
        </p:nvSpPr>
        <p:spPr>
          <a:xfrm>
            <a:off x="633889" y="1351121"/>
            <a:ext cx="7520464" cy="1120140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6085046" y="665798"/>
            <a:ext cx="1504950" cy="558641"/>
          </a:xfrm>
          <a:prstGeom prst="roundRect">
            <a:avLst/>
          </a:prstGeom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Above"/>
            <a:lightRig rig="threePt" dir="t"/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chemeClr val="accent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诗意讲解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33889" y="2767965"/>
            <a:ext cx="7203281" cy="20082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西湖的水在阳光下更加透彻，波光粼粼；西湖的山更青了；西湖的柳在阳光下仿佛披上了一层碎金；西湖的鱼儿欢快地舞蹈，一跃而起，仿佛穿了一身金缕衣；西湖的荷花和荷叶更加鲜艳了……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 bldLvl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燕尾形 10"/>
          <p:cNvSpPr/>
          <p:nvPr/>
        </p:nvSpPr>
        <p:spPr>
          <a:xfrm flipH="1">
            <a:off x="1093946" y="3222784"/>
            <a:ext cx="6577013" cy="707708"/>
          </a:xfrm>
          <a:prstGeom prst="chevron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燕尾形 9"/>
          <p:cNvSpPr/>
          <p:nvPr/>
        </p:nvSpPr>
        <p:spPr>
          <a:xfrm>
            <a:off x="1137285" y="2274570"/>
            <a:ext cx="2765584" cy="721519"/>
          </a:xfrm>
          <a:prstGeom prst="chevron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0" name="文本框 99"/>
          <p:cNvSpPr txBox="1"/>
          <p:nvPr/>
        </p:nvSpPr>
        <p:spPr>
          <a:xfrm>
            <a:off x="787717" y="1130146"/>
            <a:ext cx="7602116" cy="10387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正当诗人和友人陶醉在这明媚鲜艳的西湖山水之中，突然，天气发生了变化，发生了什么变化？</a:t>
            </a:r>
            <a:r>
              <a:rPr lang="zh-CN" altLang="en-US" sz="21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sym typeface="+mn-ea"/>
              </a:rPr>
              <a:t>谁能借助注释来说一说？</a:t>
            </a:r>
          </a:p>
        </p:txBody>
      </p:sp>
      <p:sp>
        <p:nvSpPr>
          <p:cNvPr id="3" name="矩形 2"/>
          <p:cNvSpPr/>
          <p:nvPr/>
        </p:nvSpPr>
        <p:spPr>
          <a:xfrm>
            <a:off x="702899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新知讲解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6281261" y="458153"/>
            <a:ext cx="1504950" cy="558641"/>
          </a:xfrm>
          <a:prstGeom prst="roundRect">
            <a:avLst/>
          </a:prstGeom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Above"/>
            <a:lightRig rig="threePt" dir="t"/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chemeClr val="accent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诗意讲解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84459" y="3380899"/>
            <a:ext cx="5995511" cy="39147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chemeClr val="tx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雨天，西湖云雾迷茫，景色朦胧，也是那么奇妙！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84459" y="2416493"/>
            <a:ext cx="2301352" cy="43858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山色空蒙雨亦奇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811530" y="2171224"/>
            <a:ext cx="7520464" cy="2158841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100" grpId="0"/>
      <p:bldP spid="5" grpId="0" animBg="1"/>
      <p:bldP spid="6" grpId="0" animBg="1"/>
      <p:bldP spid="12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右箭头 16"/>
          <p:cNvSpPr/>
          <p:nvPr/>
        </p:nvSpPr>
        <p:spPr>
          <a:xfrm>
            <a:off x="2300764" y="2573656"/>
            <a:ext cx="2235518" cy="802481"/>
          </a:xfrm>
          <a:prstGeom prst="rightArrow">
            <a:avLst/>
          </a:prstGeom>
          <a:solidFill>
            <a:srgbClr val="0080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02899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新知讲解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5629751" y="464563"/>
            <a:ext cx="2010189" cy="558641"/>
          </a:xfrm>
          <a:prstGeom prst="roundRect">
            <a:avLst/>
          </a:prstGeom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Above"/>
            <a:lightRig rig="threePt" dir="t"/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chemeClr val="accent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精 读 领 悟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661182" y="1244211"/>
            <a:ext cx="5222456" cy="4385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400" dirty="0">
                <a:solidFill>
                  <a:srgbClr val="2D52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“</a:t>
            </a:r>
            <a:r>
              <a:rPr lang="zh-CN" altLang="en-US" sz="2400" dirty="0">
                <a:solidFill>
                  <a:srgbClr val="2D52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山色空蒙</a:t>
            </a:r>
            <a:r>
              <a:rPr lang="en-US" altLang="zh-CN" sz="2400" dirty="0">
                <a:solidFill>
                  <a:srgbClr val="2D52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”</a:t>
            </a:r>
            <a:r>
              <a:rPr lang="zh-CN" altLang="en-US" sz="2400" dirty="0">
                <a:solidFill>
                  <a:srgbClr val="2D52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是什么样的景象？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534603" y="2778919"/>
            <a:ext cx="1628090" cy="3924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solidFill>
                  <a:schemeClr val="bg1"/>
                </a:solidFill>
                <a:latin typeface="KaiTi" panose="02010609060101010101" pitchFamily="49" charset="-122"/>
                <a:ea typeface="KaiTi" panose="02010609060101010101" pitchFamily="49" charset="-122"/>
                <a:sym typeface="+mn-ea"/>
              </a:rPr>
              <a:t>山 色 空 蒙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982052" y="2984659"/>
            <a:ext cx="1220527" cy="392415"/>
          </a:xfrm>
          <a:prstGeom prst="rect">
            <a:avLst/>
          </a:prstGeom>
          <a:solidFill>
            <a:srgbClr val="A58FC5"/>
          </a:solidFill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latin typeface="KaiTi" panose="02010609060101010101" pitchFamily="49" charset="-122"/>
                <a:ea typeface="KaiTi" panose="02010609060101010101" pitchFamily="49" charset="-122"/>
                <a:sym typeface="+mn-ea"/>
              </a:rPr>
              <a:t>远山朦胧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982052" y="2103596"/>
            <a:ext cx="1220527" cy="392415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latin typeface="KaiTi" panose="02010609060101010101" pitchFamily="49" charset="-122"/>
                <a:ea typeface="KaiTi" panose="02010609060101010101" pitchFamily="49" charset="-122"/>
                <a:sym typeface="+mn-ea"/>
              </a:rPr>
              <a:t>山色迷蒙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982052" y="3831431"/>
            <a:ext cx="1220527" cy="39241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latin typeface="KaiTi" panose="02010609060101010101" pitchFamily="49" charset="-122"/>
                <a:ea typeface="KaiTi" panose="02010609060101010101" pitchFamily="49" charset="-122"/>
                <a:sym typeface="+mn-ea"/>
              </a:rPr>
              <a:t>迷雾浓云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4676775" y="1792605"/>
            <a:ext cx="2003584" cy="2760345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298" y="3233449"/>
            <a:ext cx="1481443" cy="15860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4" grpId="0"/>
      <p:bldP spid="7" grpId="0"/>
      <p:bldP spid="8" grpId="0" animBg="1"/>
      <p:bldP spid="11" grpId="0" animBg="1"/>
      <p:bldP spid="15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899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新知讲解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618548" y="1589247"/>
            <a:ext cx="3716179" cy="297703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100" dirty="0">
                <a:solidFill>
                  <a:srgbClr val="0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晴天的西湖波光粼粼，湖水荡漾；雨天的西湖山色蒙蒙、云雾弥漫。让我们沉醉在这变幻的美景中，一起来赞美一下这奇妙的景象</a:t>
            </a:r>
            <a:r>
              <a:rPr lang="en-US" altLang="zh-CN" sz="2100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“</a:t>
            </a:r>
            <a:r>
              <a:rPr lang="zh-CN" altLang="en-US" sz="2100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水光潋滟晴方好，山色空蒙雨亦奇</a:t>
            </a:r>
            <a:r>
              <a:rPr lang="en-US" altLang="zh-CN" sz="2100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”</a:t>
            </a:r>
            <a:r>
              <a:rPr lang="zh-CN" altLang="en-US" sz="2100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。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3429952" y="1589246"/>
            <a:ext cx="4092893" cy="3290888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5661184" y="504826"/>
            <a:ext cx="2126171" cy="558641"/>
          </a:xfrm>
          <a:prstGeom prst="roundRect">
            <a:avLst/>
          </a:prstGeom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Above"/>
            <a:lightRig rig="threePt" dir="t"/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chemeClr val="accent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精 读 领 悟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647" y="1063466"/>
            <a:ext cx="2080736" cy="1965960"/>
          </a:xfrm>
          <a:prstGeom prst="round2DiagRect">
            <a:avLst/>
          </a:prstGeom>
          <a:ln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899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新知讲解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19262" y="1121569"/>
            <a:ext cx="6969443" cy="5539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欲把西湖比西子，淡妆浓抹总相宜。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2138362" y="2203133"/>
            <a:ext cx="3959543" cy="1523494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1800" dirty="0">
                <a:solidFill>
                  <a:schemeClr val="accent1">
                    <a:lumMod val="75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en-US" altLang="zh-CN" sz="2100" dirty="0" err="1">
                <a:solidFill>
                  <a:schemeClr val="accent1">
                    <a:lumMod val="75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如果把西湖比作西施，不论她是淡雅的装束，还是浓艳的打扮，都是一样光彩照人</a:t>
            </a:r>
            <a:r>
              <a:rPr lang="en-US" altLang="zh-CN" sz="2100" dirty="0">
                <a:solidFill>
                  <a:schemeClr val="accent1">
                    <a:lumMod val="75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。</a:t>
            </a:r>
            <a:endParaRPr lang="zh-CN" altLang="en-US" sz="2100" dirty="0">
              <a:solidFill>
                <a:schemeClr val="accent1">
                  <a:lumMod val="50000"/>
                </a:schemeClr>
              </a:solidFill>
              <a:latin typeface="KaiTi" panose="02010609060101010101" pitchFamily="49" charset="-122"/>
              <a:ea typeface="KaiTi" panose="02010609060101010101" pitchFamily="49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6097905" y="456724"/>
            <a:ext cx="3810000" cy="39147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探究讨论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4034" y="82868"/>
            <a:ext cx="2064068" cy="1139190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0830" y="848202"/>
            <a:ext cx="781050" cy="66722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2203133"/>
            <a:ext cx="2209800" cy="1142524"/>
          </a:xfrm>
          <a:prstGeom prst="ellipse">
            <a:avLst/>
          </a:prstGeom>
          <a:ln w="38100">
            <a:solidFill>
              <a:srgbClr val="0070C0"/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6000"/>
          </a:blip>
          <a:srcRect/>
          <a:stretch>
            <a:fillRect/>
          </a:stretch>
        </p:blipFill>
        <p:spPr>
          <a:xfrm>
            <a:off x="260033" y="2203133"/>
            <a:ext cx="1346359" cy="2445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899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新知讲解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2237423" y="1534477"/>
            <a:ext cx="5951696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如何理解后两句中诗人要表达的感情呢</a:t>
            </a:r>
            <a:r>
              <a:rPr lang="en-US" altLang="zh-CN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?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354455" y="1925955"/>
            <a:ext cx="6834664" cy="214598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    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诗人赞美美丽的西湖，看似说西子，实际上比喻的是西湖，晴天的西湖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——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水光潋滟晴方好，恰似西子的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“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浓抹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”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；雨天的西湖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——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山色空蒙雨亦奇，恰似西子的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“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淡妆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”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。一天之中，诗人看到了西湖浓抹的美，领略到西湖淡妆的奇妙，想到这里，诗人不禁赞叹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“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欲把西湖比西子，淡妆浓抹总相宜</a:t>
            </a:r>
            <a:r>
              <a:rPr lang="en-US" altLang="zh-CN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”</a:t>
            </a:r>
            <a:r>
              <a:rPr lang="zh-CN" altLang="en-US" sz="18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。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1161574" y="1222058"/>
            <a:ext cx="6943725" cy="2850356"/>
          </a:xfrm>
          <a:prstGeom prst="roundRect">
            <a:avLst/>
          </a:prstGeom>
          <a:noFill/>
          <a:ln>
            <a:solidFill>
              <a:schemeClr val="tx1"/>
            </a:solidFill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051" y="82868"/>
            <a:ext cx="2064068" cy="11391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225540" y="456724"/>
            <a:ext cx="3810000" cy="39147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chemeClr val="accent2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探究讨论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516255" y="4071937"/>
            <a:ext cx="1241108" cy="85248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87743" y="931546"/>
            <a:ext cx="1562100" cy="1800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  <p:bldP spid="6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899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新知讲解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503772" y="1484730"/>
            <a:ext cx="5271073" cy="3046988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    </a:t>
            </a:r>
            <a:r>
              <a:rPr lang="en-US" altLang="zh-CN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这首诗是诗人第一次到杭州时所作的，当他第一次见到这人间天堂的奇景的时候，诗人内心激动、兴奋，“晴方好”“雨亦奇”是诗人对西湖美景的赞誉。同时诗人把西湖比西子，比喻奇妙而贴切，写出了西湖的神韵美，抒发了诗人对西湖美景的赞美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412433" y="3844767"/>
            <a:ext cx="776764" cy="1113949"/>
          </a:xfrm>
          <a:prstGeom prst="rect">
            <a:avLst/>
          </a:prstGeom>
        </p:spPr>
      </p:pic>
      <p:sp>
        <p:nvSpPr>
          <p:cNvPr id="6" name="圆角矩形 5"/>
          <p:cNvSpPr/>
          <p:nvPr/>
        </p:nvSpPr>
        <p:spPr>
          <a:xfrm>
            <a:off x="5523071" y="665798"/>
            <a:ext cx="1911770" cy="558641"/>
          </a:xfrm>
          <a:prstGeom prst="roundRect">
            <a:avLst/>
          </a:prstGeom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Above"/>
            <a:lightRig rig="threePt" dir="t"/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chemeClr val="accent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总 结 归 纳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688" y="1791177"/>
            <a:ext cx="2058829" cy="2148364"/>
          </a:xfrm>
          <a:prstGeom prst="ellipse">
            <a:avLst/>
          </a:prstGeom>
          <a:ln w="57150"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898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激趣导入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641158" y="811530"/>
            <a:ext cx="6221730" cy="2007394"/>
          </a:xfrm>
          <a:prstGeom prst="rect">
            <a:avLst/>
          </a:prstGeom>
          <a:noFill/>
          <a:ln w="38100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    </a:t>
            </a:r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sym typeface="+mn-ea"/>
              </a:rPr>
              <a:t>俗话说：“上有天堂，下有苏杭。”多少的文人墨客吟诗作画来赞美西湖美景。</a:t>
            </a:r>
          </a:p>
          <a:p>
            <a:pPr indent="342900">
              <a:lnSpc>
                <a:spcPct val="150000"/>
              </a:lnSpc>
            </a:pPr>
            <a:endParaRPr lang="zh-CN" altLang="en-US" sz="2100" dirty="0">
              <a:solidFill>
                <a:schemeClr val="bg1"/>
              </a:solidFill>
              <a:latin typeface="KaiTi" panose="02010609060101010101" pitchFamily="49" charset="-122"/>
              <a:ea typeface="KaiTi" panose="02010609060101010101" pitchFamily="49" charset="-122"/>
            </a:endParaRPr>
          </a:p>
          <a:p>
            <a:pPr indent="342900"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                 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329"/>
          <a:stretch>
            <a:fillRect/>
          </a:stretch>
        </p:blipFill>
        <p:spPr>
          <a:xfrm>
            <a:off x="5003483" y="2413159"/>
            <a:ext cx="2702719" cy="1907858"/>
          </a:xfrm>
          <a:prstGeom prst="snip2DiagRect">
            <a:avLst/>
          </a:prstGeom>
          <a:ln>
            <a:solidFill>
              <a:srgbClr val="FFFF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8262" y="2355056"/>
            <a:ext cx="2530793" cy="1965960"/>
          </a:xfrm>
          <a:prstGeom prst="round2DiagRect">
            <a:avLst/>
          </a:prstGeom>
          <a:ln>
            <a:solidFill>
              <a:srgbClr val="0070C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938" y="4054793"/>
            <a:ext cx="1224439" cy="979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竖卷形 8"/>
          <p:cNvSpPr/>
          <p:nvPr/>
        </p:nvSpPr>
        <p:spPr>
          <a:xfrm>
            <a:off x="1740694" y="845820"/>
            <a:ext cx="3155156" cy="3603784"/>
          </a:xfrm>
          <a:prstGeom prst="verticalScroll">
            <a:avLst/>
          </a:prstGeom>
          <a:blipFill>
            <a:blip r:embed="rId2"/>
          </a:blipFill>
          <a:ln>
            <a:solidFill>
              <a:srgbClr val="9966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02899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新知讲解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136458" y="1290876"/>
            <a:ext cx="3810000" cy="2561273"/>
          </a:xfrm>
          <a:prstGeom prst="rect">
            <a:avLst/>
          </a:prstGeom>
          <a:noFill/>
          <a:ln w="9525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4">
                    <a:lumMod val="40000"/>
                    <a:lumOff val="60000"/>
                  </a:schemeClr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    </a:t>
            </a:r>
            <a:r>
              <a:rPr lang="en-US" altLang="zh-CN" sz="2400" b="1" dirty="0" err="1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望湖楼醉书</a:t>
            </a:r>
            <a:endParaRPr lang="en-US" altLang="zh-CN" sz="2400" b="1" dirty="0">
              <a:latin typeface="KaiTi" panose="02010609060101010101" pitchFamily="49" charset="-122"/>
              <a:ea typeface="KaiTi" panose="02010609060101010101" pitchFamily="49" charset="-122"/>
              <a:cs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2100" dirty="0" err="1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黑云翻墨未遮山</a:t>
            </a:r>
            <a:r>
              <a:rPr lang="en-US" altLang="zh-CN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2100" dirty="0" err="1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白雨跳珠乱入船</a:t>
            </a:r>
            <a:r>
              <a:rPr lang="en-US" altLang="zh-CN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2100" dirty="0" err="1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卷地风来忽吹散</a:t>
            </a:r>
            <a:r>
              <a:rPr lang="en-US" altLang="zh-CN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2100" dirty="0" err="1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望湖楼下水如天</a:t>
            </a:r>
            <a:r>
              <a:rPr lang="en-US" altLang="zh-CN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6457" y="273368"/>
            <a:ext cx="2064068" cy="113919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386036" y="647224"/>
            <a:ext cx="3810000" cy="39147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拓展积累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8811" y="1940719"/>
            <a:ext cx="1964055" cy="2224088"/>
          </a:xfrm>
          <a:prstGeom prst="rect">
            <a:avLst/>
          </a:prstGeom>
          <a:ln w="57150">
            <a:solidFill>
              <a:schemeClr val="tx1"/>
            </a:solidFill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CFCFC">
                  <a:alpha val="100000"/>
                </a:srgbClr>
              </a:clrFrom>
              <a:clrTo>
                <a:srgbClr val="FCFCFC">
                  <a:alpha val="100000"/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523" y="3980974"/>
            <a:ext cx="881539" cy="979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898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课堂小结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548062" y="2808607"/>
            <a:ext cx="6879431" cy="200824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accent1">
                    <a:lumMod val="50000"/>
                  </a:schemeClr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en-US" altLang="zh-CN" sz="2100" dirty="0"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大自然真是一位神奇的魔术师，让美丽的西湖在不同的天气中尽显风姿，在诗人心中留下了永恒的画卷，也让我们跟随这位最爱西湖的诗人度过了一段难忘的西湖之行</a:t>
            </a:r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，现在一起来齐颂这首诗。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7521" y="850583"/>
            <a:ext cx="3338036" cy="1892141"/>
          </a:xfrm>
          <a:prstGeom prst="round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938" y="4054793"/>
            <a:ext cx="1224439" cy="979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12000"/>
          </a:blip>
          <a:stretch>
            <a:fillRect/>
          </a:stretch>
        </p:blipFill>
        <p:spPr>
          <a:xfrm>
            <a:off x="891064" y="1167765"/>
            <a:ext cx="8297704" cy="357187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39729" y="1610677"/>
            <a:ext cx="1493044" cy="2466023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702899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布置作业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2667000" y="1782128"/>
            <a:ext cx="5091113" cy="173021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作业：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     1、背诵这首诗。</a:t>
            </a: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宋体" panose="02010600030101010101" pitchFamily="2" charset="-122"/>
              </a:rPr>
              <a:t>     2、选一首苏轼的诗歌读一读。 </a:t>
            </a:r>
            <a:endParaRPr lang="zh-CN" altLang="en-US" sz="2400" dirty="0">
              <a:solidFill>
                <a:schemeClr val="accent1">
                  <a:lumMod val="50000"/>
                </a:schemeClr>
              </a:solidFill>
              <a:latin typeface="KaiTi" panose="02010609060101010101" pitchFamily="49" charset="-122"/>
              <a:ea typeface="KaiTi" panose="02010609060101010101" pitchFamily="49" charset="-122"/>
              <a:cs typeface="宋体" panose="02010600030101010101" pitchFamily="2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938" y="4054793"/>
            <a:ext cx="1224439" cy="979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左右箭头标注 16"/>
          <p:cNvSpPr/>
          <p:nvPr/>
        </p:nvSpPr>
        <p:spPr>
          <a:xfrm rot="16200000">
            <a:off x="2222659" y="1437799"/>
            <a:ext cx="2229326" cy="2190750"/>
          </a:xfrm>
          <a:prstGeom prst="leftRightArrowCallout">
            <a:avLst>
              <a:gd name="adj1" fmla="val 25000"/>
              <a:gd name="adj2" fmla="val 25000"/>
              <a:gd name="adj3" fmla="val 16032"/>
              <a:gd name="adj4" fmla="val 48123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00495" y="273423"/>
            <a:ext cx="122052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板书设计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415903" y="1173264"/>
            <a:ext cx="590961" cy="265457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饮</a:t>
            </a:r>
          </a:p>
          <a:p>
            <a:r>
              <a:rPr lang="zh-CN" altLang="en-US" sz="2400" b="1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湖</a:t>
            </a:r>
          </a:p>
          <a:p>
            <a:r>
              <a:rPr lang="zh-CN" altLang="en-US" sz="2400" b="1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上</a:t>
            </a:r>
          </a:p>
          <a:p>
            <a:r>
              <a:rPr lang="zh-CN" altLang="en-US" sz="2400" b="1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初</a:t>
            </a:r>
          </a:p>
          <a:p>
            <a:r>
              <a:rPr lang="zh-CN" altLang="en-US" sz="2400" b="1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晴</a:t>
            </a:r>
          </a:p>
          <a:p>
            <a:r>
              <a:rPr lang="zh-CN" altLang="en-US" sz="2400" b="1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后</a:t>
            </a:r>
          </a:p>
          <a:p>
            <a:r>
              <a:rPr lang="zh-CN" altLang="en-US" sz="2400" b="1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雨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9588" y="3497104"/>
            <a:ext cx="672465" cy="1452086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2872264" y="664846"/>
            <a:ext cx="1147286" cy="558641"/>
          </a:xfrm>
          <a:prstGeom prst="roundRect">
            <a:avLst/>
          </a:prstGeom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Above"/>
            <a:lightRig rig="threePt" dir="t"/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chemeClr val="accent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初  晴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2860357" y="3773806"/>
            <a:ext cx="1159193" cy="558641"/>
          </a:xfrm>
          <a:prstGeom prst="roundRect">
            <a:avLst/>
          </a:prstGeom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Above"/>
            <a:lightRig rig="threePt" dir="t"/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chemeClr val="accent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后  雨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803106" y="3218021"/>
            <a:ext cx="1154430" cy="39147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9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　</a:t>
            </a:r>
            <a:r>
              <a:rPr lang="zh-CN" altLang="en-US" sz="2100" b="1" dirty="0">
                <a:solidFill>
                  <a:srgbClr val="00206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淡  妆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944076" y="1511617"/>
            <a:ext cx="1013460" cy="39147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solidFill>
                  <a:srgbClr val="00206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浓  抹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2102168" y="1981677"/>
            <a:ext cx="2470785" cy="103774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en-US" altLang="zh-CN" sz="2100" b="1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   </a:t>
            </a:r>
            <a:r>
              <a:rPr lang="zh-CN" altLang="en-US" sz="2100" b="1" dirty="0">
                <a:solidFill>
                  <a:srgbClr val="00206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水光潋滟晴方好        </a:t>
            </a:r>
          </a:p>
          <a:p>
            <a:endParaRPr lang="zh-CN" altLang="en-US" sz="2100" b="1" dirty="0">
              <a:solidFill>
                <a:srgbClr val="002060"/>
              </a:solidFill>
              <a:latin typeface="KaiTi" panose="02010609060101010101" pitchFamily="49" charset="-122"/>
              <a:ea typeface="KaiTi" panose="02010609060101010101" pitchFamily="49" charset="-122"/>
              <a:cs typeface="微软雅黑" panose="020B0503020204020204" pitchFamily="34" charset="-122"/>
            </a:endParaRPr>
          </a:p>
          <a:p>
            <a:r>
              <a:rPr lang="zh-CN" altLang="en-US" sz="2100" b="1" dirty="0">
                <a:solidFill>
                  <a:srgbClr val="00206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   山色空蒙雨亦奇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031105" y="2337912"/>
            <a:ext cx="2222659" cy="715580"/>
          </a:xfrm>
          <a:prstGeom prst="rect">
            <a:avLst/>
          </a:prstGeom>
          <a:solidFill>
            <a:srgbClr val="008000"/>
          </a:solidFill>
        </p:spPr>
        <p:txBody>
          <a:bodyPr wrap="square" lIns="68580" tIns="34290" rIns="68580" bIns="34290" rtlCol="0" anchor="t">
            <a:spAutoFit/>
          </a:bodyPr>
          <a:lstStyle/>
          <a:p>
            <a:r>
              <a:rPr lang="en-US" altLang="zh-CN" sz="2100" b="1" dirty="0">
                <a:solidFill>
                  <a:schemeClr val="bg1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  </a:t>
            </a:r>
            <a:r>
              <a:rPr lang="zh-CN" altLang="en-US" sz="2100" b="1" dirty="0">
                <a:solidFill>
                  <a:schemeClr val="bg1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欲把西湖比西子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689057" y="1903096"/>
            <a:ext cx="509111" cy="13149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/>
          <a:p>
            <a:r>
              <a:rPr lang="zh-CN" altLang="en-US" sz="2700" b="1" dirty="0">
                <a:solidFill>
                  <a:schemeClr val="tx1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总相宜</a:t>
            </a:r>
          </a:p>
        </p:txBody>
      </p:sp>
      <p:sp>
        <p:nvSpPr>
          <p:cNvPr id="23" name="燕尾形箭头 22"/>
          <p:cNvSpPr/>
          <p:nvPr/>
        </p:nvSpPr>
        <p:spPr>
          <a:xfrm rot="20760000">
            <a:off x="4548664" y="3432334"/>
            <a:ext cx="993934" cy="364331"/>
          </a:xfrm>
          <a:prstGeom prst="notched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4" name="燕尾形箭头 23"/>
          <p:cNvSpPr/>
          <p:nvPr/>
        </p:nvSpPr>
        <p:spPr>
          <a:xfrm rot="960000">
            <a:off x="4460558" y="1206818"/>
            <a:ext cx="1170146" cy="364331"/>
          </a:xfrm>
          <a:prstGeom prst="notchedRightArrow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" grpId="0" bldLvl="0" animBg="1"/>
      <p:bldP spid="10" grpId="0" animBg="1"/>
      <p:bldP spid="11" grpId="0" animBg="1"/>
      <p:bldP spid="5" grpId="0"/>
      <p:bldP spid="8" grpId="0"/>
      <p:bldP spid="16" grpId="0"/>
      <p:bldP spid="20" grpId="0" animBg="1"/>
      <p:bldP spid="21" grpId="0" animBg="1"/>
      <p:bldP spid="23" grpId="0" animBg="1"/>
      <p:bldP spid="2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zh-CN" altLang="en-US" dirty="0"/>
              <a:t>谢    谢</a:t>
            </a:r>
          </a:p>
        </p:txBody>
      </p:sp>
    </p:spTree>
    <p:extLst>
      <p:ext uri="{BB962C8B-B14F-4D97-AF65-F5344CB8AC3E}">
        <p14:creationId xmlns:p14="http://schemas.microsoft.com/office/powerpoint/2010/main" val="16488768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86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898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激趣导入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3053" y="481013"/>
            <a:ext cx="2277904" cy="2148364"/>
          </a:xfrm>
          <a:prstGeom prst="ellipse">
            <a:avLst/>
          </a:prstGeom>
          <a:ln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945" y="1088232"/>
            <a:ext cx="3270885" cy="2104549"/>
          </a:xfrm>
          <a:prstGeom prst="parallelogram">
            <a:avLst/>
          </a:prstGeom>
          <a:ln>
            <a:solidFill>
              <a:schemeClr val="accent1"/>
            </a:solidFill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58616" y="2944178"/>
            <a:ext cx="2669381" cy="1689735"/>
          </a:xfrm>
          <a:prstGeom prst="snip2DiagRect">
            <a:avLst/>
          </a:prstGeom>
          <a:ln>
            <a:solidFill>
              <a:schemeClr val="tx1"/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938" y="4054793"/>
            <a:ext cx="1224439" cy="979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0494" y="273423"/>
            <a:ext cx="122052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  <a:sym typeface="+mn-ea"/>
              </a:rPr>
              <a:t>新知讲解</a:t>
            </a:r>
            <a:endParaRPr lang="zh-CN" altLang="en-US" sz="21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3678167" y="469162"/>
            <a:ext cx="5282099" cy="39472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800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    </a:t>
            </a:r>
            <a:r>
              <a:rPr lang="en-US" altLang="zh-CN" sz="2100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苏轼</a:t>
            </a:r>
            <a:r>
              <a:rPr lang="en-US" altLang="zh-CN" sz="2100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（1037年－1101年），</a:t>
            </a:r>
            <a:r>
              <a:rPr lang="en-US" altLang="zh-CN" sz="2100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字子瞻，号“</a:t>
            </a:r>
            <a:r>
              <a:rPr lang="en-US" altLang="zh-CN" sz="2100" dirty="0" err="1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东坡居士</a:t>
            </a:r>
            <a:r>
              <a:rPr lang="en-US" altLang="zh-CN" sz="2100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”，世人称其为“</a:t>
            </a:r>
            <a:r>
              <a:rPr lang="en-US" altLang="zh-CN" sz="2100" dirty="0" err="1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苏东坡</a:t>
            </a:r>
            <a:r>
              <a:rPr lang="en-US" altLang="zh-CN" sz="2100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”。</a:t>
            </a:r>
            <a:r>
              <a:rPr lang="en-US" altLang="zh-CN" sz="2100" dirty="0" err="1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北宋著名文学家、书画家、词人、诗人，唐宋八大家之一，豪放派词人代表。</a:t>
            </a:r>
            <a:r>
              <a:rPr lang="en-US" altLang="zh-CN" sz="2100" dirty="0" err="1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其诗</a:t>
            </a:r>
            <a:r>
              <a:rPr lang="zh-CN" altLang="en-US" sz="2100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、</a:t>
            </a:r>
            <a:r>
              <a:rPr lang="en-US" altLang="zh-CN" sz="2100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词</a:t>
            </a:r>
            <a:r>
              <a:rPr lang="zh-CN" altLang="en-US" sz="2100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、</a:t>
            </a:r>
            <a:r>
              <a:rPr lang="en-US" altLang="zh-CN" sz="2100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赋</a:t>
            </a:r>
            <a:r>
              <a:rPr lang="zh-CN" altLang="en-US" sz="2100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、</a:t>
            </a:r>
            <a:r>
              <a:rPr lang="en-US" altLang="zh-CN" sz="2100" dirty="0" err="1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散文，均成就极高，且善书法和绘画，是中国文学艺术史上罕见的全才，也是中国数千年历史上被公认文学艺术造诣最杰出的大家之一</a:t>
            </a:r>
            <a:r>
              <a:rPr lang="en-US" altLang="zh-CN" sz="2100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815941" y="3942874"/>
            <a:ext cx="883896" cy="34624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en-US" altLang="zh-CN" b="1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zh-CN" altLang="en-US" b="1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苏  轼</a:t>
            </a:r>
            <a:r>
              <a:rPr lang="zh-CN" altLang="en-US" sz="1800" b="1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 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9469"/>
          <a:stretch>
            <a:fillRect/>
          </a:stretch>
        </p:blipFill>
        <p:spPr>
          <a:xfrm>
            <a:off x="1209199" y="1430179"/>
            <a:ext cx="1863566" cy="2001679"/>
          </a:xfrm>
          <a:prstGeom prst="roundRect">
            <a:avLst/>
          </a:prstGeom>
          <a:ln w="76200">
            <a:solidFill>
              <a:schemeClr val="tx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938" y="4054793"/>
            <a:ext cx="1224439" cy="979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3084" y="1765935"/>
            <a:ext cx="2415064" cy="2653665"/>
          </a:xfrm>
          <a:prstGeom prst="round2DiagRect">
            <a:avLst/>
          </a:prstGeom>
          <a:ln>
            <a:solidFill>
              <a:schemeClr val="tx1"/>
            </a:solidFill>
          </a:ln>
        </p:spPr>
      </p:pic>
      <p:sp>
        <p:nvSpPr>
          <p:cNvPr id="100" name="文本框 99"/>
          <p:cNvSpPr txBox="1"/>
          <p:nvPr/>
        </p:nvSpPr>
        <p:spPr>
          <a:xfrm>
            <a:off x="1076105" y="1701125"/>
            <a:ext cx="4495306" cy="55399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抹</a:t>
            </a:r>
            <a:r>
              <a:rPr lang="en-US" altLang="zh-CN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  </a:t>
            </a:r>
            <a:r>
              <a:rPr lang="en-US" altLang="zh-CN" sz="2100" b="1" dirty="0" err="1">
                <a:solidFill>
                  <a:srgbClr val="FF0000"/>
                </a:solidFill>
                <a:latin typeface="FZShuTi" panose="02010601030101010101" pitchFamily="2" charset="-122"/>
                <a:ea typeface="FZShuTi" panose="02010601030101010101" pitchFamily="2" charset="-122"/>
                <a:cs typeface="微软雅黑" panose="020B0503020204020204" pitchFamily="34" charset="-122"/>
              </a:rPr>
              <a:t>mǒ</a:t>
            </a:r>
            <a:r>
              <a:rPr lang="en-US" altLang="zh-CN" sz="2100" b="1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     </a:t>
            </a:r>
            <a:r>
              <a:rPr lang="zh-CN" altLang="en-US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亦  </a:t>
            </a:r>
            <a:r>
              <a:rPr lang="en-US" altLang="zh-CN" sz="2100" b="1" dirty="0">
                <a:solidFill>
                  <a:srgbClr val="FF0000"/>
                </a:solidFill>
                <a:latin typeface="FZShuTi" panose="02010601030101010101" pitchFamily="2" charset="-122"/>
                <a:ea typeface="FZShuTi" panose="02010601030101010101" pitchFamily="2" charset="-122"/>
                <a:cs typeface="微软雅黑" panose="020B0503020204020204" pitchFamily="34" charset="-122"/>
              </a:rPr>
              <a:t>yì     </a:t>
            </a:r>
            <a:r>
              <a:rPr lang="zh-CN" altLang="en-US" sz="2100" b="1" dirty="0">
                <a:latin typeface="FZShuTi" panose="02010601030101010101" pitchFamily="2" charset="-122"/>
                <a:ea typeface="FZShuTi" panose="02010601030101010101" pitchFamily="2" charset="-122"/>
                <a:cs typeface="微软雅黑" panose="020B0503020204020204" pitchFamily="34" charset="-122"/>
              </a:rPr>
              <a:t> </a:t>
            </a:r>
            <a:r>
              <a:rPr lang="zh-CN" altLang="en-US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宜   </a:t>
            </a:r>
            <a:r>
              <a:rPr lang="en-US" altLang="zh-CN" sz="2100" b="1" dirty="0">
                <a:solidFill>
                  <a:srgbClr val="FF0000"/>
                </a:solidFill>
                <a:latin typeface="FZShuTi" panose="02010601030101010101" pitchFamily="2" charset="-122"/>
                <a:ea typeface="FZShuTi" panose="02010601030101010101" pitchFamily="2" charset="-122"/>
                <a:cs typeface="微软雅黑" panose="020B0503020204020204" pitchFamily="34" charset="-122"/>
              </a:rPr>
              <a:t>yí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3859" y="2769870"/>
            <a:ext cx="834390" cy="2168843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1745456" y="921544"/>
            <a:ext cx="1504950" cy="558641"/>
          </a:xfrm>
          <a:prstGeom prst="roundRect">
            <a:avLst/>
          </a:prstGeom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Above"/>
            <a:lightRig rig="threePt" dir="t"/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chemeClr val="accent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学习生字</a:t>
            </a:r>
          </a:p>
        </p:txBody>
      </p:sp>
      <p:sp>
        <p:nvSpPr>
          <p:cNvPr id="4" name="矩形 3"/>
          <p:cNvSpPr/>
          <p:nvPr/>
        </p:nvSpPr>
        <p:spPr>
          <a:xfrm>
            <a:off x="711924" y="308189"/>
            <a:ext cx="1220527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  <a:sym typeface="+mn-ea"/>
              </a:rPr>
              <a:t>新知讲解</a:t>
            </a:r>
            <a:endParaRPr lang="zh-CN" altLang="en-US" sz="2100" b="1" dirty="0">
              <a:ln w="0"/>
              <a:solidFill>
                <a:srgbClr val="EC6C1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KaiTi" panose="02010609060101010101" pitchFamily="49" charset="-122"/>
              <a:ea typeface="KaiTi" panose="02010609060101010101" pitchFamily="49" charset="-122"/>
            </a:endParaRPr>
          </a:p>
        </p:txBody>
      </p:sp>
      <p:graphicFrame>
        <p:nvGraphicFramePr>
          <p:cNvPr id="20" name="Group 12"/>
          <p:cNvGraphicFramePr>
            <a:graphicFrameLocks noGrp="1"/>
          </p:cNvGraphicFramePr>
          <p:nvPr/>
        </p:nvGraphicFramePr>
        <p:xfrm>
          <a:off x="1668780" y="2895124"/>
          <a:ext cx="1212532" cy="1145858"/>
        </p:xfrm>
        <a:graphic>
          <a:graphicData uri="http://schemas.openxmlformats.org/drawingml/2006/table">
            <a:tbl>
              <a:tblPr/>
              <a:tblGrid>
                <a:gridCol w="6062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62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8388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6" name="Group 12"/>
          <p:cNvGraphicFramePr>
            <a:graphicFrameLocks noGrp="1"/>
          </p:cNvGraphicFramePr>
          <p:nvPr/>
        </p:nvGraphicFramePr>
        <p:xfrm>
          <a:off x="3444716" y="2886075"/>
          <a:ext cx="1207770" cy="1154430"/>
        </p:xfrm>
        <a:graphic>
          <a:graphicData uri="http://schemas.openxmlformats.org/drawingml/2006/table">
            <a:tbl>
              <a:tblPr/>
              <a:tblGrid>
                <a:gridCol w="6038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388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862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816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华文楷体" panose="02010600040101010101" pitchFamily="2" charset="-122"/>
                        <a:ea typeface="宋体" panose="02010600030101010101" pitchFamily="2" charset="-122"/>
                      </a:endParaRPr>
                    </a:p>
                  </a:txBody>
                  <a:tcPr marL="58019" marR="58019" marT="28960" marB="28960" horzOverflow="overflow"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1709738" y="2552322"/>
            <a:ext cx="3810000" cy="173124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72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饮  初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119305" y="308189"/>
            <a:ext cx="22826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3F5E4"/>
                </a:solidFill>
              </a:rPr>
              <a:t>https://www.ypppt.com/</a:t>
            </a:r>
            <a:endParaRPr lang="zh-CN" altLang="en-US" dirty="0">
              <a:solidFill>
                <a:srgbClr val="F3F5E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5" grpId="0" bldLvl="0" animBg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74812" y="1409700"/>
            <a:ext cx="8102132" cy="2977739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 indent="228600">
              <a:lnSpc>
                <a:spcPct val="150000"/>
              </a:lnSpc>
            </a:pPr>
            <a:r>
              <a:rPr lang="en-US" altLang="zh-CN" sz="2100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   </a:t>
            </a:r>
            <a:r>
              <a:rPr lang="zh-CN" altLang="en-US" sz="2100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潋滟：</a:t>
            </a:r>
            <a:r>
              <a:rPr lang="zh-CN" altLang="en-US" sz="2100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（</a:t>
            </a:r>
            <a:r>
              <a:rPr lang="en-US" altLang="zh-CN" sz="2100" dirty="0">
                <a:solidFill>
                  <a:srgbClr val="0070C0"/>
                </a:solidFill>
                <a:latin typeface="FZShuTi" panose="02010601030101010101" pitchFamily="2" charset="-122"/>
                <a:ea typeface="FZShuTi" panose="02010601030101010101" pitchFamily="2" charset="-122"/>
                <a:cs typeface="微软雅黑" panose="020B0503020204020204" pitchFamily="34" charset="-122"/>
                <a:sym typeface="+mn-ea"/>
              </a:rPr>
              <a:t>liàn yàn </a:t>
            </a:r>
            <a:r>
              <a:rPr lang="zh-CN" altLang="en-US" sz="2100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波光闪动的样子。</a:t>
            </a:r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   </a:t>
            </a:r>
            <a:endParaRPr lang="zh-CN" altLang="en-US" sz="2100" dirty="0">
              <a:latin typeface="KaiTi" panose="02010609060101010101" pitchFamily="49" charset="-122"/>
              <a:ea typeface="KaiTi" panose="02010609060101010101" pitchFamily="49" charset="-122"/>
              <a:cs typeface="微软雅黑" panose="020B0503020204020204" pitchFamily="34" charset="-122"/>
            </a:endParaRPr>
          </a:p>
          <a:p>
            <a:pPr indent="228600">
              <a:lnSpc>
                <a:spcPct val="150000"/>
              </a:lnSpc>
            </a:pPr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   </a:t>
            </a:r>
            <a:r>
              <a:rPr lang="zh-CN" altLang="en-US" sz="2100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方好：</a:t>
            </a:r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正好。方，刚刚，副词。 </a:t>
            </a:r>
          </a:p>
          <a:p>
            <a:pPr indent="228600">
              <a:lnSpc>
                <a:spcPct val="150000"/>
              </a:lnSpc>
            </a:pPr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   </a:t>
            </a:r>
            <a:r>
              <a:rPr lang="zh-CN" altLang="en-US" sz="2100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空蒙：</a:t>
            </a:r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形容云雾迷茫，似有若无。</a:t>
            </a:r>
          </a:p>
          <a:p>
            <a:pPr indent="228600">
              <a:lnSpc>
                <a:spcPct val="150000"/>
              </a:lnSpc>
            </a:pPr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   </a:t>
            </a:r>
            <a:r>
              <a:rPr lang="zh-CN" altLang="en-US" sz="2100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西子：</a:t>
            </a:r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即西施，春秋时代越国著名的美女，姓施，家住浣纱溪村（在今浙江）西，所以称为西施。</a:t>
            </a:r>
          </a:p>
          <a:p>
            <a:pPr indent="228600">
              <a:lnSpc>
                <a:spcPct val="150000"/>
              </a:lnSpc>
            </a:pPr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   </a:t>
            </a:r>
            <a:r>
              <a:rPr lang="zh-CN" altLang="en-US" sz="2100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淡妆</a:t>
            </a:r>
            <a:r>
              <a:rPr lang="zh-CN" altLang="en-US" sz="2100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（</a:t>
            </a:r>
            <a:r>
              <a:rPr lang="zh-CN" altLang="en-US" sz="2100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 </a:t>
            </a:r>
            <a:r>
              <a:rPr lang="en-US" altLang="zh-CN" sz="2100" dirty="0">
                <a:solidFill>
                  <a:srgbClr val="0070C0"/>
                </a:solidFill>
                <a:latin typeface="FZShuTi" panose="02010601030101010101" pitchFamily="2" charset="-122"/>
                <a:ea typeface="FZShuTi" panose="02010601030101010101" pitchFamily="2" charset="-122"/>
                <a:cs typeface="微软雅黑" panose="020B0503020204020204" pitchFamily="34" charset="-122"/>
                <a:sym typeface="+mn-ea"/>
              </a:rPr>
              <a:t>zhuāng</a:t>
            </a:r>
            <a:r>
              <a:rPr lang="zh-CN" altLang="en-US" sz="2100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）</a:t>
            </a:r>
            <a:r>
              <a:rPr lang="zh-CN" altLang="en-US" sz="2100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浓抹：</a:t>
            </a:r>
            <a:r>
              <a:rPr lang="zh-CN" altLang="en-US" sz="2100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或淡雅地妆束，或浓艳地打扮。</a:t>
            </a:r>
          </a:p>
        </p:txBody>
      </p:sp>
      <p:sp>
        <p:nvSpPr>
          <p:cNvPr id="6" name="矩形 5"/>
          <p:cNvSpPr/>
          <p:nvPr/>
        </p:nvSpPr>
        <p:spPr>
          <a:xfrm>
            <a:off x="774813" y="367721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新知讲解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26568" y="1409700"/>
            <a:ext cx="1541621" cy="1649730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3819525" y="760096"/>
            <a:ext cx="1504950" cy="558641"/>
          </a:xfrm>
          <a:prstGeom prst="roundRect">
            <a:avLst/>
          </a:prstGeom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Above"/>
            <a:lightRig rig="threePt" dir="t"/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chemeClr val="accent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词语解释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938" y="4054793"/>
            <a:ext cx="1224439" cy="979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02899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新知讲解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1604962" y="2047399"/>
            <a:ext cx="6791281" cy="2077492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朗</a:t>
            </a:r>
            <a:r>
              <a:rPr lang="zh-CN" altLang="en-US" sz="2400" b="1" dirty="0">
                <a:solidFill>
                  <a:srgbClr val="C0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 </a:t>
            </a:r>
            <a:r>
              <a:rPr lang="zh-CN" altLang="en-US" sz="24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读 课 文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206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1.教师范读，指导停顿（注意节奏停顿)</a:t>
            </a:r>
            <a:r>
              <a:rPr lang="zh-CN" altLang="en-US" sz="2100" dirty="0">
                <a:solidFill>
                  <a:srgbClr val="00206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206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2.指名试读,读出诗的节奏、韵律</a:t>
            </a:r>
            <a:r>
              <a:rPr lang="zh-CN" altLang="en-US" sz="2100" dirty="0">
                <a:solidFill>
                  <a:srgbClr val="00206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。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206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3.学生按节奏自由朗读，要求：放声朗读，读准字音。</a:t>
            </a:r>
            <a:endParaRPr lang="zh-CN" altLang="en-US" sz="2100" dirty="0">
              <a:solidFill>
                <a:srgbClr val="002060"/>
              </a:solidFill>
              <a:latin typeface="KaiTi" panose="02010609060101010101" pitchFamily="49" charset="-122"/>
              <a:ea typeface="KaiTi" panose="02010609060101010101" pitchFamily="49" charset="-122"/>
              <a:cs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0506" y="665798"/>
            <a:ext cx="3381375" cy="116967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  <a:lum bright="-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938" y="4054793"/>
            <a:ext cx="1224439" cy="9796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竖卷形 4"/>
          <p:cNvSpPr/>
          <p:nvPr/>
        </p:nvSpPr>
        <p:spPr>
          <a:xfrm>
            <a:off x="1278731" y="636270"/>
            <a:ext cx="3650933" cy="3834289"/>
          </a:xfrm>
          <a:prstGeom prst="verticalScroll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918812" y="1325881"/>
            <a:ext cx="2470309" cy="2492216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100" b="1" dirty="0">
                <a:solidFill>
                  <a:srgbClr val="2D52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饮湖上初晴后雨</a:t>
            </a:r>
          </a:p>
          <a:p>
            <a:pPr algn="ctr">
              <a:lnSpc>
                <a:spcPct val="150000"/>
              </a:lnSpc>
            </a:pPr>
            <a:r>
              <a:rPr lang="zh-CN" altLang="en-US" sz="2100" b="1" dirty="0">
                <a:solidFill>
                  <a:srgbClr val="2D52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水光潋滟</a:t>
            </a:r>
            <a:r>
              <a:rPr lang="en-US" altLang="zh-CN" sz="2100" b="1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|</a:t>
            </a:r>
            <a:r>
              <a:rPr lang="zh-CN" altLang="en-US" sz="2100" b="1" dirty="0">
                <a:solidFill>
                  <a:srgbClr val="2D52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晴方好，山色空蒙</a:t>
            </a:r>
            <a:r>
              <a:rPr lang="en-US" altLang="zh-CN" sz="2100" b="1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|</a:t>
            </a:r>
            <a:r>
              <a:rPr lang="zh-CN" altLang="en-US" sz="2100" b="1" dirty="0">
                <a:solidFill>
                  <a:srgbClr val="2D52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雨亦奇。</a:t>
            </a:r>
          </a:p>
          <a:p>
            <a:pPr algn="ctr">
              <a:lnSpc>
                <a:spcPct val="150000"/>
              </a:lnSpc>
            </a:pPr>
            <a:r>
              <a:rPr lang="zh-CN" altLang="en-US" sz="2100" b="1" dirty="0">
                <a:solidFill>
                  <a:srgbClr val="2D52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欲把西湖</a:t>
            </a:r>
            <a:r>
              <a:rPr lang="en-US" altLang="zh-CN" sz="2100" b="1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|</a:t>
            </a:r>
            <a:r>
              <a:rPr lang="zh-CN" altLang="en-US" sz="2100" b="1" dirty="0">
                <a:solidFill>
                  <a:srgbClr val="2D52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比西子，淡妆浓抹</a:t>
            </a:r>
            <a:r>
              <a:rPr lang="en-US" altLang="zh-CN" sz="2100" b="1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|</a:t>
            </a:r>
            <a:r>
              <a:rPr lang="zh-CN" altLang="en-US" sz="2100" b="1" dirty="0">
                <a:solidFill>
                  <a:srgbClr val="2D52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总相宜。</a:t>
            </a:r>
          </a:p>
        </p:txBody>
      </p:sp>
      <p:sp>
        <p:nvSpPr>
          <p:cNvPr id="6" name="矩形 5"/>
          <p:cNvSpPr/>
          <p:nvPr/>
        </p:nvSpPr>
        <p:spPr>
          <a:xfrm>
            <a:off x="774813" y="367721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新知讲解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7389" y="1906429"/>
            <a:ext cx="2277904" cy="2148364"/>
          </a:xfrm>
          <a:prstGeom prst="ellipse">
            <a:avLst/>
          </a:prstGeom>
          <a:ln>
            <a:solidFill>
              <a:schemeClr val="tx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000000">
                  <a:alpha val="100000"/>
                </a:srgbClr>
              </a:clrFrom>
              <a:clrTo>
                <a:srgbClr val="000000">
                  <a:alpha val="100000"/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938" y="4054793"/>
            <a:ext cx="1224439" cy="979646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>
            <a:off x="5984558" y="636271"/>
            <a:ext cx="1504950" cy="558641"/>
          </a:xfrm>
          <a:prstGeom prst="roundRect">
            <a:avLst/>
          </a:prstGeom>
          <a:ln w="57150">
            <a:solidFill>
              <a:schemeClr val="accent1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innerShdw blurRad="63500" dist="50800" dir="8100000">
              <a:prstClr val="black">
                <a:alpha val="50000"/>
              </a:prstClr>
            </a:innerShdw>
            <a:reflection blurRad="6350" stA="52000" endA="300" endPos="35000" dir="5400000" sy="-100000" algn="bl" rotWithShape="0"/>
          </a:effectLst>
          <a:scene3d>
            <a:camera prst="perspectiveAbove"/>
            <a:lightRig rig="threePt" dir="t"/>
          </a:scene3d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solidFill>
                  <a:schemeClr val="accent1"/>
                </a:solidFill>
                <a:latin typeface="KaiTi" panose="02010609060101010101" pitchFamily="49" charset="-122"/>
                <a:ea typeface="KaiTi" panose="02010609060101010101" pitchFamily="49" charset="-122"/>
              </a:rPr>
              <a:t>初步感知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2304574" y="1603534"/>
            <a:ext cx="5777865" cy="3082766"/>
          </a:xfrm>
          <a:prstGeom prst="roundRect">
            <a:avLst/>
          </a:prstGeom>
          <a:noFill/>
          <a:ln>
            <a:prstDash val="sysDash"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702899" y="273423"/>
            <a:ext cx="1215718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100" b="1" dirty="0">
                <a:ln w="0"/>
                <a:solidFill>
                  <a:srgbClr val="EC6C1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KaiTi" panose="02010609060101010101" pitchFamily="49" charset="-122"/>
                <a:ea typeface="KaiTi" panose="02010609060101010101" pitchFamily="49" charset="-122"/>
              </a:rPr>
              <a:t>新知讲解</a:t>
            </a:r>
          </a:p>
        </p:txBody>
      </p:sp>
      <p:sp>
        <p:nvSpPr>
          <p:cNvPr id="100" name="文本框 99"/>
          <p:cNvSpPr txBox="1"/>
          <p:nvPr/>
        </p:nvSpPr>
        <p:spPr>
          <a:xfrm>
            <a:off x="2249805" y="783908"/>
            <a:ext cx="5887403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srgbClr val="0070C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</a:rPr>
              <a:t>题目是文章的眼睛，透过读诗题，你读懂了什么？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84886" y="1857851"/>
            <a:ext cx="1133951" cy="209740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CFCFC">
                  <a:alpha val="100000"/>
                </a:srgbClr>
              </a:clrFrom>
              <a:clrTo>
                <a:srgbClr val="FCFCFC">
                  <a:alpha val="100000"/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370" y="3595688"/>
            <a:ext cx="881539" cy="134874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3720465" y="1857851"/>
            <a:ext cx="2032047" cy="392415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solidFill>
                  <a:srgbClr val="FF0000"/>
                </a:solidFill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饮湖上初晴后雨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731770" y="2677477"/>
            <a:ext cx="2847023" cy="39147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天气变化</a:t>
            </a:r>
            <a:r>
              <a:rPr lang="en-US" altLang="zh-CN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en-US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初晴后雨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265771" y="3414712"/>
            <a:ext cx="2313623" cy="391478"/>
          </a:xfrm>
          <a:prstGeom prst="rect">
            <a:avLst/>
          </a:prstGeom>
          <a:solidFill>
            <a:srgbClr val="FFC000"/>
          </a:solidFill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地点</a:t>
            </a:r>
            <a:r>
              <a:rPr lang="en-US" altLang="zh-CN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en-US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湖上舟中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286375" y="4163377"/>
            <a:ext cx="2580323" cy="391478"/>
          </a:xfrm>
          <a:prstGeom prst="rect">
            <a:avLst/>
          </a:prstGeom>
          <a:solidFill>
            <a:srgbClr val="33CC33"/>
          </a:solidFill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干什么</a:t>
            </a:r>
            <a:r>
              <a:rPr lang="en-US" altLang="zh-CN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——</a:t>
            </a:r>
            <a:r>
              <a:rPr lang="zh-CN" altLang="en-US" sz="2100" b="1" dirty="0">
                <a:latin typeface="KaiTi" panose="02010609060101010101" pitchFamily="49" charset="-122"/>
                <a:ea typeface="KaiTi" panose="02010609060101010101" pitchFamily="49" charset="-122"/>
                <a:cs typeface="微软雅黑" panose="020B0503020204020204" pitchFamily="34" charset="-122"/>
                <a:sym typeface="+mn-ea"/>
              </a:rPr>
              <a:t>饮酒聊天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16504" y="1603534"/>
            <a:ext cx="1765935" cy="1234916"/>
          </a:xfrm>
          <a:prstGeom prst="snip2DiagRect">
            <a:avLst/>
          </a:prstGeom>
          <a:ln>
            <a:solidFill>
              <a:schemeClr val="tx1"/>
            </a:solidFill>
          </a:ln>
          <a:effectLst>
            <a:innerShdw blurRad="63500" dist="50800" dir="108000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100" grpId="0"/>
      <p:bldP spid="7" grpId="0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语文" id="{C2414CD6-1CF4-4399-AFC0-BB42EA116142}" vid="{F5E079DE-6B05-4BEF-8385-76B53C42E709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饮湖上初晴后雨</Template>
  <TotalTime>17</TotalTime>
  <Words>996</Words>
  <Application>Microsoft Office PowerPoint</Application>
  <PresentationFormat>全屏显示(16:9)</PresentationFormat>
  <Paragraphs>129</Paragraphs>
  <Slides>25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KaiTi</vt:lpstr>
      <vt:lpstr>Meiryo</vt:lpstr>
      <vt:lpstr>FZShuTi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饮湖上初晴后雨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</cp:revision>
  <dcterms:created xsi:type="dcterms:W3CDTF">2019-10-08T05:39:49Z</dcterms:created>
  <dcterms:modified xsi:type="dcterms:W3CDTF">2021-08-03T06:28:25Z</dcterms:modified>
</cp:coreProperties>
</file>