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6" r:id="rId2"/>
  </p:sldMasterIdLst>
  <p:notesMasterIdLst>
    <p:notesMasterId r:id="rId57"/>
  </p:notesMasterIdLst>
  <p:handoutMasterIdLst>
    <p:handoutMasterId r:id="rId58"/>
  </p:handoutMasterIdLst>
  <p:sldIdLst>
    <p:sldId id="523" r:id="rId3"/>
    <p:sldId id="1088" r:id="rId4"/>
    <p:sldId id="1012" r:id="rId5"/>
    <p:sldId id="1042" r:id="rId6"/>
    <p:sldId id="1043" r:id="rId7"/>
    <p:sldId id="1089" r:id="rId8"/>
    <p:sldId id="1003" r:id="rId9"/>
    <p:sldId id="634" r:id="rId10"/>
    <p:sldId id="1001" r:id="rId11"/>
    <p:sldId id="1077" r:id="rId12"/>
    <p:sldId id="748" r:id="rId13"/>
    <p:sldId id="586" r:id="rId14"/>
    <p:sldId id="1011" r:id="rId15"/>
    <p:sldId id="996" r:id="rId16"/>
    <p:sldId id="1006" r:id="rId17"/>
    <p:sldId id="991" r:id="rId18"/>
    <p:sldId id="1080" r:id="rId19"/>
    <p:sldId id="1090" r:id="rId20"/>
    <p:sldId id="1148" r:id="rId21"/>
    <p:sldId id="1018" r:id="rId22"/>
    <p:sldId id="1019" r:id="rId23"/>
    <p:sldId id="1020" r:id="rId24"/>
    <p:sldId id="941" r:id="rId25"/>
    <p:sldId id="928" r:id="rId26"/>
    <p:sldId id="1091" r:id="rId27"/>
    <p:sldId id="1117" r:id="rId28"/>
    <p:sldId id="1093" r:id="rId29"/>
    <p:sldId id="1118" r:id="rId30"/>
    <p:sldId id="1094" r:id="rId31"/>
    <p:sldId id="1095" r:id="rId32"/>
    <p:sldId id="1119" r:id="rId33"/>
    <p:sldId id="1120" r:id="rId34"/>
    <p:sldId id="1096" r:id="rId35"/>
    <p:sldId id="1097" r:id="rId36"/>
    <p:sldId id="1098" r:id="rId37"/>
    <p:sldId id="1121" r:id="rId38"/>
    <p:sldId id="1100" r:id="rId39"/>
    <p:sldId id="1101" r:id="rId40"/>
    <p:sldId id="1099" r:id="rId41"/>
    <p:sldId id="1124" r:id="rId42"/>
    <p:sldId id="1102" r:id="rId43"/>
    <p:sldId id="1103" r:id="rId44"/>
    <p:sldId id="1127" r:id="rId45"/>
    <p:sldId id="1104" r:id="rId46"/>
    <p:sldId id="1105" r:id="rId47"/>
    <p:sldId id="1151" r:id="rId48"/>
    <p:sldId id="1128" r:id="rId49"/>
    <p:sldId id="1129" r:id="rId50"/>
    <p:sldId id="1130" r:id="rId51"/>
    <p:sldId id="1135" r:id="rId52"/>
    <p:sldId id="1131" r:id="rId53"/>
    <p:sldId id="1133" r:id="rId54"/>
    <p:sldId id="1154" r:id="rId55"/>
    <p:sldId id="1155" r:id="rId56"/>
  </p:sldIdLst>
  <p:sldSz cx="9144000" cy="5143500" type="screen16x9"/>
  <p:notesSz cx="6858000" cy="9144000"/>
  <p:custDataLst>
    <p:tags r:id="rId5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2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8">
          <p15:clr>
            <a:srgbClr val="A4A3A4"/>
          </p15:clr>
        </p15:guide>
        <p15:guide id="2" pos="223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0000FF"/>
    <a:srgbClr val="0066FF"/>
    <a:srgbClr val="A38302"/>
    <a:srgbClr val="FEFCDE"/>
    <a:srgbClr val="00B050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50" y="120"/>
      </p:cViewPr>
      <p:guideLst>
        <p:guide orient="horz" pos="3142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898"/>
        <p:guide pos="223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gs" Target="tags/tag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864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2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440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5555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2085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964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696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蒲</a:t>
            </a:r>
            <a:r>
              <a:rPr lang="zh-CN" altLang="en-US" baseline="0" dirty="0" smtClean="0"/>
              <a:t> 英 盛 耍 喊 欠 钓 而 察 拢 趣 喜 睡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392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蒲</a:t>
            </a:r>
            <a:r>
              <a:rPr lang="zh-CN" altLang="en-US" baseline="0" dirty="0" smtClean="0"/>
              <a:t> 英 盛 耍 喊 欠 钓 而 察 拢 趣 喜 睡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960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198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725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81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67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331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02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020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869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483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685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0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64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33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59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10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img.hb.aicdn.com/efd6b1b6105b76a9f7415fdfc9a2d785a64a2817c763-zx58k2_fw658"/>
          <p:cNvPicPr>
            <a:picLocks noChangeAspect="1" noChangeArrowheads="1"/>
          </p:cNvPicPr>
          <p:nvPr userDrawn="1"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005651"/>
            <a:ext cx="3851920" cy="1137849"/>
          </a:xfrm>
          <a:prstGeom prst="rect">
            <a:avLst/>
          </a:prstGeom>
          <a:noFill/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16</a:t>
            </a:r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金色的草地</a:t>
            </a:r>
            <a:endParaRPr kumimoji="1" lang="zh-CN" altLang="en-US" sz="1200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139268" name="Picture 4" descr="http://img.hb.aicdn.com/efd6b1b6105b76a9f7415fdfc9a2d785a64a2817c763-zx58k2_fw658"/>
          <p:cNvPicPr>
            <a:picLocks noChangeAspect="1" noChangeArrowheads="1"/>
          </p:cNvPicPr>
          <p:nvPr userDrawn="1"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11910"/>
            <a:ext cx="3203848" cy="1137849"/>
          </a:xfrm>
          <a:prstGeom prst="rect">
            <a:avLst/>
          </a:prstGeom>
          <a:noFill/>
        </p:spPr>
      </p:pic>
      <p:pic>
        <p:nvPicPr>
          <p:cNvPr id="8" name="Picture 4" descr="http://img.hb.aicdn.com/efd6b1b6105b76a9f7415fdfc9a2d785a64a2817c763-zx58k2_fw658"/>
          <p:cNvPicPr>
            <a:picLocks noChangeAspect="1" noChangeArrowheads="1"/>
          </p:cNvPicPr>
          <p:nvPr userDrawn="1"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4005651"/>
            <a:ext cx="1691680" cy="1137849"/>
          </a:xfrm>
          <a:prstGeom prst="rect">
            <a:avLst/>
          </a:prstGeom>
          <a:noFill/>
        </p:spPr>
      </p:pic>
      <p:pic>
        <p:nvPicPr>
          <p:cNvPr id="10" name="Picture 4" descr="http://img.hb.aicdn.com/efd6b1b6105b76a9f7415fdfc9a2d785a64a2817c763-zx58k2_fw658"/>
          <p:cNvPicPr>
            <a:picLocks noChangeAspect="1" noChangeArrowheads="1"/>
          </p:cNvPicPr>
          <p:nvPr userDrawn="1"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505370"/>
            <a:ext cx="2160240" cy="638130"/>
          </a:xfrm>
          <a:prstGeom prst="rect">
            <a:avLst/>
          </a:prstGeom>
          <a:noFill/>
        </p:spPr>
      </p:pic>
      <p:pic>
        <p:nvPicPr>
          <p:cNvPr id="11" name="Picture 4" descr="http://img.hb.aicdn.com/efd6b1b6105b76a9f7415fdfc9a2d785a64a2817c763-zx58k2_fw658"/>
          <p:cNvPicPr>
            <a:picLocks noChangeAspect="1" noChangeArrowheads="1"/>
          </p:cNvPicPr>
          <p:nvPr userDrawn="1"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505370"/>
            <a:ext cx="2520280" cy="63813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p0.so.qhimgs1.com/bdr/1080__/t01fc3b2bb1b5cba5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 flipH="1">
            <a:off x="0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charset="-122"/>
                <a:ea typeface="黑体" panose="02010609060101010101" charset="-122"/>
              </a:rPr>
              <a:t>人教版  语文  </a:t>
            </a:r>
            <a:r>
              <a:rPr kumimoji="1" lang="zh-CN" altLang="en-US" sz="1200" dirty="0" smtClean="0">
                <a:latin typeface="黑体" panose="02010609060101010101" charset="-122"/>
                <a:ea typeface="黑体" panose="02010609060101010101" charset="-122"/>
              </a:rPr>
              <a:t>三年级  上册</a:t>
            </a:r>
            <a:endParaRPr kumimoji="1" lang="zh-CN" altLang="en-US" sz="12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018758" y="1419622"/>
            <a:ext cx="5112568" cy="854080"/>
          </a:xfrm>
          <a:prstGeom prst="rect">
            <a:avLst/>
          </a:prstGeom>
          <a:solidFill>
            <a:srgbClr val="FFFFFF">
              <a:alpha val="69804"/>
            </a:srgbClr>
          </a:solidFill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16 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金色的草地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897" y="423867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897" y="463064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文本框 15"/>
          <p:cNvSpPr txBox="1"/>
          <p:nvPr/>
        </p:nvSpPr>
        <p:spPr>
          <a:xfrm>
            <a:off x="7275010" y="4227934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20" name="文本框 14"/>
          <p:cNvSpPr txBox="1"/>
          <p:nvPr/>
        </p:nvSpPr>
        <p:spPr>
          <a:xfrm>
            <a:off x="7275010" y="4619912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423867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7" y="55564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2" y="627534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7544" y="1275606"/>
            <a:ext cx="4104456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加一加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：而</a:t>
            </a: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+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女</a:t>
            </a: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=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耍</a:t>
            </a:r>
            <a:endParaRPr lang="en-US" altLang="zh-CN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       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目</a:t>
            </a: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+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垂</a:t>
            </a: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=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睡</a:t>
            </a:r>
            <a:endParaRPr lang="en-US" altLang="zh-CN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2685" y="2843883"/>
            <a:ext cx="176305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字理识字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：</a:t>
            </a: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       </a:t>
            </a:r>
            <a:endParaRPr lang="en-US" altLang="zh-CN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11760" y="3037661"/>
            <a:ext cx="530531" cy="6145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喜</a:t>
            </a:r>
            <a:endParaRPr lang="en-US" altLang="zh-CN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07060" y="3939901"/>
            <a:ext cx="6136940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会意字。</a:t>
            </a:r>
            <a:r>
              <a:rPr lang="zh-CN" altLang="en-US" sz="2800" dirty="0" smtClean="0"/>
              <a:t>表示人们在庆祝活动中欢笑。</a:t>
            </a:r>
            <a:endParaRPr lang="en-US" altLang="zh-CN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6F5FF"/>
              </a:clrFrom>
              <a:clrTo>
                <a:srgbClr val="E6F5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075806"/>
            <a:ext cx="60388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19622"/>
            <a:ext cx="2364947" cy="1422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2087400" y="2210786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125235" y="2112076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蒲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300462" y="1228812"/>
            <a:ext cx="1245290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err="1" smtClean="0">
                <a:latin typeface="黑体" panose="02010609060101010101" charset="-122"/>
                <a:ea typeface="黑体" panose="02010609060101010101" charset="-122"/>
              </a:rPr>
              <a:t>pú</a:t>
            </a:r>
            <a:endParaRPr lang="zh-CN" altLang="en-US" sz="50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3968" y="2280667"/>
            <a:ext cx="4104456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巧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记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：青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草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岸，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水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旁边，杜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甫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来吹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蒲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公英。</a:t>
            </a:r>
            <a:endParaRPr lang="en-US" altLang="zh-CN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67585" y="2427605"/>
            <a:ext cx="1184910" cy="1120140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线形标注 2 3"/>
          <p:cNvSpPr/>
          <p:nvPr/>
        </p:nvSpPr>
        <p:spPr>
          <a:xfrm>
            <a:off x="4464050" y="1312545"/>
            <a:ext cx="3214370" cy="78676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7941"/>
              <a:gd name="adj6" fmla="val -3342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上下结构</a:t>
            </a: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>
            <a:off x="4125341" y="554509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3635896" y="627534"/>
            <a:ext cx="456833" cy="456366"/>
            <a:chOff x="631825" y="5181600"/>
            <a:chExt cx="1554163" cy="1552575"/>
          </a:xfrm>
        </p:grpSpPr>
        <p:sp>
          <p:nvSpPr>
            <p:cNvPr id="5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" grpId="0" bldLvl="0" animBg="1"/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2087400" y="2073241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125235" y="1974531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钓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051720" y="1091267"/>
            <a:ext cx="1656184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err="1" smtClean="0">
                <a:latin typeface="黑体" panose="02010609060101010101" charset="-122"/>
                <a:ea typeface="黑体" panose="02010609060101010101" charset="-122"/>
              </a:rPr>
              <a:t>diào</a:t>
            </a:r>
            <a:endParaRPr lang="zh-CN" altLang="en-US" sz="50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3707905" y="1091267"/>
            <a:ext cx="3160876" cy="540419"/>
          </a:xfrm>
          <a:prstGeom prst="borderCallout2">
            <a:avLst>
              <a:gd name="adj1" fmla="val 96561"/>
              <a:gd name="adj2" fmla="val 49860"/>
              <a:gd name="adj3" fmla="val 96896"/>
              <a:gd name="adj4" fmla="val 50822"/>
              <a:gd name="adj5" fmla="val 370718"/>
              <a:gd name="adj6" fmla="val -18402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不要写成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“钩”。</a:t>
            </a:r>
            <a:endParaRPr lang="zh-CN" altLang="en-US" sz="28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23210" y="2283718"/>
            <a:ext cx="1240878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钓鱼</a:t>
            </a:r>
            <a:endParaRPr lang="zh-CN" altLang="en-US" sz="2800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0834" y="2355726"/>
            <a:ext cx="32216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2800" dirty="0" smtClean="0"/>
              <a:t>用钓具捕鱼。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4" grpId="0" bldLvl="0" animBg="1"/>
      <p:bldP spid="1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3" name="Picture 5" descr="https://goss2.vcg.com/creative/vcg/800/version23/VCG411033322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6" name="AutoShape 1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80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/>
            </a:r>
            <a:br>
              <a:rPr lang="zh-CN" altLang="zh-CN" sz="180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zh-CN" sz="1800" smtClean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AutoShape 3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80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/>
            </a:r>
            <a:br>
              <a:rPr lang="zh-CN" altLang="zh-CN" sz="180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zh-CN" sz="1800" smtClean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AutoShape 5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3048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0" y="267494"/>
            <a:ext cx="456833" cy="456366"/>
            <a:chOff x="631825" y="5181600"/>
            <a:chExt cx="1554163" cy="1552575"/>
          </a:xfrm>
        </p:grpSpPr>
        <p:sp>
          <p:nvSpPr>
            <p:cNvPr id="51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7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8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0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1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2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3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4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5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6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7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8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9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0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1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11"/>
          <p:cNvSpPr txBox="1">
            <a:spLocks noChangeArrowheads="1"/>
          </p:cNvSpPr>
          <p:nvPr/>
        </p:nvSpPr>
        <p:spPr bwMode="auto">
          <a:xfrm>
            <a:off x="489445" y="19560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8"/>
          <p:cNvSpPr>
            <a:spLocks noChangeArrowheads="1"/>
          </p:cNvSpPr>
          <p:nvPr/>
        </p:nvSpPr>
        <p:spPr bwMode="auto">
          <a:xfrm>
            <a:off x="3275856" y="3435846"/>
            <a:ext cx="1111202" cy="646331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哈欠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矩形 48"/>
          <p:cNvSpPr>
            <a:spLocks noChangeArrowheads="1"/>
          </p:cNvSpPr>
          <p:nvPr/>
        </p:nvSpPr>
        <p:spPr bwMode="auto">
          <a:xfrm>
            <a:off x="2339752" y="4227934"/>
            <a:ext cx="1111202" cy="646331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玩耍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8"/>
          <p:cNvSpPr>
            <a:spLocks noChangeArrowheads="1"/>
          </p:cNvSpPr>
          <p:nvPr/>
        </p:nvSpPr>
        <p:spPr bwMode="auto">
          <a:xfrm>
            <a:off x="611560" y="4083918"/>
            <a:ext cx="1111202" cy="646331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盛开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矩形 48"/>
          <p:cNvSpPr>
            <a:spLocks noChangeArrowheads="1"/>
          </p:cNvSpPr>
          <p:nvPr/>
        </p:nvSpPr>
        <p:spPr bwMode="auto">
          <a:xfrm>
            <a:off x="14247" y="3240457"/>
            <a:ext cx="1574470" cy="646331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蒲公英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5" name="矩形 48"/>
          <p:cNvSpPr>
            <a:spLocks noChangeArrowheads="1"/>
          </p:cNvSpPr>
          <p:nvPr/>
        </p:nvSpPr>
        <p:spPr bwMode="auto">
          <a:xfrm>
            <a:off x="971600" y="2211710"/>
            <a:ext cx="1111202" cy="646331"/>
          </a:xfrm>
          <a:prstGeom prst="rect">
            <a:avLst/>
          </a:prstGeom>
          <a:solidFill>
            <a:schemeClr val="bg1">
              <a:alpha val="28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合拢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矩形 3"/>
          <p:cNvSpPr>
            <a:spLocks noChangeArrowheads="1"/>
          </p:cNvSpPr>
          <p:nvPr/>
        </p:nvSpPr>
        <p:spPr bwMode="auto">
          <a:xfrm>
            <a:off x="7956376" y="1203598"/>
            <a:ext cx="746021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200" dirty="0" smtClean="0">
                <a:solidFill>
                  <a:schemeClr val="accent6">
                    <a:lumMod val="50000"/>
                  </a:schemeClr>
                </a:solidFill>
              </a:rPr>
              <a:t>吹蒲公英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3491" name="Picture 3" descr="http://p0.so.qhimgs1.com/bdr/1080__/t01f6ad00ec995b229c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2787774"/>
            <a:ext cx="1187624" cy="118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Picture 3" descr="http://p0.so.qhimgs1.com/bdr/1080__/t01f6ad00ec995b229c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9662"/>
            <a:ext cx="1187624" cy="118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Picture 3" descr="http://p0.so.qhimgs1.com/bdr/1080__/t01f6ad00ec995b229c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155926"/>
            <a:ext cx="1187624" cy="118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Picture 3" descr="http://p0.so.qhimgs1.com/bdr/1080__/t01f6ad00ec995b229c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299942"/>
            <a:ext cx="1187624" cy="118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Picture 3" descr="http://p0.so.qhimgs1.com/bdr/1080__/t01f6ad00ec995b229c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507854"/>
            <a:ext cx="1187624" cy="1187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12" dur="2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1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1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2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2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2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30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44444  E" pathEditMode="relative" ptsTypes="">
                                      <p:cBhvr>
                                        <p:cTn id="3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  <p:bldP spid="48" grpId="0" animBg="1"/>
      <p:bldP spid="57" grpId="0" animBg="1"/>
      <p:bldP spid="8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882216" y="641906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28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27784" y="760752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91326" y="757900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1349" y="1214932"/>
            <a:ext cx="3146555" cy="1944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charset="-122"/>
              </a:rPr>
              <a:t>引人注目</a:t>
            </a:r>
            <a:r>
              <a:rPr lang="zh-CN" altLang="en-US" sz="22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</a:rPr>
              <a:t>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吸引人的注意，使人把视线集中在一点上。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30000"/>
              </a:lnSpc>
            </a:pPr>
            <a:endParaRPr lang="en-US" altLang="zh-CN" sz="2400" b="1" dirty="0">
              <a:latin typeface="黑体" panose="02010609060101010101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2420" y="3170461"/>
            <a:ext cx="3083476" cy="1107996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这些花儿真是</a:t>
            </a: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引人注目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啊。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275605"/>
            <a:ext cx="4104456" cy="251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86546" y="1065881"/>
            <a:ext cx="3565374" cy="1001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charset="-122"/>
              </a:rPr>
              <a:t>一本正经</a:t>
            </a: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形容很规矩，很庄重。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7544" y="2859782"/>
            <a:ext cx="3589444" cy="769441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一本正经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地说，这个任务</a:t>
            </a:r>
            <a:endParaRPr lang="en-US" altLang="zh-CN" sz="2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真的很重要。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275606"/>
            <a:ext cx="416452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0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"/>
          <p:cNvSpPr txBox="1"/>
          <p:nvPr/>
        </p:nvSpPr>
        <p:spPr>
          <a:xfrm>
            <a:off x="874043" y="1563638"/>
            <a:ext cx="3193901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marL="457200" indent="-457200"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合到一起。</a:t>
            </a:r>
            <a:endParaRPr lang="en-US" altLang="zh-CN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6"/>
          <p:cNvSpPr txBox="1"/>
          <p:nvPr/>
        </p:nvSpPr>
        <p:spPr>
          <a:xfrm>
            <a:off x="946239" y="987574"/>
            <a:ext cx="2427111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charset="-122"/>
              </a:rPr>
              <a:t>合拢</a:t>
            </a:r>
            <a:endParaRPr lang="zh-CN" altLang="en-US" sz="32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1" name="文本框 6"/>
          <p:cNvSpPr txBox="1"/>
          <p:nvPr/>
        </p:nvSpPr>
        <p:spPr>
          <a:xfrm>
            <a:off x="946239" y="2787774"/>
            <a:ext cx="276166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charset="-122"/>
              </a:rPr>
              <a:t>观察</a:t>
            </a:r>
            <a:endParaRPr lang="zh-CN" altLang="en-US" sz="32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2" name="文本框 2"/>
          <p:cNvSpPr txBox="1"/>
          <p:nvPr/>
        </p:nvSpPr>
        <p:spPr>
          <a:xfrm>
            <a:off x="323528" y="3368712"/>
            <a:ext cx="2977877" cy="12126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marL="457200" indent="-457200"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仔细察看客观事情或现象。</a:t>
            </a:r>
            <a:endParaRPr lang="en-US" altLang="zh-CN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3995936" y="1635646"/>
            <a:ext cx="792088" cy="432048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箭头 26"/>
          <p:cNvSpPr/>
          <p:nvPr/>
        </p:nvSpPr>
        <p:spPr>
          <a:xfrm>
            <a:off x="4067944" y="3363838"/>
            <a:ext cx="792088" cy="432048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059582"/>
            <a:ext cx="2808312" cy="161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7" y="2787774"/>
            <a:ext cx="288032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51" grpId="0"/>
      <p:bldP spid="52" grpId="0"/>
      <p:bldP spid="4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541406" y="945438"/>
            <a:ext cx="8213805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自由朗读课文，思考：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课文围绕着“金色的草地”主要讲了哪两件事情？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536936" y="436158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90" y="488835"/>
            <a:ext cx="366860" cy="456338"/>
          </a:xfrm>
          <a:prstGeom prst="rect">
            <a:avLst/>
          </a:prstGeom>
        </p:spPr>
      </p:pic>
      <p:graphicFrame>
        <p:nvGraphicFramePr>
          <p:cNvPr id="4" name="表格 3"/>
          <p:cNvGraphicFramePr/>
          <p:nvPr/>
        </p:nvGraphicFramePr>
        <p:xfrm>
          <a:off x="968375" y="2424430"/>
          <a:ext cx="7498080" cy="1673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8080"/>
              </a:tblGrid>
              <a:tr h="84518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2804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圆角矩形 22"/>
          <p:cNvSpPr/>
          <p:nvPr/>
        </p:nvSpPr>
        <p:spPr>
          <a:xfrm>
            <a:off x="1298575" y="2424430"/>
            <a:ext cx="6747510" cy="977900"/>
          </a:xfrm>
          <a:prstGeom prst="round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和弟弟在草地上玩耍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68375" y="3514090"/>
            <a:ext cx="753237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/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“我”发现了草地会变色以及变色的原因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3" grpId="0"/>
      <p:bldP spid="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613150" y="241077"/>
            <a:ext cx="2520950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3333FF"/>
                </a:solidFill>
                <a:latin typeface="黑体" panose="02010609060101010101" charset="-122"/>
              </a:rPr>
              <a:t>文章脉络</a:t>
            </a:r>
            <a:endParaRPr lang="zh-CN" altLang="en-US" sz="3600" b="1" dirty="0">
              <a:latin typeface="黑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467544" y="1275606"/>
            <a:ext cx="3790950" cy="576262"/>
            <a:chOff x="2984319" y="1275606"/>
            <a:chExt cx="3737246" cy="576064"/>
          </a:xfrm>
        </p:grpSpPr>
        <p:sp>
          <p:nvSpPr>
            <p:cNvPr id="4" name="圆角矩形 3"/>
            <p:cNvSpPr/>
            <p:nvPr/>
          </p:nvSpPr>
          <p:spPr>
            <a:xfrm>
              <a:off x="2984319" y="1275606"/>
              <a:ext cx="3737246" cy="576064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矩形 3"/>
            <p:cNvSpPr>
              <a:spLocks noChangeArrowheads="1"/>
            </p:cNvSpPr>
            <p:nvPr/>
          </p:nvSpPr>
          <p:spPr bwMode="auto">
            <a:xfrm>
              <a:off x="3000598" y="1312649"/>
              <a:ext cx="3704694" cy="521791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窗前是一片金色的草地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899592" y="2067694"/>
            <a:ext cx="5233988" cy="576263"/>
            <a:chOff x="2382511" y="1275606"/>
            <a:chExt cx="5234285" cy="576064"/>
          </a:xfrm>
        </p:grpSpPr>
        <p:sp>
          <p:nvSpPr>
            <p:cNvPr id="7" name="圆角矩形 6"/>
            <p:cNvSpPr/>
            <p:nvPr/>
          </p:nvSpPr>
          <p:spPr>
            <a:xfrm>
              <a:off x="2382511" y="1275606"/>
              <a:ext cx="5234285" cy="576064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矩形 7"/>
            <p:cNvSpPr>
              <a:spLocks noChangeArrowheads="1"/>
            </p:cNvSpPr>
            <p:nvPr/>
          </p:nvSpPr>
          <p:spPr bwMode="auto">
            <a:xfrm>
              <a:off x="2405531" y="1307654"/>
              <a:ext cx="5188244" cy="52179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蒲公英给“我”和弟弟</a:t>
              </a:r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带来</a:t>
              </a:r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快乐</a:t>
              </a: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4139952" y="2787772"/>
            <a:ext cx="3528392" cy="996851"/>
            <a:chOff x="2570897" y="1258296"/>
            <a:chExt cx="3527713" cy="999262"/>
          </a:xfrm>
        </p:grpSpPr>
        <p:sp>
          <p:nvSpPr>
            <p:cNvPr id="10" name="圆角矩形 9"/>
            <p:cNvSpPr/>
            <p:nvPr/>
          </p:nvSpPr>
          <p:spPr>
            <a:xfrm>
              <a:off x="2570897" y="1258296"/>
              <a:ext cx="3455323" cy="576064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矩形 10"/>
            <p:cNvSpPr>
              <a:spLocks noChangeArrowheads="1"/>
            </p:cNvSpPr>
            <p:nvPr/>
          </p:nvSpPr>
          <p:spPr bwMode="auto">
            <a:xfrm>
              <a:off x="2642891" y="1302118"/>
              <a:ext cx="3455719" cy="95544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发现了草地变色的秘密</a:t>
              </a: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4892126" y="3507620"/>
            <a:ext cx="4000329" cy="521970"/>
            <a:chOff x="1748661" y="1258063"/>
            <a:chExt cx="3999138" cy="522419"/>
          </a:xfrm>
        </p:grpSpPr>
        <p:sp>
          <p:nvSpPr>
            <p:cNvPr id="13" name="圆角矩形 12"/>
            <p:cNvSpPr/>
            <p:nvPr/>
          </p:nvSpPr>
          <p:spPr>
            <a:xfrm>
              <a:off x="2940348" y="1258297"/>
              <a:ext cx="2807451" cy="519558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1748661" y="1258063"/>
              <a:ext cx="3756811" cy="52241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抒发我对蒲公英的喜爱</a:t>
              </a:r>
            </a:p>
          </p:txBody>
        </p:sp>
      </p:grpSp>
      <p:sp>
        <p:nvSpPr>
          <p:cNvPr id="15" name="下箭头 14"/>
          <p:cNvSpPr/>
          <p:nvPr/>
        </p:nvSpPr>
        <p:spPr>
          <a:xfrm>
            <a:off x="6588224" y="2139702"/>
            <a:ext cx="365125" cy="542925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6" name="下箭头 15"/>
          <p:cNvSpPr/>
          <p:nvPr/>
        </p:nvSpPr>
        <p:spPr>
          <a:xfrm>
            <a:off x="7884368" y="2787774"/>
            <a:ext cx="365125" cy="544513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7" name="下箭头 16"/>
          <p:cNvSpPr/>
          <p:nvPr/>
        </p:nvSpPr>
        <p:spPr>
          <a:xfrm>
            <a:off x="4788024" y="1347614"/>
            <a:ext cx="365125" cy="503238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576" y="2859782"/>
            <a:ext cx="2520280" cy="1678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51660" y="943610"/>
            <a:ext cx="58451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草地给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我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留下了怎样的印象？</a:t>
            </a:r>
          </a:p>
        </p:txBody>
      </p:sp>
      <p:sp>
        <p:nvSpPr>
          <p:cNvPr id="3" name="椭圆 2"/>
          <p:cNvSpPr/>
          <p:nvPr/>
        </p:nvSpPr>
        <p:spPr>
          <a:xfrm>
            <a:off x="1763395" y="2355215"/>
            <a:ext cx="1656080" cy="122428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有趣</a:t>
            </a:r>
          </a:p>
        </p:txBody>
      </p:sp>
      <p:sp>
        <p:nvSpPr>
          <p:cNvPr id="4" name="椭圆 3"/>
          <p:cNvSpPr/>
          <p:nvPr/>
        </p:nvSpPr>
        <p:spPr>
          <a:xfrm>
            <a:off x="3897630" y="2355215"/>
            <a:ext cx="1656080" cy="122428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4000" cy="513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://p2.so.qhimgs1.com/bdr/1728__/t01629644c9ee7bf62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5354" y="822479"/>
            <a:ext cx="7848872" cy="154559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大家都见过草地吧，都是什么颜色的？有一位同学看到的却是金色的草地，你们想去看看吗？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0"/>
          <p:cNvSpPr/>
          <p:nvPr/>
        </p:nvSpPr>
        <p:spPr>
          <a:xfrm>
            <a:off x="591480" y="988005"/>
            <a:ext cx="8455025" cy="30213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一</a:t>
            </a:r>
            <a:r>
              <a:rPr lang="zh-CN" altLang="en-US" sz="3200" b="1" dirty="0" smtClean="0">
                <a:latin typeface="黑体" panose="02010609060101010101" charset="-122"/>
                <a:ea typeface="黑体" panose="02010609060101010101" charset="-122"/>
              </a:rPr>
              <a:t>、在括号里填入合适的动词。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		 </a:t>
            </a: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（</a:t>
            </a: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 </a:t>
            </a:r>
            <a:r>
              <a:rPr lang="zh-CN" altLang="en-US" sz="3200" b="1" dirty="0" smtClean="0">
                <a:solidFill>
                  <a:srgbClr val="FF0000"/>
                </a:solidFill>
                <a:latin typeface="Songti SC" panose="02010600040101010101" pitchFamily="2" charset="-122"/>
                <a:ea typeface="Songti SC" panose="02010600040101010101" pitchFamily="2" charset="-122"/>
              </a:rPr>
              <a:t>钓</a:t>
            </a: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</a:t>
            </a: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）鱼</a:t>
            </a:r>
          </a:p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		</a:t>
            </a: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 （</a:t>
            </a: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 </a:t>
            </a:r>
            <a:r>
              <a:rPr lang="zh-CN" altLang="en-US" sz="3200" b="1" dirty="0" smtClean="0">
                <a:solidFill>
                  <a:srgbClr val="FF0000"/>
                </a:solidFill>
                <a:latin typeface="Songti SC" panose="02010600040101010101" pitchFamily="2" charset="-122"/>
                <a:ea typeface="Songti SC" panose="02010600040101010101" pitchFamily="2" charset="-122"/>
              </a:rPr>
              <a:t>提</a:t>
            </a: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</a:t>
            </a: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）篮子</a:t>
            </a:r>
            <a:endParaRPr lang="en-US" altLang="zh-CN" sz="3200" b="1" dirty="0" smtClean="0">
              <a:latin typeface="Songti SC" panose="02010600040101010101" pitchFamily="2" charset="-122"/>
              <a:ea typeface="Songti SC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		</a:t>
            </a: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 （</a:t>
            </a: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 </a:t>
            </a:r>
            <a:r>
              <a:rPr lang="zh-CN" altLang="en-US" sz="3200" b="1" dirty="0" smtClean="0">
                <a:solidFill>
                  <a:srgbClr val="FF0000"/>
                </a:solidFill>
                <a:latin typeface="Songti SC" panose="02010600040101010101" pitchFamily="2" charset="-122"/>
                <a:ea typeface="Songti SC" panose="02010600040101010101" pitchFamily="2" charset="-122"/>
              </a:rPr>
              <a:t>捡</a:t>
            </a: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</a:t>
            </a: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）果子</a:t>
            </a:r>
            <a:endParaRPr lang="en-US" altLang="zh-CN" sz="3200" b="1" dirty="0" smtClean="0">
              <a:latin typeface="Songti SC" panose="02010600040101010101" pitchFamily="2" charset="-122"/>
              <a:ea typeface="Songti SC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		</a:t>
            </a: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 （</a:t>
            </a: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 </a:t>
            </a:r>
            <a:r>
              <a:rPr lang="zh-CN" altLang="en-US" sz="3200" b="1" dirty="0" smtClean="0">
                <a:solidFill>
                  <a:srgbClr val="FF0000"/>
                </a:solidFill>
                <a:latin typeface="Songti SC" panose="02010600040101010101" pitchFamily="2" charset="-122"/>
                <a:ea typeface="Songti SC" panose="02010600040101010101" pitchFamily="2" charset="-122"/>
              </a:rPr>
              <a:t>背</a:t>
            </a: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	</a:t>
            </a: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）柴</a:t>
            </a:r>
            <a:endParaRPr lang="zh-CN" altLang="en-US" sz="3200" b="1" dirty="0">
              <a:latin typeface="Songti SC" panose="02010600040101010101" pitchFamily="2" charset="-122"/>
              <a:ea typeface="Songti SC" panose="02010600040101010101" pitchFamily="2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624428" y="411510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20" y="464186"/>
            <a:ext cx="366860" cy="456339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859782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0255" y="1628661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363838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283718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0"/>
          <p:cNvSpPr/>
          <p:nvPr/>
        </p:nvSpPr>
        <p:spPr>
          <a:xfrm>
            <a:off x="1074733" y="1431001"/>
            <a:ext cx="8455025" cy="1545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张开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	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仔细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美丽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	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升起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 	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随意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	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喜爱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	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4733" y="627534"/>
            <a:ext cx="55226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二</a:t>
            </a:r>
            <a:r>
              <a:rPr lang="zh-CN" altLang="en-US" sz="3200" b="1" dirty="0" smtClean="0"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sz="3200" dirty="0" smtClean="0">
                <a:latin typeface="黑体" panose="02010609060101010101" charset="-122"/>
                <a:ea typeface="黑体" panose="02010609060101010101" charset="-122"/>
              </a:rPr>
              <a:t>写出下面词语的反义词。</a:t>
            </a:r>
          </a:p>
        </p:txBody>
      </p:sp>
      <p:sp>
        <p:nvSpPr>
          <p:cNvPr id="6" name="矩形 5"/>
          <p:cNvSpPr/>
          <p:nvPr/>
        </p:nvSpPr>
        <p:spPr>
          <a:xfrm>
            <a:off x="2874680" y="1408192"/>
            <a:ext cx="503214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合拢</a:t>
            </a: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          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粗心</a:t>
            </a: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</a:p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丑陋</a:t>
            </a: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          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下降</a:t>
            </a:r>
            <a:endParaRPr lang="en-US" altLang="zh-CN" sz="3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刻意</a:t>
            </a: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          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厌恶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2925" y="1491630"/>
            <a:ext cx="11334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880" y="1491615"/>
            <a:ext cx="104203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0917" y="1936626"/>
            <a:ext cx="11334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9309" y="1995686"/>
            <a:ext cx="11334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933" y="2499742"/>
            <a:ext cx="11334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880" y="2499995"/>
            <a:ext cx="9874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4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0"/>
          <p:cNvSpPr/>
          <p:nvPr/>
        </p:nvSpPr>
        <p:spPr>
          <a:xfrm>
            <a:off x="499504" y="627534"/>
            <a:ext cx="7600888" cy="6591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三、下面对课文理解正确的是（    ）。</a:t>
            </a:r>
            <a:endParaRPr lang="zh-CN" altLang="en-US" sz="3200" b="1" dirty="0">
              <a:latin typeface="Songti SC" panose="02010600040101010101" pitchFamily="2" charset="-122"/>
              <a:ea typeface="Songti SC" panose="02010600040101010101" pitchFamily="2" charset="-122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6338015" y="3720946"/>
            <a:ext cx="139805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Kaiti SC" panose="02010600040101010101" pitchFamily="2" charset="-122"/>
                <a:ea typeface="Kaiti SC" panose="02010600040101010101" pitchFamily="2" charset="-122"/>
              </a:rPr>
              <a:t>字词听写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5386" y="3770381"/>
            <a:ext cx="351070" cy="38016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57708">
            <a:off x="7851344" y="3704357"/>
            <a:ext cx="335134" cy="47233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39445" y="1880235"/>
            <a:ext cx="732091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这篇文章出现了两个人物。</a:t>
            </a: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和哥哥一起发现的蒲公英的秘密。 </a:t>
            </a: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蒲公英的花瓣一直是开着的。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37935" y="627380"/>
            <a:ext cx="43942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42255" y="1691732"/>
            <a:ext cx="7632849" cy="1842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57200" algn="just">
              <a:lnSpc>
                <a:spcPct val="120000"/>
              </a:lnSpc>
            </a:pPr>
            <a:r>
              <a:rPr lang="zh-CN" altLang="en-US" sz="3200" dirty="0" smtClean="0">
                <a:latin typeface="黑体" panose="02010609060101010101" charset="-122"/>
                <a:ea typeface="黑体" panose="02010609060101010101" charset="-122"/>
              </a:rPr>
              <a:t>上节课我们学习了生字，观赏了美丽的草地，今天我们继续走进这块金色的草地，看一看那美丽的蒲公英吧。</a:t>
            </a: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77" y="546963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/>
          <p:cNvSpPr txBox="1"/>
          <p:nvPr/>
        </p:nvSpPr>
        <p:spPr>
          <a:xfrm>
            <a:off x="333190" y="536227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2089949" y="1605806"/>
            <a:ext cx="6768752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请同学来读读课文第一自然段，说一说课文写的是谁？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45" y="1161415"/>
            <a:ext cx="1882140" cy="2698750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94" y="464186"/>
            <a:ext cx="366861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 descr="http://p3.so.qhmsg.com/bdr/1080__/t014e0cfa8a03b0a5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55576" y="1275606"/>
            <a:ext cx="7616825" cy="12811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草地上长满了蒲公英。当蒲公英盛开的时候，这片草地就变成金色的了。</a:t>
            </a:r>
          </a:p>
        </p:txBody>
      </p:sp>
      <p:sp>
        <p:nvSpPr>
          <p:cNvPr id="11" name="矩形 10"/>
          <p:cNvSpPr/>
          <p:nvPr/>
        </p:nvSpPr>
        <p:spPr>
          <a:xfrm>
            <a:off x="3059832" y="2859782"/>
            <a:ext cx="2031325" cy="64633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charset="-122"/>
              </a:rPr>
              <a:t>开篇点题</a:t>
            </a:r>
            <a:endParaRPr lang="zh-CN" altLang="en-US" sz="3600" b="1" dirty="0">
              <a:solidFill>
                <a:srgbClr val="FF0000"/>
              </a:solidFill>
              <a:latin typeface="黑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42105" y="1416050"/>
            <a:ext cx="1226820" cy="575945"/>
          </a:xfrm>
          <a:prstGeom prst="rect">
            <a:avLst/>
          </a:prstGeom>
          <a:solidFill>
            <a:srgbClr val="FFFF00">
              <a:alpha val="18000"/>
            </a:srgbClr>
          </a:solidFill>
          <a:ln w="28575" cmpd="sng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2267744" y="1645602"/>
            <a:ext cx="6768752" cy="17703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+mj-ea"/>
                <a:ea typeface="+mj-ea"/>
              </a:rPr>
              <a:t>自由朗读课文第</a:t>
            </a:r>
            <a:r>
              <a:rPr lang="en-US" altLang="zh-CN" sz="2800" dirty="0" smtClean="0">
                <a:latin typeface="+mj-ea"/>
                <a:ea typeface="+mj-ea"/>
              </a:rPr>
              <a:t>2</a:t>
            </a:r>
            <a:r>
              <a:rPr lang="zh-CN" altLang="en-US" sz="2800" dirty="0" smtClean="0">
                <a:latin typeface="+mj-ea"/>
                <a:ea typeface="+mj-ea"/>
              </a:rPr>
              <a:t>自然段：</a:t>
            </a:r>
          </a:p>
          <a:p>
            <a:pPr>
              <a:lnSpc>
                <a:spcPct val="130000"/>
              </a:lnSpc>
            </a:pPr>
            <a:r>
              <a:rPr lang="en-US" altLang="zh-CN" sz="2800" dirty="0" smtClean="0">
                <a:latin typeface="黑体" panose="02010609060101010101" charset="-122"/>
                <a:sym typeface="+mn-ea"/>
              </a:rPr>
              <a:t>1.</a:t>
            </a:r>
            <a:r>
              <a:rPr lang="zh-CN" altLang="en-US" sz="2800" dirty="0" smtClean="0">
                <a:latin typeface="黑体" panose="02010609060101010101" charset="-122"/>
                <a:sym typeface="+mn-ea"/>
              </a:rPr>
              <a:t>演一演“我”和弟弟的动作。</a:t>
            </a:r>
            <a:endParaRPr lang="en-US" altLang="zh-CN" sz="2800" dirty="0" smtClean="0"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 smtClean="0">
                <a:latin typeface="黑体" panose="02010609060101010101" charset="-122"/>
              </a:rPr>
              <a:t>2.</a:t>
            </a:r>
            <a:r>
              <a:rPr lang="zh-CN" altLang="en-US" sz="2800" dirty="0" smtClean="0">
                <a:latin typeface="黑体" panose="02010609060101010101" charset="-122"/>
              </a:rPr>
              <a:t>说说蒲公英给“我”带来了什么？</a:t>
            </a:r>
            <a:endParaRPr lang="zh-CN" altLang="en-US" sz="2800" dirty="0">
              <a:latin typeface="黑体" panose="0201060906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060" y="1245235"/>
            <a:ext cx="1793875" cy="2571115"/>
          </a:xfrm>
          <a:prstGeom prst="rect">
            <a:avLst/>
          </a:prstGeom>
        </p:spPr>
      </p:pic>
      <p:sp>
        <p:nvSpPr>
          <p:cNvPr id="4" name="TextBox 1"/>
          <p:cNvSpPr txBox="1"/>
          <p:nvPr/>
        </p:nvSpPr>
        <p:spPr>
          <a:xfrm>
            <a:off x="3199443" y="538763"/>
            <a:ext cx="31648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3">
                    <a:lumMod val="50000"/>
                  </a:schemeClr>
                </a:solidFill>
                <a:latin typeface="Songti SC Black" panose="02010600040101010101" pitchFamily="2" charset="-122"/>
                <a:ea typeface="Songti SC Black" panose="02010600040101010101" pitchFamily="2" charset="-122"/>
              </a:rPr>
              <a:t>童年的欢乐</a:t>
            </a:r>
            <a:endParaRPr lang="zh-CN" altLang="en-US" sz="4000" b="1" dirty="0">
              <a:solidFill>
                <a:schemeClr val="accent3">
                  <a:lumMod val="50000"/>
                </a:schemeClr>
              </a:solidFill>
              <a:latin typeface="Songti SC Black" panose="02010600040101010101" pitchFamily="2" charset="-122"/>
              <a:ea typeface="Songti SC Black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AutoShape 2" descr="http://www.dabaoku.com/gif/053/gif002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767840" y="3689350"/>
            <a:ext cx="6125210" cy="8299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3200" b="1" dirty="0" smtClean="0">
                <a:ln w="11430"/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蒲</a:t>
            </a:r>
            <a:r>
              <a:rPr lang="zh-CN" altLang="en-US" sz="3200" b="1" dirty="0">
                <a:ln w="11430"/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公</a:t>
            </a:r>
            <a:r>
              <a:rPr lang="zh-CN" altLang="en-US" sz="3200" b="1" dirty="0" smtClean="0">
                <a:ln w="11430"/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英给</a:t>
            </a:r>
            <a:r>
              <a:rPr lang="zh-CN" altLang="en-US" sz="3200" b="1" dirty="0">
                <a:ln w="11430"/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我们带来了不少快乐。</a:t>
            </a:r>
            <a:endParaRPr lang="en-US" altLang="zh-CN" sz="3200" b="1" dirty="0">
              <a:ln w="11430"/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67630" y="576580"/>
            <a:ext cx="769620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8300" y="1152525"/>
            <a:ext cx="655320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98335" y="1152525"/>
            <a:ext cx="531495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73325" y="1728470"/>
            <a:ext cx="1136015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40475" y="1719580"/>
            <a:ext cx="421640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759585" y="2283460"/>
            <a:ext cx="403225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92495" y="2304415"/>
            <a:ext cx="1151890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609340" y="2880360"/>
            <a:ext cx="367030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下箭头 10"/>
          <p:cNvSpPr/>
          <p:nvPr/>
        </p:nvSpPr>
        <p:spPr>
          <a:xfrm rot="2280000">
            <a:off x="5678805" y="2998470"/>
            <a:ext cx="360045" cy="648335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40475" y="3123565"/>
            <a:ext cx="1552575" cy="39878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</a:rPr>
              <a:t>动作描写</a:t>
            </a:r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482600" y="576263"/>
            <a:ext cx="8281988" cy="28623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我和弟弟常常在草地上玩耍。有一次，弟弟跑在我前面，我装</a:t>
            </a:r>
            <a:r>
              <a:rPr kumimoji="1" lang="zh-CN" altLang="en-US" sz="3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r>
              <a:rPr lang="zh-CN" altLang="en-US" sz="3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一本正经</a:t>
            </a:r>
            <a:r>
              <a:rPr kumimoji="1" lang="zh-CN" altLang="en-US" sz="3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kumimoji="1"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样子，喊：“谢廖沙！”他回过头来，我</a:t>
            </a:r>
            <a:r>
              <a:rPr kumimoji="1" lang="zh-CN" altLang="en-US" sz="3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r>
              <a:rPr lang="zh-CN" altLang="en-US" sz="3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使劲一吹</a:t>
            </a:r>
            <a:r>
              <a:rPr kumimoji="1" lang="zh-CN" altLang="en-US" sz="3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kumimoji="1"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把蒲公英的绒毛吹到他脸上。弟弟</a:t>
            </a:r>
            <a:r>
              <a:rPr kumimoji="1" lang="zh-CN" altLang="en-US" sz="3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en-US" sz="3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假装</a:t>
            </a:r>
            <a:r>
              <a:rPr kumimoji="1" lang="zh-CN" altLang="en-US" sz="3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  <a:r>
              <a:rPr kumimoji="1"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哈欠，把蒲公英的绒毛朝我脸上吹。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10" grpId="0" bldLvl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http://p2.so.qhmsg.com/bdr/1080__/t0133c8c7ace6383e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3"/>
          <p:cNvSpPr txBox="1">
            <a:spLocks noChangeArrowheads="1"/>
          </p:cNvSpPr>
          <p:nvPr/>
        </p:nvSpPr>
        <p:spPr bwMode="auto">
          <a:xfrm>
            <a:off x="789940" y="499110"/>
            <a:ext cx="6708140" cy="11245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800" b="1" dirty="0" smtClean="0">
                <a:latin typeface="黑体" panose="02010609060101010101" charset="-122"/>
              </a:rPr>
              <a:t>你觉得，除了上面的动词，还有哪些词语能够表现出来我和弟弟玩耍的场景？</a:t>
            </a:r>
            <a:endParaRPr kumimoji="1" lang="zh-CN" altLang="en-US" sz="2800" b="1" dirty="0">
              <a:latin typeface="黑体" panose="02010609060101010101" charset="-122"/>
            </a:endParaRPr>
          </a:p>
        </p:txBody>
      </p:sp>
      <p:sp>
        <p:nvSpPr>
          <p:cNvPr id="3" name="Text Box 33"/>
          <p:cNvSpPr txBox="1">
            <a:spLocks noChangeArrowheads="1"/>
          </p:cNvSpPr>
          <p:nvPr/>
        </p:nvSpPr>
        <p:spPr bwMode="auto">
          <a:xfrm>
            <a:off x="792798" y="3088510"/>
            <a:ext cx="6840537" cy="52197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8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一本正经</a:t>
            </a:r>
            <a:r>
              <a:rPr kumimoji="1"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：形容很规矩、很庄重。</a:t>
            </a:r>
          </a:p>
        </p:txBody>
      </p:sp>
      <p:sp>
        <p:nvSpPr>
          <p:cNvPr id="4" name="Text Box 33"/>
          <p:cNvSpPr txBox="1">
            <a:spLocks noChangeArrowheads="1"/>
          </p:cNvSpPr>
          <p:nvPr/>
        </p:nvSpPr>
        <p:spPr bwMode="auto">
          <a:xfrm>
            <a:off x="792798" y="3959299"/>
            <a:ext cx="7577211" cy="73723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假</a:t>
            </a:r>
            <a:r>
              <a:rPr kumimoji="1" lang="zh-CN" altLang="en-US" sz="28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装</a:t>
            </a:r>
            <a:r>
              <a:rPr kumimoji="1"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故意表现出一种动作或姿态来掩饰真相。</a:t>
            </a:r>
          </a:p>
        </p:txBody>
      </p:sp>
      <p:sp>
        <p:nvSpPr>
          <p:cNvPr id="6" name="Text Box 33"/>
          <p:cNvSpPr txBox="1">
            <a:spLocks noChangeArrowheads="1"/>
          </p:cNvSpPr>
          <p:nvPr/>
        </p:nvSpPr>
        <p:spPr bwMode="auto">
          <a:xfrm>
            <a:off x="789623" y="3505185"/>
            <a:ext cx="3725862" cy="52197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使</a:t>
            </a:r>
            <a:r>
              <a:rPr kumimoji="1" lang="zh-CN" altLang="en-US" sz="28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劲</a:t>
            </a:r>
            <a:r>
              <a:rPr kumimoji="1"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：用尽全力。</a:t>
            </a:r>
          </a:p>
        </p:txBody>
      </p:sp>
      <p:sp>
        <p:nvSpPr>
          <p:cNvPr id="7" name="矩形 6"/>
          <p:cNvSpPr/>
          <p:nvPr/>
        </p:nvSpPr>
        <p:spPr>
          <a:xfrm>
            <a:off x="1131873" y="213221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一本正经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47600" y="21322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使劲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15752" y="21322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假装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6" grpId="0" bldLvl="0" animBg="1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7445" y="1047750"/>
            <a:ext cx="3909695" cy="2738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普里什文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苏联作家，许多作品表现了人和大自然和谐发展的主题。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主要作品：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飞鸟不惊的地方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黑色的阿拉伯人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484" y="393352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文本框 11"/>
          <p:cNvSpPr txBox="1"/>
          <p:nvPr/>
        </p:nvSpPr>
        <p:spPr>
          <a:xfrm>
            <a:off x="223597" y="382616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79874" name="Picture 2" descr="http://p4.so.qhmsg.com/bdr/321__/t01fe3b06dae453f9d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473" y="977409"/>
            <a:ext cx="2088232" cy="2808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38810" y="758190"/>
            <a:ext cx="7050405" cy="1124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 smtClean="0">
                <a:latin typeface="黑体" panose="02010609060101010101" charset="-122"/>
              </a:rPr>
              <a:t>思考：这些词语表</a:t>
            </a:r>
            <a:r>
              <a:rPr lang="zh-CN" altLang="en-US" sz="2800" b="1" dirty="0">
                <a:latin typeface="黑体" panose="02010609060101010101" charset="-122"/>
              </a:rPr>
              <a:t>现了“我们”怎样的性格特点？作者为什么写这个情节呢？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07704" y="2067694"/>
            <a:ext cx="2808312" cy="6093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真活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泼  顽皮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9445" y="2907030"/>
            <a:ext cx="7553960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写这个情节是为了体现蒲公英给“我们”带来的乐趣，表达了作者对草地、蒲公英的喜爱之情，也为下文“我”发现草地会变色作铺垫。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835696" y="1453783"/>
            <a:ext cx="6768752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齐读课文第</a:t>
            </a: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自然段：</a:t>
            </a:r>
            <a:endParaRPr lang="en-US" altLang="zh-CN" sz="2800" b="1" dirty="0" smtClean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作者是如何发现草地变色的秘密的？</a:t>
            </a:r>
            <a:endParaRPr lang="en-US" altLang="zh-CN" sz="2800" b="1" dirty="0" smtClean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为什么作者强调很早去钓鱼？</a:t>
            </a:r>
            <a:endParaRPr lang="en-US" altLang="zh-CN" sz="2800" b="1" dirty="0" smtClean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在文中找一找，作者接着又发现了什么？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60" y="1257935"/>
            <a:ext cx="1832610" cy="2626995"/>
          </a:xfrm>
          <a:prstGeom prst="rect">
            <a:avLst/>
          </a:prstGeom>
        </p:spPr>
      </p:pic>
      <p:sp>
        <p:nvSpPr>
          <p:cNvPr id="4" name="TextBox 1"/>
          <p:cNvSpPr txBox="1"/>
          <p:nvPr/>
        </p:nvSpPr>
        <p:spPr>
          <a:xfrm>
            <a:off x="2989893" y="550193"/>
            <a:ext cx="3164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3">
                    <a:lumMod val="50000"/>
                  </a:schemeClr>
                </a:solidFill>
                <a:latin typeface="Songti SC Black" panose="02010600040101010101" pitchFamily="2" charset="-122"/>
                <a:ea typeface="Songti SC Black" panose="02010600040101010101" pitchFamily="2" charset="-122"/>
              </a:rPr>
              <a:t>变色的秘密</a:t>
            </a:r>
            <a:endParaRPr lang="zh-CN" altLang="en-US" sz="4000" b="1" dirty="0">
              <a:solidFill>
                <a:schemeClr val="accent3">
                  <a:lumMod val="50000"/>
                </a:schemeClr>
              </a:solidFill>
              <a:latin typeface="Songti SC Black" panose="02010600040101010101" pitchFamily="2" charset="-122"/>
              <a:ea typeface="Songti SC Black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2" name="Picture 4" descr="http://abc.2008php.com/2011_Website_appreciate/2011-10-17/201110172206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44500" y="833438"/>
            <a:ext cx="8255000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1"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有一天，我起得很早去钓鱼，发现草地并不是金色的，而是</a:t>
            </a:r>
            <a:r>
              <a:rPr kumimoji="1" lang="zh-CN" altLang="en-US" sz="3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</a:t>
            </a:r>
            <a:r>
              <a:rPr kumimoji="1"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的。中午回家的时候，我看见草地是</a:t>
            </a:r>
            <a:r>
              <a:rPr kumimoji="1" lang="zh-CN" altLang="en-US" sz="3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金色</a:t>
            </a:r>
            <a:r>
              <a:rPr kumimoji="1"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kumimoji="1"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。傍晚的时候，草地又变</a:t>
            </a:r>
            <a:r>
              <a:rPr kumimoji="1" lang="zh-CN" altLang="en-US" sz="3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r>
              <a:rPr kumimoji="1"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</a:p>
        </p:txBody>
      </p:sp>
      <p:sp>
        <p:nvSpPr>
          <p:cNvPr id="23655" name="TextBox 2"/>
          <p:cNvSpPr txBox="1">
            <a:spLocks noChangeArrowheads="1"/>
          </p:cNvSpPr>
          <p:nvPr/>
        </p:nvSpPr>
        <p:spPr bwMode="auto">
          <a:xfrm>
            <a:off x="444500" y="320675"/>
            <a:ext cx="59547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latin typeface="黑体" panose="02010609060101010101" charset="-122"/>
              </a:rPr>
              <a:t>作者是如何发现草地变色的秘密的？</a:t>
            </a:r>
          </a:p>
        </p:txBody>
      </p:sp>
      <p:grpSp>
        <p:nvGrpSpPr>
          <p:cNvPr id="111" name="组合 110"/>
          <p:cNvGrpSpPr/>
          <p:nvPr/>
        </p:nvGrpSpPr>
        <p:grpSpPr>
          <a:xfrm>
            <a:off x="-108520" y="3384704"/>
            <a:ext cx="9361040" cy="1851342"/>
            <a:chOff x="-108520" y="3384704"/>
            <a:chExt cx="9361040" cy="1851342"/>
          </a:xfrm>
        </p:grpSpPr>
        <p:pic>
          <p:nvPicPr>
            <p:cNvPr id="171014" name="Picture 6" descr="http://p2.so.qhmsg.com/bdr/1080__/t015f86d246c9dbea87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520" y="3384704"/>
              <a:ext cx="4283968" cy="18513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9" name="Picture 6" descr="http://p2.so.qhmsg.com/bdr/1080__/t015f86d246c9dbea87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3384704"/>
              <a:ext cx="4283968" cy="18513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0" name="Picture 6" descr="http://p2.so.qhmsg.com/bdr/1080__/t015f86d246c9dbea87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976664" y="3384704"/>
              <a:ext cx="3275856" cy="18513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cxnSp>
        <p:nvCxnSpPr>
          <p:cNvPr id="113" name="直接连接符 112"/>
          <p:cNvCxnSpPr/>
          <p:nvPr/>
        </p:nvCxnSpPr>
        <p:spPr>
          <a:xfrm>
            <a:off x="2843808" y="1347614"/>
            <a:ext cx="31683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5399405" y="4018280"/>
            <a:ext cx="1961515" cy="583565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时间顺序</a:t>
            </a:r>
          </a:p>
        </p:txBody>
      </p:sp>
      <p:sp>
        <p:nvSpPr>
          <p:cNvPr id="4" name="椭圆 3"/>
          <p:cNvSpPr/>
          <p:nvPr/>
        </p:nvSpPr>
        <p:spPr>
          <a:xfrm>
            <a:off x="2103120" y="3806190"/>
            <a:ext cx="1224280" cy="1007745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很早</a:t>
            </a:r>
          </a:p>
        </p:txBody>
      </p:sp>
      <p:sp>
        <p:nvSpPr>
          <p:cNvPr id="5" name="椭圆 4"/>
          <p:cNvSpPr/>
          <p:nvPr/>
        </p:nvSpPr>
        <p:spPr>
          <a:xfrm>
            <a:off x="3131820" y="3806190"/>
            <a:ext cx="1224280" cy="1007745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中午</a:t>
            </a:r>
          </a:p>
        </p:txBody>
      </p:sp>
      <p:sp>
        <p:nvSpPr>
          <p:cNvPr id="6" name="椭圆 5"/>
          <p:cNvSpPr/>
          <p:nvPr/>
        </p:nvSpPr>
        <p:spPr>
          <a:xfrm>
            <a:off x="4175125" y="3806190"/>
            <a:ext cx="1224280" cy="1007745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傍晚</a:t>
            </a: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616450" y="1924050"/>
            <a:ext cx="891540" cy="133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467735" y="2468880"/>
            <a:ext cx="9499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3" grpId="0" bldLvl="0" animBg="1"/>
      <p:bldP spid="4" grpId="0" animBg="1"/>
      <p:bldP spid="5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42979" y="1543204"/>
            <a:ext cx="48736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latin typeface="黑体" panose="02010609060101010101" charset="-122"/>
              </a:rPr>
              <a:t>为什么作者强调很早去钓鱼？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71970" y="2584460"/>
            <a:ext cx="5591175" cy="11264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charset="-122"/>
              </a:rPr>
              <a:t>钓鱼早起，才能发现蒲公英变色的秘密。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charset="-122"/>
            </a:endParaRPr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843" y="1146051"/>
            <a:ext cx="1104039" cy="1582166"/>
          </a:xfrm>
          <a:prstGeom prst="rect">
            <a:avLst/>
          </a:prstGeom>
        </p:spPr>
      </p:pic>
      <p:pic>
        <p:nvPicPr>
          <p:cNvPr id="162818" name="Picture 2" descr="http://p0.so.qhmsg.com/bdr/_240_/t01282fb682187ef31f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18360" y="2472571"/>
            <a:ext cx="2205930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2428240" y="3386455"/>
            <a:ext cx="38404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charset="-122"/>
              </a:rPr>
              <a:t>作者又发现了什么？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77905" y="571213"/>
            <a:ext cx="7988300" cy="26089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我来到草地上，仔细观察，发现蒲公英的花瓣是合拢的。原来，蒲公英的花就像我们的手掌，可以张开、合上。花朵张开</a:t>
            </a:r>
            <a:r>
              <a:rPr kumimoji="1"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时，花</a:t>
            </a: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瓣是金色的，草地也</a:t>
            </a:r>
            <a:r>
              <a:rPr kumimoji="1"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是金</a:t>
            </a: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色的；花朵合拢时，</a:t>
            </a:r>
            <a:r>
              <a:rPr kumimoji="1"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金色</a:t>
            </a: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的花瓣被包住了，草</a:t>
            </a:r>
            <a:r>
              <a:rPr kumimoji="1"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地就</a:t>
            </a: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变成绿色的了。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 descr="http://p0.so.qhimgs1.com/bdr/1080__/t01056135b853ff220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http://p2.so.qhmsg.com/bdr/1080__/t015f86d246c9dbea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矩形 2"/>
          <p:cNvSpPr>
            <a:spLocks noChangeArrowheads="1"/>
          </p:cNvSpPr>
          <p:nvPr/>
        </p:nvSpPr>
        <p:spPr bwMode="auto">
          <a:xfrm>
            <a:off x="4806821" y="3959334"/>
            <a:ext cx="2244415" cy="5848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00B050"/>
                </a:solidFill>
                <a:latin typeface="黑体" panose="02010609060101010101" charset="-122"/>
              </a:rPr>
              <a:t>花朵合拢时</a:t>
            </a:r>
          </a:p>
        </p:txBody>
      </p:sp>
      <p:sp>
        <p:nvSpPr>
          <p:cNvPr id="27654" name="矩形 6"/>
          <p:cNvSpPr>
            <a:spLocks noChangeArrowheads="1"/>
          </p:cNvSpPr>
          <p:nvPr/>
        </p:nvSpPr>
        <p:spPr bwMode="auto">
          <a:xfrm>
            <a:off x="1206421" y="3959334"/>
            <a:ext cx="2244602" cy="5848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C000"/>
                </a:solidFill>
                <a:latin typeface="黑体" panose="02010609060101010101" charset="-122"/>
              </a:rPr>
              <a:t>花朵张开时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70510" y="409575"/>
            <a:ext cx="2369820" cy="65185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charset="-122"/>
              </a:rPr>
              <a:t>作者的发现</a:t>
            </a:r>
          </a:p>
        </p:txBody>
      </p:sp>
      <p:pic>
        <p:nvPicPr>
          <p:cNvPr id="158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373" y="1727086"/>
            <a:ext cx="315045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723" name="Picture 3" descr="http://p0.so.qhimgs1.com/bdr/810__/t015d160507c843e7d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781" y="1727086"/>
            <a:ext cx="2952328" cy="2088232"/>
          </a:xfrm>
          <a:prstGeom prst="rect">
            <a:avLst/>
          </a:prstGeom>
          <a:noFill/>
        </p:spPr>
      </p:pic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1998509" y="2419731"/>
            <a:ext cx="1727227" cy="830910"/>
          </a:xfrm>
          <a:prstGeom prst="rect">
            <a:avLst/>
          </a:prstGeom>
          <a:solidFill>
            <a:schemeClr val="lt1">
              <a:alpha val="54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手掌</a:t>
            </a:r>
          </a:p>
        </p:txBody>
      </p:sp>
      <p:pic>
        <p:nvPicPr>
          <p:cNvPr id="8" name="Picture 2" descr="http://p2.so.qhimgs1.com/bdr/_240_/t01e1396ab149c3d55e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46381" y="2231142"/>
            <a:ext cx="1440161" cy="1008113"/>
          </a:xfrm>
          <a:prstGeom prst="rect">
            <a:avLst/>
          </a:prstGeom>
          <a:noFill/>
        </p:spPr>
      </p:pic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5931755" y="2420146"/>
            <a:ext cx="1467354" cy="831183"/>
          </a:xfrm>
          <a:prstGeom prst="rect">
            <a:avLst/>
          </a:prstGeom>
          <a:solidFill>
            <a:schemeClr val="lt1">
              <a:alpha val="54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拳头</a:t>
            </a:r>
          </a:p>
        </p:txBody>
      </p:sp>
      <p:pic>
        <p:nvPicPr>
          <p:cNvPr id="11" name="Picture 4" descr="http://p2.so.qhmsg.com/bdr/_240_/t01262e3329fe4b302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9"/>
              </a:clrFrom>
              <a:clrTo>
                <a:srgbClr val="F7F7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611" y="1943110"/>
            <a:ext cx="1230923" cy="1512168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1929765" y="1143635"/>
            <a:ext cx="5121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蒲公英的花就像我们的手掌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7691755" y="2715895"/>
            <a:ext cx="1296670" cy="109982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观察细致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/>
      <p:bldP spid="27654" grpId="0"/>
      <p:bldP spid="9" grpId="0" bldLvl="0" animBg="1"/>
      <p:bldP spid="7" grpId="0" bldLvl="0" animBg="1"/>
      <p:bldP spid="10" grpId="0" bldLvl="0" animBg="1"/>
      <p:bldP spid="2" grpId="0"/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467291" y="333147"/>
            <a:ext cx="8208963" cy="1272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+mj-ea"/>
                <a:ea typeface="+mj-ea"/>
              </a:rPr>
              <a:t>根据这一自然段，填空。体会一下作者观察的细致。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7950" y="1419225"/>
            <a:ext cx="8640507" cy="355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）早晨：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草地的颜色是（    ） 花瓣形态（  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）中午：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草地的颜色是（    ） 花瓣形态（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）傍晚：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草地的颜色是（    ） 花瓣形态（    ）</a:t>
            </a: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779838" y="1995488"/>
            <a:ext cx="1008062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</a:t>
            </a:r>
            <a:endParaRPr lang="en-US" altLang="zh-CN" sz="32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779838" y="3148013"/>
            <a:ext cx="1008062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金色</a:t>
            </a:r>
            <a:endParaRPr lang="en-US" altLang="zh-CN" sz="32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3779838" y="4371975"/>
            <a:ext cx="1008062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</a:t>
            </a:r>
            <a:endParaRPr lang="en-US" altLang="zh-CN" sz="32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7235825" y="1995488"/>
            <a:ext cx="1044575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合拢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7235825" y="3176588"/>
            <a:ext cx="1009650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张开</a:t>
            </a:r>
            <a:endParaRPr lang="en-US" altLang="zh-CN" sz="3200" b="1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235825" y="4343400"/>
            <a:ext cx="1009650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合拢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p2.so.qhmsg.com/bdr/1080__/t015f86d246c9dbea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059951" y="555526"/>
            <a:ext cx="1296988" cy="5842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dirty="0">
                <a:latin typeface="黑体" panose="02010609060101010101" charset="-122"/>
              </a:rPr>
              <a:t>时间：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009701" y="2427734"/>
            <a:ext cx="2138363" cy="5842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dirty="0">
                <a:latin typeface="黑体" panose="02010609060101010101" charset="-122"/>
              </a:rPr>
              <a:t>草地颜色：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407245" y="1398984"/>
            <a:ext cx="1831975" cy="585788"/>
          </a:xfrm>
          <a:prstGeom prst="rect">
            <a:avLst/>
          </a:prstGeom>
          <a:solidFill>
            <a:schemeClr val="bg1">
              <a:alpha val="71000"/>
            </a:schemeClr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dirty="0"/>
              <a:t>早晨</a:t>
            </a:r>
            <a:r>
              <a:rPr lang="en-US" altLang="zh-CN" sz="3200" dirty="0">
                <a:latin typeface="黑体" panose="02010609060101010101" charset="-122"/>
              </a:rPr>
              <a:t>——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059832" y="1419622"/>
            <a:ext cx="1905000" cy="585787"/>
          </a:xfrm>
          <a:prstGeom prst="rect">
            <a:avLst/>
          </a:prstGeom>
          <a:solidFill>
            <a:schemeClr val="bg1">
              <a:alpha val="71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/>
              <a:t>中午</a:t>
            </a:r>
            <a:r>
              <a:rPr lang="en-US" altLang="zh-CN" sz="3200">
                <a:latin typeface="黑体" panose="02010609060101010101" charset="-122"/>
              </a:rPr>
              <a:t>——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863232" y="1392634"/>
            <a:ext cx="1905000" cy="584200"/>
          </a:xfrm>
          <a:prstGeom prst="rect">
            <a:avLst/>
          </a:prstGeom>
          <a:solidFill>
            <a:schemeClr val="bg1">
              <a:alpha val="71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dirty="0"/>
              <a:t>傍晚</a:t>
            </a:r>
            <a:endParaRPr lang="en-US" altLang="zh-CN" sz="3200" dirty="0">
              <a:latin typeface="黑体" panose="02010609060101010101" charset="-122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407324" y="3796139"/>
            <a:ext cx="1831975" cy="584200"/>
          </a:xfrm>
          <a:prstGeom prst="rect">
            <a:avLst/>
          </a:prstGeom>
          <a:solidFill>
            <a:schemeClr val="bg1">
              <a:alpha val="71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dirty="0">
                <a:solidFill>
                  <a:schemeClr val="tx1"/>
                </a:solidFill>
              </a:rPr>
              <a:t>绿色</a:t>
            </a:r>
            <a:r>
              <a:rPr lang="en-US" altLang="zh-CN" sz="3200" dirty="0">
                <a:solidFill>
                  <a:schemeClr val="tx1"/>
                </a:solidFill>
                <a:latin typeface="黑体" panose="02010609060101010101" charset="-122"/>
              </a:rPr>
              <a:t>——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3286607" y="3795821"/>
            <a:ext cx="1862137" cy="585788"/>
          </a:xfrm>
          <a:prstGeom prst="rect">
            <a:avLst/>
          </a:prstGeom>
          <a:solidFill>
            <a:schemeClr val="bg1">
              <a:alpha val="71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dirty="0">
                <a:solidFill>
                  <a:schemeClr val="tx1"/>
                </a:solidFill>
              </a:rPr>
              <a:t>金色</a:t>
            </a:r>
            <a:r>
              <a:rPr lang="en-US" altLang="zh-CN" sz="3200" dirty="0">
                <a:solidFill>
                  <a:schemeClr val="tx1"/>
                </a:solidFill>
                <a:latin typeface="黑体" panose="02010609060101010101" charset="-122"/>
              </a:rPr>
              <a:t>——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5148823" y="3795886"/>
            <a:ext cx="1865312" cy="585788"/>
          </a:xfrm>
          <a:prstGeom prst="rect">
            <a:avLst/>
          </a:prstGeom>
          <a:solidFill>
            <a:schemeClr val="bg1">
              <a:alpha val="71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dirty="0">
                <a:solidFill>
                  <a:schemeClr val="tx1"/>
                </a:solidFill>
              </a:rPr>
              <a:t>绿色</a:t>
            </a:r>
            <a:endParaRPr lang="zh-CN" altLang="en-US" sz="3200" dirty="0">
              <a:solidFill>
                <a:schemeClr val="tx1"/>
              </a:solidFill>
              <a:latin typeface="黑体" panose="02010609060101010101" charset="-122"/>
            </a:endParaRPr>
          </a:p>
        </p:txBody>
      </p:sp>
      <p:pic>
        <p:nvPicPr>
          <p:cNvPr id="159746" name="Pictur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843558"/>
            <a:ext cx="2160000" cy="129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9747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283718"/>
            <a:ext cx="2160000" cy="129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723878"/>
            <a:ext cx="2160000" cy="129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13580" y="1286510"/>
            <a:ext cx="3327400" cy="1876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蒲公英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一种常见植物。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别名黄花地丁、婆婆丁、华花郎等。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735" y="1344930"/>
            <a:ext cx="3254375" cy="181800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60032" y="411510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2204720" y="1169035"/>
            <a:ext cx="612775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齐读课文第</a:t>
            </a: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自然段，思考：</a:t>
            </a:r>
            <a:endParaRPr lang="en-US" altLang="zh-CN" sz="2800" b="1" dirty="0" smtClean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这片金色的草地，这朵朵盛开的蒲公英，带给作者怎样的感受？</a:t>
            </a:r>
          </a:p>
          <a:p>
            <a:pPr fontAlgn="auto">
              <a:lnSpc>
                <a:spcPct val="100000"/>
              </a:lnSpc>
            </a:pPr>
            <a:r>
              <a:rPr lang="en-US" altLang="zh-CN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通过本文，你获得了什么启示？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355" y="588645"/>
            <a:ext cx="2087880" cy="29927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7240" y="3066415"/>
            <a:ext cx="412686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加强语气，表达了对蒲公英的喜爱。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9716" y="2158881"/>
            <a:ext cx="1005403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</a:rPr>
              <a:t>反复</a:t>
            </a:r>
            <a:endParaRPr lang="zh-CN" altLang="en-US" sz="3200" dirty="0"/>
          </a:p>
        </p:txBody>
      </p:sp>
      <p:grpSp>
        <p:nvGrpSpPr>
          <p:cNvPr id="4" name="组合 3"/>
          <p:cNvGrpSpPr/>
          <p:nvPr/>
        </p:nvGrpSpPr>
        <p:grpSpPr>
          <a:xfrm>
            <a:off x="5069840" y="1802130"/>
            <a:ext cx="3882390" cy="3162935"/>
            <a:chOff x="7984" y="2838"/>
            <a:chExt cx="6114" cy="4981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04" y="2838"/>
              <a:ext cx="1340" cy="1098"/>
            </a:xfrm>
            <a:prstGeom prst="rect">
              <a:avLst/>
            </a:prstGeom>
          </p:spPr>
        </p:pic>
        <p:sp>
          <p:nvSpPr>
            <p:cNvPr id="17" name="文本框 10"/>
            <p:cNvSpPr txBox="1"/>
            <p:nvPr/>
          </p:nvSpPr>
          <p:spPr>
            <a:xfrm>
              <a:off x="9762" y="3162"/>
              <a:ext cx="2839" cy="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朗读指导</a:t>
              </a:r>
            </a:p>
          </p:txBody>
        </p:sp>
        <p:sp>
          <p:nvSpPr>
            <p:cNvPr id="2" name="圆角矩形 1"/>
            <p:cNvSpPr/>
            <p:nvPr/>
          </p:nvSpPr>
          <p:spPr>
            <a:xfrm>
              <a:off x="7984" y="3936"/>
              <a:ext cx="6114" cy="388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“多么可爱”“多么有趣”要重读，读出对草地和蒲公英的喜爱之情。“草地”“蒲公英”两个词语读到时候不要拖长音，要读出赞叹的语气。</a:t>
              </a: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220970" y="2578735"/>
            <a:ext cx="375920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“多么可爱”“多么有趣”要重读，读出对草地和蒲公英的喜爱之情。“草地”“蒲公英”两个词语读到时候不要拖长音，要读出赞叹的语气。</a:t>
            </a:r>
          </a:p>
        </p:txBody>
      </p:sp>
      <p:sp>
        <p:nvSpPr>
          <p:cNvPr id="8" name="矩形 7"/>
          <p:cNvSpPr/>
          <p:nvPr/>
        </p:nvSpPr>
        <p:spPr>
          <a:xfrm>
            <a:off x="777240" y="1098550"/>
            <a:ext cx="990600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055745" y="1098550"/>
            <a:ext cx="935355" cy="575945"/>
          </a:xfrm>
          <a:prstGeom prst="rect">
            <a:avLst/>
          </a:prstGeom>
          <a:solidFill>
            <a:srgbClr val="FFFF0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1767840" y="1217930"/>
            <a:ext cx="815975" cy="456565"/>
          </a:xfrm>
          <a:prstGeom prst="roundRect">
            <a:avLst/>
          </a:prstGeom>
          <a:noFill/>
          <a:ln w="28575" cmpd="sng">
            <a:solidFill>
              <a:schemeClr val="accent1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069840" y="1217930"/>
            <a:ext cx="815975" cy="456565"/>
          </a:xfrm>
          <a:prstGeom prst="roundRect">
            <a:avLst/>
          </a:prstGeom>
          <a:noFill/>
          <a:ln w="28575" cmpd="sng">
            <a:solidFill>
              <a:schemeClr val="accent1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Freeform 9"/>
          <p:cNvSpPr/>
          <p:nvPr/>
        </p:nvSpPr>
        <p:spPr bwMode="gray">
          <a:xfrm rot="1677236" flipH="1">
            <a:off x="2225300" y="1851718"/>
            <a:ext cx="828689" cy="286949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0" name="Freeform 9"/>
          <p:cNvSpPr/>
          <p:nvPr/>
        </p:nvSpPr>
        <p:spPr bwMode="gray">
          <a:xfrm rot="10366454" flipH="1" flipV="1">
            <a:off x="4212590" y="1756410"/>
            <a:ext cx="1035685" cy="33845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20390" y="1862455"/>
            <a:ext cx="1294765" cy="1016000"/>
          </a:xfrm>
          <a:prstGeom prst="rect">
            <a:avLst/>
          </a:prstGeom>
          <a:solidFill>
            <a:srgbClr val="00B050"/>
          </a:solidFill>
          <a:ln w="28575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作者的感受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202" y="970811"/>
            <a:ext cx="7488634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多么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可爱的草地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！多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么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有趣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的蒲公英！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bldLvl="0" animBg="1"/>
      <p:bldP spid="9" grpId="0" bldLvl="0" animBg="1"/>
      <p:bldP spid="10" grpId="0" bldLvl="0" animBg="1"/>
      <p:bldP spid="12" grpId="0" bldLvl="0" animBg="1"/>
      <p:bldP spid="99" grpId="0" bldLvl="0" animBg="1"/>
      <p:bldP spid="100" grpId="0" bldLvl="0" animBg="1"/>
      <p:bldP spid="13" grpId="0" bldLvl="0" animBg="1"/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2.so.qhmsg.com/bdr/1080__/t0133c8c7ace6383e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734" y="455325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小练笔</a:t>
            </a:r>
            <a:endParaRPr lang="zh-CN" altLang="en-US" sz="32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71600" y="1928584"/>
            <a:ext cx="7488634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我家乡的老树是多么挺拔，多么苍翠啊。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104041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用“多么</a:t>
            </a:r>
            <a:r>
              <a:rPr lang="en-US" altLang="zh-CN" sz="2800" dirty="0" smtClean="0"/>
              <a:t>……</a:t>
            </a:r>
            <a:r>
              <a:rPr lang="zh-CN" altLang="en-US" sz="2800" dirty="0" smtClean="0"/>
              <a:t>多么</a:t>
            </a:r>
            <a:r>
              <a:rPr lang="en-US" altLang="zh-CN" sz="2800" dirty="0" smtClean="0"/>
              <a:t>……</a:t>
            </a:r>
            <a:r>
              <a:rPr lang="zh-CN" altLang="en-US" sz="2800" dirty="0" smtClean="0"/>
              <a:t>”造句。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46" y="455141"/>
            <a:ext cx="455882" cy="444461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085007" y="823109"/>
            <a:ext cx="8496300" cy="6047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和我们一起睡觉，和我们一起起床。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85215" y="2804160"/>
            <a:ext cx="7477760" cy="1210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charset="-122"/>
              </a:rPr>
              <a:t>把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charset="-122"/>
              </a:rPr>
              <a:t>蒲公英当作人来写，更直接地表达出“我”对蒲公英的喜爱，对大自然的热爱之情。</a:t>
            </a:r>
          </a:p>
        </p:txBody>
      </p:sp>
      <p:sp>
        <p:nvSpPr>
          <p:cNvPr id="6" name="矩形 5"/>
          <p:cNvSpPr/>
          <p:nvPr/>
        </p:nvSpPr>
        <p:spPr>
          <a:xfrm>
            <a:off x="1194480" y="1860049"/>
            <a:ext cx="110799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charset="-122"/>
              </a:rPr>
              <a:t>拟人</a:t>
            </a:r>
            <a:endParaRPr lang="zh-CN" altLang="en-US" sz="3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abc.2008php.com/2011_Website_appreciate/2011-10-17/201110172206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grpSp>
        <p:nvGrpSpPr>
          <p:cNvPr id="7" name="组合 6"/>
          <p:cNvGrpSpPr/>
          <p:nvPr/>
        </p:nvGrpSpPr>
        <p:grpSpPr>
          <a:xfrm>
            <a:off x="-108520" y="3384704"/>
            <a:ext cx="9361040" cy="1851342"/>
            <a:chOff x="-108520" y="3384704"/>
            <a:chExt cx="9361040" cy="1851342"/>
          </a:xfrm>
        </p:grpSpPr>
        <p:pic>
          <p:nvPicPr>
            <p:cNvPr id="8" name="Picture 6" descr="http://p2.so.qhmsg.com/bdr/1080__/t015f86d246c9dbea87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520" y="3384704"/>
              <a:ext cx="4283968" cy="18513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9" name="Picture 6" descr="http://p2.so.qhmsg.com/bdr/1080__/t015f86d246c9dbea87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3384704"/>
              <a:ext cx="4283968" cy="18513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Picture 6" descr="http://p2.so.qhmsg.com/bdr/1080__/t015f86d246c9dbea87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976664" y="3384704"/>
              <a:ext cx="3275856" cy="18513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84250" y="495300"/>
            <a:ext cx="38925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黑体" panose="02010609060101010101" charset="-122"/>
              </a:rPr>
              <a:t>你受到了什么启示？</a:t>
            </a:r>
            <a:endParaRPr lang="zh-CN" altLang="en-US" sz="3200">
              <a:solidFill>
                <a:srgbClr val="0000FF"/>
              </a:solidFill>
              <a:latin typeface="黑体" panose="02010609060101010101" charset="-122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859790" y="3987800"/>
            <a:ext cx="757555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600" b="1" dirty="0">
                <a:solidFill>
                  <a:srgbClr val="FF0000"/>
                </a:solidFill>
                <a:latin typeface="Times New Roman" panose="02020603050405020304" charset="0"/>
              </a:rPr>
              <a:t>对周围的事物要细致观察，多多思考。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740" y="1151005"/>
            <a:ext cx="7780337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572135" y="433070"/>
            <a:ext cx="4406900" cy="697230"/>
            <a:chOff x="901" y="682"/>
            <a:chExt cx="6940" cy="109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" y="682"/>
              <a:ext cx="1340" cy="1098"/>
            </a:xfrm>
            <a:prstGeom prst="rect">
              <a:avLst/>
            </a:prstGeom>
          </p:spPr>
        </p:pic>
        <p:sp>
          <p:nvSpPr>
            <p:cNvPr id="17" name="文本框 10"/>
            <p:cNvSpPr txBox="1"/>
            <p:nvPr/>
          </p:nvSpPr>
          <p:spPr>
            <a:xfrm>
              <a:off x="2205" y="968"/>
              <a:ext cx="5636" cy="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朗读指导（</a:t>
              </a:r>
              <a:r>
                <a:rPr lang="zh-CN" altLang="en-US" sz="2600" b="1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课后第一题</a:t>
              </a:r>
              <a:r>
                <a:rPr lang="zh-CN" altLang="en-US" sz="2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203960" y="1449070"/>
            <a:ext cx="6802755" cy="22453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朗读全文时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，要通过语气、语调的变化，把对草地和蒲公英的喜爱之情读出来，把大自然给人们生活带来的快乐体现出来，把草地上玩耍、游戏的童真童趣体现出来，语气语调轻松活泼，语速较快。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572029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8" y="411510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8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539552" y="1028233"/>
            <a:ext cx="8136903" cy="2983677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 bwMode="auto">
          <a:xfrm>
            <a:off x="1608138" y="1558925"/>
            <a:ext cx="6008687" cy="20300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宋体" panose="02010600030101010101" pitchFamily="2" charset="-122"/>
              </a:rPr>
              <a:t>草地玩耍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800" b="1" dirty="0">
                <a:latin typeface="+mn-ea"/>
                <a:ea typeface="宋体" panose="02010600030101010101" pitchFamily="2" charset="-122"/>
              </a:rPr>
              <a:t>互吹蒲公英</a:t>
            </a:r>
            <a:endParaRPr lang="en-US" altLang="zh-CN" sz="2800" b="1" dirty="0">
              <a:latin typeface="+mn-ea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宋体" panose="02010600030101010101" pitchFamily="2" charset="-122"/>
              </a:rPr>
              <a:t>新的发现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800" b="1" dirty="0">
                <a:latin typeface="+mn-ea"/>
                <a:ea typeface="宋体" panose="02010600030101010101" pitchFamily="2" charset="-122"/>
              </a:rPr>
              <a:t>颜色变化</a:t>
            </a:r>
            <a:endParaRPr lang="en-US" altLang="zh-CN" sz="2800" b="1" dirty="0">
              <a:latin typeface="+mn-ea"/>
              <a:ea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宋体" panose="02010600030101010101" pitchFamily="2" charset="-122"/>
              </a:rPr>
              <a:t>喜爱蒲公英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800" b="1" dirty="0">
                <a:latin typeface="+mn-ea"/>
                <a:ea typeface="宋体" panose="02010600030101010101" pitchFamily="2" charset="-122"/>
              </a:rPr>
              <a:t>一起睡觉、起床</a:t>
            </a:r>
          </a:p>
        </p:txBody>
      </p:sp>
      <p:sp>
        <p:nvSpPr>
          <p:cNvPr id="15" name="右大括号 14"/>
          <p:cNvSpPr/>
          <p:nvPr/>
        </p:nvSpPr>
        <p:spPr>
          <a:xfrm>
            <a:off x="6852285" y="1651318"/>
            <a:ext cx="279400" cy="1960562"/>
          </a:xfrm>
          <a:prstGeom prst="rightBrace">
            <a:avLst>
              <a:gd name="adj1" fmla="val 59342"/>
              <a:gd name="adj2" fmla="val 5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/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7026428" y="1764139"/>
            <a:ext cx="1167765" cy="1717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1" hangingPunct="1"/>
            <a:r>
              <a:rPr lang="zh-CN" altLang="en-US" sz="3200" dirty="0"/>
              <a:t>细致观察</a:t>
            </a:r>
          </a:p>
          <a:p>
            <a:pPr eaLnBrk="1" hangingPunct="1"/>
            <a:r>
              <a:rPr lang="zh-CN" altLang="en-US" sz="3200" dirty="0"/>
              <a:t>热爱自然</a:t>
            </a:r>
          </a:p>
        </p:txBody>
      </p:sp>
      <p:sp>
        <p:nvSpPr>
          <p:cNvPr id="20" name="文本框 6"/>
          <p:cNvSpPr txBox="1">
            <a:spLocks noChangeArrowheads="1"/>
          </p:cNvSpPr>
          <p:nvPr/>
        </p:nvSpPr>
        <p:spPr bwMode="auto">
          <a:xfrm>
            <a:off x="798548" y="1651709"/>
            <a:ext cx="677108" cy="21441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1" hangingPunct="1"/>
            <a:r>
              <a:rPr lang="zh-CN" altLang="en-US" sz="3200" dirty="0"/>
              <a:t>金色的草地</a:t>
            </a:r>
          </a:p>
        </p:txBody>
      </p:sp>
      <p:sp>
        <p:nvSpPr>
          <p:cNvPr id="21" name="右大括号 20"/>
          <p:cNvSpPr/>
          <p:nvPr/>
        </p:nvSpPr>
        <p:spPr>
          <a:xfrm rot="10800000">
            <a:off x="1389063" y="1763713"/>
            <a:ext cx="279400" cy="1960562"/>
          </a:xfrm>
          <a:prstGeom prst="rightBrace">
            <a:avLst>
              <a:gd name="adj1" fmla="val 59342"/>
              <a:gd name="adj2" fmla="val 5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3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/>
      <p:bldP spid="20" grpId="0"/>
      <p:bldP spid="2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55576" y="1491630"/>
            <a:ext cx="7766692" cy="26545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本文讲述了一位小男孩子无意中发现草地会变</a:t>
            </a:r>
            <a:r>
              <a:rPr lang="zh-CN" altLang="en-US" sz="2800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颜色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，然后开始观察，发现</a:t>
            </a:r>
            <a:r>
              <a:rPr lang="zh-CN" altLang="en-US" sz="2800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草地变色的原因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，并从此和蒲公英成了好朋友的故事。本文语言优美，再现的景色奇特美丽，激发我们</a:t>
            </a:r>
            <a:r>
              <a:rPr lang="zh-CN" altLang="en-US" sz="2800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热爱大自然，感受大自然给我们的生活带来了无穷的乐趣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7" y="41151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4187"/>
            <a:ext cx="366860" cy="456338"/>
          </a:xfrm>
          <a:prstGeom prst="rect">
            <a:avLst/>
          </a:prstGeom>
        </p:spPr>
      </p:pic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067694"/>
            <a:ext cx="676275" cy="38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4892" y="2067441"/>
            <a:ext cx="2520280" cy="38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6850" y="3121660"/>
            <a:ext cx="2116455" cy="38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405" y="3605530"/>
            <a:ext cx="6906260" cy="38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75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24260" y="1374532"/>
            <a:ext cx="7635920" cy="196515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带着你的梦想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自由飞翔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;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带着你的希望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随风飘荡。 张开你的翅膀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你飞了一趟又一趟。 寻找你落地开花的方向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实现你内心深处的愿望。 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						--《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蒲公英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4187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3528" y="418415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/>
              <a:t>蒲公英</a:t>
            </a:r>
            <a:endParaRPr lang="zh-CN" altLang="en-US" sz="3200" dirty="0"/>
          </a:p>
        </p:txBody>
      </p:sp>
      <p:pic>
        <p:nvPicPr>
          <p:cNvPr id="778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9582"/>
            <a:ext cx="70104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15766"/>
            <a:ext cx="7056784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59632" y="607643"/>
            <a:ext cx="6912768" cy="3869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蒲公英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诗言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花语有感</a:t>
            </a:r>
            <a:b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张润江 </a:t>
            </a:r>
            <a:b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随风轻舞逸天涯，</a:t>
            </a:r>
            <a:b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时暮悠然伴彩霞。</a:t>
            </a:r>
            <a:b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胜景险峰皆过眼，</a:t>
            </a:r>
            <a:b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甘将春喜送千家。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00" y="2164715"/>
            <a:ext cx="2148840" cy="15132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043608" y="987574"/>
            <a:ext cx="7019697" cy="56169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</a:rPr>
              <a:t>一、根据课文内容填空</a:t>
            </a:r>
            <a:r>
              <a:rPr lang="zh-CN" altLang="en-US" sz="3200" dirty="0" smtClea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</a:rPr>
              <a:t>。</a:t>
            </a:r>
            <a:endParaRPr lang="zh-CN" altLang="en-US" sz="3200" dirty="0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4186"/>
            <a:ext cx="366860" cy="456339"/>
          </a:xfrm>
          <a:prstGeom prst="rect">
            <a:avLst/>
          </a:prstGeom>
        </p:spPr>
      </p:pic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971600" y="2067694"/>
            <a:ext cx="7416800" cy="1643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写反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词。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　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　　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文中把蒲公英的开放的花比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403648" y="2542976"/>
            <a:ext cx="1050925" cy="604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张开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347864" y="2571750"/>
            <a:ext cx="1050925" cy="604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合拢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372200" y="2931790"/>
            <a:ext cx="1079500" cy="6047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1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51521" y="509647"/>
            <a:ext cx="8496943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</a:rPr>
              <a:t>二、在生活中，只</a:t>
            </a:r>
            <a:r>
              <a:rPr lang="zh-CN" altLang="en-US" sz="3200" b="1" dirty="0" smtClean="0">
                <a:latin typeface="黑体" panose="02010609060101010101" charset="-122"/>
                <a:ea typeface="黑体" panose="02010609060101010101" charset="-122"/>
              </a:rPr>
              <a:t>要我们稍加留意，就会发现事物是变化着的。你留意过哪些事物的变化？和同学交流。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67544" y="2067694"/>
            <a:ext cx="8676456" cy="11331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示例：牵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牛花清晨四点左右开放，而到了中午，牵牛花就会收拢花瓣，直到第二天清晨四点左右再开放。</a:t>
            </a:r>
            <a:endParaRPr lang="en-US" altLang="zh-CN" sz="28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1560" y="3795886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向日葵会随着太阳转动，含羞草被触碰后会“害羞”地低下头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3291830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Songti SC" panose="02010600040101010101" pitchFamily="2" charset="-122"/>
                <a:ea typeface="Songti SC" panose="02010600040101010101" pitchFamily="2" charset="-122"/>
              </a:rPr>
              <a:t>还可以介绍哪些？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1028065" y="582295"/>
            <a:ext cx="7088505" cy="930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</a:rPr>
              <a:t>三、请你观察一种植物，填写下面的</a:t>
            </a:r>
            <a:r>
              <a:rPr lang="en-US" altLang="zh-CN" sz="2800" dirty="0" smtClea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</a:rPr>
              <a:t>“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</a:rPr>
              <a:t>观察记录单</a:t>
            </a:r>
            <a:r>
              <a:rPr lang="en-US" altLang="zh-CN" sz="2800" dirty="0" smtClea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charset="0"/>
              </a:rPr>
              <a:t>”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/>
        </p:nvGraphicFramePr>
        <p:xfrm>
          <a:off x="1372235" y="1845945"/>
          <a:ext cx="6399531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755"/>
                <a:gridCol w="1296194"/>
                <a:gridCol w="1296194"/>
                <a:gridCol w="1296194"/>
                <a:gridCol w="1296194"/>
              </a:tblGrid>
              <a:tr h="381000">
                <a:tc grid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观察记录单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观察对象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观察地点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观察时间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观察所得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67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http://p2.so.qhimgs1.com/bdr/1080__/t01a9a0c68849d7bdb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381469" y="1160691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</a:p>
        </p:txBody>
      </p:sp>
      <p:sp>
        <p:nvSpPr>
          <p:cNvPr id="51" name="矩形 50"/>
          <p:cNvSpPr/>
          <p:nvPr/>
        </p:nvSpPr>
        <p:spPr>
          <a:xfrm>
            <a:off x="1400460" y="1232739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401838" y="1232739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文本框 14"/>
          <p:cNvSpPr txBox="1"/>
          <p:nvPr/>
        </p:nvSpPr>
        <p:spPr>
          <a:xfrm>
            <a:off x="642872" y="422324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23728" y="1713132"/>
            <a:ext cx="6048672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蒲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英   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玩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耍   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打哈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欠钓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拢</a:t>
            </a:r>
          </a:p>
        </p:txBody>
      </p:sp>
      <p:sp>
        <p:nvSpPr>
          <p:cNvPr id="42" name="矩形 41"/>
          <p:cNvSpPr/>
          <p:nvPr/>
        </p:nvSpPr>
        <p:spPr>
          <a:xfrm>
            <a:off x="2267744" y="1419622"/>
            <a:ext cx="5669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pú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yīnɡ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shuǎ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  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qiàn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123728" y="2499742"/>
            <a:ext cx="35356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diào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     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lǒnɡ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91630"/>
            <a:ext cx="904875" cy="38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491630"/>
            <a:ext cx="904875" cy="38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91630"/>
            <a:ext cx="904875" cy="38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491630"/>
            <a:ext cx="904875" cy="38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621657"/>
            <a:ext cx="904875" cy="31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21657"/>
            <a:ext cx="904875" cy="31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2709545" y="1995805"/>
            <a:ext cx="494665" cy="5759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518660" y="2045970"/>
            <a:ext cx="494665" cy="5759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258560" y="2045970"/>
            <a:ext cx="1069975" cy="5759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709545" y="2931795"/>
            <a:ext cx="494665" cy="5759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18660" y="2931795"/>
            <a:ext cx="494665" cy="5759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/>
          <p:nvPr/>
        </p:nvSpPr>
        <p:spPr>
          <a:xfrm>
            <a:off x="1043608" y="1364531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蒲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64"/>
          <p:cNvSpPr txBox="1"/>
          <p:nvPr/>
        </p:nvSpPr>
        <p:spPr>
          <a:xfrm>
            <a:off x="2339752" y="1364531"/>
            <a:ext cx="999303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英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6" name="文本框 64"/>
          <p:cNvSpPr txBox="1"/>
          <p:nvPr/>
        </p:nvSpPr>
        <p:spPr>
          <a:xfrm>
            <a:off x="3635896" y="1364531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盛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8" name="文本框 64"/>
          <p:cNvSpPr txBox="1"/>
          <p:nvPr/>
        </p:nvSpPr>
        <p:spPr>
          <a:xfrm>
            <a:off x="4860032" y="1364531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耍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文本框 64"/>
          <p:cNvSpPr txBox="1"/>
          <p:nvPr/>
        </p:nvSpPr>
        <p:spPr>
          <a:xfrm>
            <a:off x="6084168" y="1364531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喊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2" name="文本框 64"/>
          <p:cNvSpPr txBox="1"/>
          <p:nvPr/>
        </p:nvSpPr>
        <p:spPr>
          <a:xfrm>
            <a:off x="7308304" y="1364531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欠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4" name="文本框 64"/>
          <p:cNvSpPr txBox="1"/>
          <p:nvPr/>
        </p:nvSpPr>
        <p:spPr>
          <a:xfrm>
            <a:off x="467544" y="2954243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钓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6" name="文本框 64"/>
          <p:cNvSpPr txBox="1"/>
          <p:nvPr/>
        </p:nvSpPr>
        <p:spPr>
          <a:xfrm>
            <a:off x="1691680" y="2954243"/>
            <a:ext cx="56681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8" name="文本框 64"/>
          <p:cNvSpPr txBox="1"/>
          <p:nvPr/>
        </p:nvSpPr>
        <p:spPr>
          <a:xfrm>
            <a:off x="3027408" y="2954243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察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10" name="文本框 64"/>
          <p:cNvSpPr txBox="1"/>
          <p:nvPr/>
        </p:nvSpPr>
        <p:spPr>
          <a:xfrm>
            <a:off x="4139952" y="2954243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拢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12" name="文本框 64"/>
          <p:cNvSpPr txBox="1"/>
          <p:nvPr/>
        </p:nvSpPr>
        <p:spPr>
          <a:xfrm>
            <a:off x="5436096" y="2954243"/>
            <a:ext cx="85429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趣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7"/>
          <p:cNvGrpSpPr/>
          <p:nvPr/>
        </p:nvGrpSpPr>
        <p:grpSpPr>
          <a:xfrm>
            <a:off x="7308304" y="1364531"/>
            <a:ext cx="1029163" cy="1085656"/>
            <a:chOff x="2437" y="2032"/>
            <a:chExt cx="1244" cy="1264"/>
          </a:xfrm>
        </p:grpSpPr>
        <p:sp>
          <p:nvSpPr>
            <p:cNvPr id="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1" name="组合 7"/>
          <p:cNvGrpSpPr/>
          <p:nvPr/>
        </p:nvGrpSpPr>
        <p:grpSpPr>
          <a:xfrm>
            <a:off x="395536" y="2953499"/>
            <a:ext cx="1029163" cy="1085656"/>
            <a:chOff x="2437" y="2032"/>
            <a:chExt cx="1244" cy="1264"/>
          </a:xfrm>
        </p:grpSpPr>
        <p:sp>
          <p:nvSpPr>
            <p:cNvPr id="7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5" name="组合 7"/>
          <p:cNvGrpSpPr/>
          <p:nvPr/>
        </p:nvGrpSpPr>
        <p:grpSpPr>
          <a:xfrm>
            <a:off x="1619672" y="2953499"/>
            <a:ext cx="1029163" cy="1085656"/>
            <a:chOff x="2437" y="2032"/>
            <a:chExt cx="1244" cy="1264"/>
          </a:xfrm>
        </p:grpSpPr>
        <p:sp>
          <p:nvSpPr>
            <p:cNvPr id="7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9" name="组合 7"/>
          <p:cNvGrpSpPr/>
          <p:nvPr/>
        </p:nvGrpSpPr>
        <p:grpSpPr>
          <a:xfrm>
            <a:off x="2915816" y="2953499"/>
            <a:ext cx="1029163" cy="1085656"/>
            <a:chOff x="2437" y="2032"/>
            <a:chExt cx="1244" cy="1264"/>
          </a:xfrm>
        </p:grpSpPr>
        <p:sp>
          <p:nvSpPr>
            <p:cNvPr id="8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83" name="组合 7"/>
          <p:cNvGrpSpPr/>
          <p:nvPr/>
        </p:nvGrpSpPr>
        <p:grpSpPr>
          <a:xfrm>
            <a:off x="4139952" y="2953499"/>
            <a:ext cx="1029163" cy="1085656"/>
            <a:chOff x="2437" y="2032"/>
            <a:chExt cx="1244" cy="1264"/>
          </a:xfrm>
        </p:grpSpPr>
        <p:sp>
          <p:nvSpPr>
            <p:cNvPr id="8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87" name="组合 7"/>
          <p:cNvGrpSpPr/>
          <p:nvPr/>
        </p:nvGrpSpPr>
        <p:grpSpPr>
          <a:xfrm>
            <a:off x="5364088" y="2953499"/>
            <a:ext cx="1029163" cy="1085656"/>
            <a:chOff x="2437" y="2032"/>
            <a:chExt cx="1244" cy="1264"/>
          </a:xfrm>
        </p:grpSpPr>
        <p:sp>
          <p:nvSpPr>
            <p:cNvPr id="8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1" name="组合 7"/>
          <p:cNvGrpSpPr/>
          <p:nvPr/>
        </p:nvGrpSpPr>
        <p:grpSpPr>
          <a:xfrm>
            <a:off x="6084168" y="1364531"/>
            <a:ext cx="1029163" cy="1085656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5" name="组合 7"/>
          <p:cNvGrpSpPr/>
          <p:nvPr/>
        </p:nvGrpSpPr>
        <p:grpSpPr>
          <a:xfrm>
            <a:off x="4860032" y="1358995"/>
            <a:ext cx="1029163" cy="1085656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9" name="组合 7"/>
          <p:cNvGrpSpPr/>
          <p:nvPr/>
        </p:nvGrpSpPr>
        <p:grpSpPr>
          <a:xfrm>
            <a:off x="3563888" y="1358995"/>
            <a:ext cx="1029163" cy="1085656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2339752" y="1358995"/>
            <a:ext cx="1029163" cy="1085656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7" name="组合 7"/>
          <p:cNvGrpSpPr/>
          <p:nvPr/>
        </p:nvGrpSpPr>
        <p:grpSpPr>
          <a:xfrm>
            <a:off x="1043608" y="1363787"/>
            <a:ext cx="1029163" cy="1085656"/>
            <a:chOff x="2437" y="2032"/>
            <a:chExt cx="1244" cy="1264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7" name="TextBox 11"/>
          <p:cNvSpPr txBox="1">
            <a:spLocks noChangeArrowheads="1"/>
          </p:cNvSpPr>
          <p:nvPr/>
        </p:nvSpPr>
        <p:spPr bwMode="auto">
          <a:xfrm>
            <a:off x="467544" y="523551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57708">
            <a:off x="1678280" y="556111"/>
            <a:ext cx="335134" cy="472337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1504535" y="591566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487913" y="617000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文本框 64"/>
          <p:cNvSpPr txBox="1"/>
          <p:nvPr/>
        </p:nvSpPr>
        <p:spPr>
          <a:xfrm>
            <a:off x="6639181" y="2932534"/>
            <a:ext cx="85429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3" name="组合 7"/>
          <p:cNvGrpSpPr/>
          <p:nvPr/>
        </p:nvGrpSpPr>
        <p:grpSpPr>
          <a:xfrm>
            <a:off x="6567173" y="2931790"/>
            <a:ext cx="1029163" cy="1085656"/>
            <a:chOff x="2437" y="2032"/>
            <a:chExt cx="1244" cy="1264"/>
          </a:xfrm>
        </p:grpSpPr>
        <p:sp>
          <p:nvSpPr>
            <p:cNvPr id="6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111" name="文本框 64"/>
          <p:cNvSpPr txBox="1"/>
          <p:nvPr/>
        </p:nvSpPr>
        <p:spPr>
          <a:xfrm>
            <a:off x="7884368" y="2932534"/>
            <a:ext cx="85429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睡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2" name="组合 7"/>
          <p:cNvGrpSpPr/>
          <p:nvPr/>
        </p:nvGrpSpPr>
        <p:grpSpPr>
          <a:xfrm>
            <a:off x="7812360" y="2931790"/>
            <a:ext cx="1029163" cy="1085656"/>
            <a:chOff x="2437" y="2032"/>
            <a:chExt cx="1244" cy="1264"/>
          </a:xfrm>
        </p:grpSpPr>
        <p:sp>
          <p:nvSpPr>
            <p:cNvPr id="11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116" name="矩形 115"/>
          <p:cNvSpPr/>
          <p:nvPr/>
        </p:nvSpPr>
        <p:spPr>
          <a:xfrm>
            <a:off x="1259632" y="915566"/>
            <a:ext cx="6888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pú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yīnɡ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shènɡ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shuǎ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hǎn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qiàn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663248" y="2487424"/>
            <a:ext cx="81076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diào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ér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chá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lǒnɡ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qù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xǐ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en-US" altLang="zh-CN" sz="2400" dirty="0" err="1" smtClean="0">
                <a:latin typeface="黑体" panose="02010609060101010101" charset="-122"/>
                <a:ea typeface="黑体" panose="02010609060101010101" charset="-122"/>
              </a:rPr>
              <a:t>shuì</a:t>
            </a: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16" grpId="1"/>
      <p:bldP spid="117" grpId="0"/>
      <p:bldP spid="11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746" y="1791261"/>
            <a:ext cx="2996726" cy="2505217"/>
          </a:xfrm>
          <a:prstGeom prst="rect">
            <a:avLst/>
          </a:prstGeom>
        </p:spPr>
      </p:pic>
      <p:cxnSp>
        <p:nvCxnSpPr>
          <p:cNvPr id="59" name="直线连接符 75"/>
          <p:cNvCxnSpPr/>
          <p:nvPr/>
        </p:nvCxnSpPr>
        <p:spPr>
          <a:xfrm>
            <a:off x="6203721" y="2719032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图片 5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690" y="1851670"/>
            <a:ext cx="2206044" cy="177393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91261"/>
            <a:ext cx="3115462" cy="2505217"/>
          </a:xfrm>
          <a:prstGeom prst="rect">
            <a:avLst/>
          </a:prstGeom>
        </p:spPr>
      </p:pic>
      <p:sp>
        <p:nvSpPr>
          <p:cNvPr id="62" name="文本框 64"/>
          <p:cNvSpPr txBox="1"/>
          <p:nvPr/>
        </p:nvSpPr>
        <p:spPr>
          <a:xfrm>
            <a:off x="917923" y="2283718"/>
            <a:ext cx="1800200" cy="437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  结构</a:t>
            </a:r>
          </a:p>
        </p:txBody>
      </p:sp>
      <p:sp>
        <p:nvSpPr>
          <p:cNvPr id="63" name="文本框 64"/>
          <p:cNvSpPr txBox="1"/>
          <p:nvPr/>
        </p:nvSpPr>
        <p:spPr>
          <a:xfrm>
            <a:off x="3635896" y="2283718"/>
            <a:ext cx="1948487" cy="437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 结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构</a:t>
            </a:r>
          </a:p>
        </p:txBody>
      </p:sp>
      <p:sp>
        <p:nvSpPr>
          <p:cNvPr id="64" name="文本框 64"/>
          <p:cNvSpPr txBox="1"/>
          <p:nvPr/>
        </p:nvSpPr>
        <p:spPr>
          <a:xfrm>
            <a:off x="6444208" y="2283718"/>
            <a:ext cx="1728192" cy="437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</a:p>
        </p:txBody>
      </p:sp>
      <p:sp>
        <p:nvSpPr>
          <p:cNvPr id="65" name="TextBox 11"/>
          <p:cNvSpPr txBox="1">
            <a:spLocks noChangeArrowheads="1"/>
          </p:cNvSpPr>
          <p:nvPr/>
        </p:nvSpPr>
        <p:spPr bwMode="auto">
          <a:xfrm>
            <a:off x="3909317" y="55564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3419872" y="627534"/>
            <a:ext cx="456833" cy="456366"/>
            <a:chOff x="631825" y="5181600"/>
            <a:chExt cx="1554163" cy="1552575"/>
          </a:xfrm>
        </p:grpSpPr>
        <p:sp>
          <p:nvSpPr>
            <p:cNvPr id="67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8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4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5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6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7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8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9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0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1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2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7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8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9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0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1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2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3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4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5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6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7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8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9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0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1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2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153" name="直线连接符 5"/>
          <p:cNvCxnSpPr/>
          <p:nvPr/>
        </p:nvCxnSpPr>
        <p:spPr>
          <a:xfrm>
            <a:off x="669474" y="2719032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线连接符 73"/>
          <p:cNvCxnSpPr/>
          <p:nvPr/>
        </p:nvCxnSpPr>
        <p:spPr>
          <a:xfrm flipV="1">
            <a:off x="3625621" y="2715766"/>
            <a:ext cx="1806204" cy="32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文本框 64"/>
          <p:cNvSpPr txBox="1"/>
          <p:nvPr/>
        </p:nvSpPr>
        <p:spPr>
          <a:xfrm>
            <a:off x="2915816" y="1227633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喊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7" name="文本框 64"/>
          <p:cNvSpPr txBox="1"/>
          <p:nvPr/>
        </p:nvSpPr>
        <p:spPr>
          <a:xfrm>
            <a:off x="827584" y="122842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英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8" name="文本框 64"/>
          <p:cNvSpPr txBox="1"/>
          <p:nvPr/>
        </p:nvSpPr>
        <p:spPr>
          <a:xfrm>
            <a:off x="3635896" y="1228422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欠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9" name="文本框 64"/>
          <p:cNvSpPr txBox="1"/>
          <p:nvPr/>
        </p:nvSpPr>
        <p:spPr>
          <a:xfrm>
            <a:off x="1547664" y="122842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盛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0" name="文本框 64"/>
          <p:cNvSpPr txBox="1"/>
          <p:nvPr/>
        </p:nvSpPr>
        <p:spPr>
          <a:xfrm>
            <a:off x="5076056" y="1229211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1" name="文本框 64"/>
          <p:cNvSpPr txBox="1"/>
          <p:nvPr/>
        </p:nvSpPr>
        <p:spPr>
          <a:xfrm>
            <a:off x="4355976" y="122842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钓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2" name="文本框 64"/>
          <p:cNvSpPr txBox="1"/>
          <p:nvPr/>
        </p:nvSpPr>
        <p:spPr>
          <a:xfrm>
            <a:off x="7668344" y="1203598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喜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" name="文本框 64"/>
          <p:cNvSpPr txBox="1"/>
          <p:nvPr/>
        </p:nvSpPr>
        <p:spPr>
          <a:xfrm>
            <a:off x="251520" y="1228422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蒲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" name="文本框 64"/>
          <p:cNvSpPr txBox="1"/>
          <p:nvPr/>
        </p:nvSpPr>
        <p:spPr>
          <a:xfrm>
            <a:off x="2195736" y="1228422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耍</a:t>
            </a:r>
            <a:endParaRPr lang="en-US" altLang="zh-CN" sz="36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文本框 64"/>
          <p:cNvSpPr txBox="1"/>
          <p:nvPr/>
        </p:nvSpPr>
        <p:spPr>
          <a:xfrm>
            <a:off x="6444208" y="122842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拢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文本框 64"/>
          <p:cNvSpPr txBox="1"/>
          <p:nvPr/>
        </p:nvSpPr>
        <p:spPr>
          <a:xfrm>
            <a:off x="7092280" y="122842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趣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文本框 64"/>
          <p:cNvSpPr txBox="1"/>
          <p:nvPr/>
        </p:nvSpPr>
        <p:spPr>
          <a:xfrm>
            <a:off x="5796136" y="122842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文本框 64"/>
          <p:cNvSpPr txBox="1"/>
          <p:nvPr/>
        </p:nvSpPr>
        <p:spPr>
          <a:xfrm>
            <a:off x="8283992" y="1203598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睡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71605E-6 L 0.00608 0.34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71605E-6 L 0.01389 0.340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-0.000123 L 0.006111 0.340617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-0.000123 L -0.001736 0.340617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" y="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71605E-6 L -0.35607 0.4666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00" y="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71605E-6 L -0.4507 0.4666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00" y="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71605E-6 L -0.4427 0.4666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00" y="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-0.56875 0.4574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00" y="2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-0.000123 L 0.352639 0.340741 " pathEditMode="relative" rAng="0" ptsTypes="">
                                      <p:cBhvr>
                                        <p:cTn id="38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00" y="1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71605E-6 L 0.27396 0.3407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71605E-6 L 0.12431 0.3407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0" y="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01407 0.3456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" y="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71605E-6 L -0.34826 0.2987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00" y="1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56" grpId="0"/>
      <p:bldP spid="57" grpId="0"/>
      <p:bldP spid="83" grpId="0"/>
      <p:bldP spid="8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39f9b244-7ac2-4ead-806e-68998c2c8759}"/>
</p:tagLst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1718</Words>
  <Application>Microsoft Office PowerPoint</Application>
  <PresentationFormat>全屏显示(16:9)</PresentationFormat>
  <Paragraphs>254</Paragraphs>
  <Slides>54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54</vt:i4>
      </vt:variant>
    </vt:vector>
  </HeadingPairs>
  <TitlesOfParts>
    <vt:vector size="73" baseType="lpstr">
      <vt:lpstr>Kaiti SC</vt:lpstr>
      <vt:lpstr>Meiryo</vt:lpstr>
      <vt:lpstr>Songti SC</vt:lpstr>
      <vt:lpstr>Songti SC Black</vt:lpstr>
      <vt:lpstr>汉语拼音</vt:lpstr>
      <vt:lpstr>黑体</vt:lpstr>
      <vt:lpstr>华文楷体</vt:lpstr>
      <vt:lpstr>楷体</vt:lpstr>
      <vt:lpstr>迷你简毡笔黑</vt:lpstr>
      <vt:lpstr>宋体</vt:lpstr>
      <vt:lpstr>微软雅黑</vt:lpstr>
      <vt:lpstr>幼圆</vt:lpstr>
      <vt:lpstr>Arial</vt:lpstr>
      <vt:lpstr>Calibri</vt:lpstr>
      <vt:lpstr>Calibri Light</vt:lpstr>
      <vt:lpstr>Heiti SC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108</cp:revision>
  <dcterms:created xsi:type="dcterms:W3CDTF">2017-03-17T02:28:00Z</dcterms:created>
  <dcterms:modified xsi:type="dcterms:W3CDTF">2021-08-02T07:58:40Z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