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41" r:id="rId1"/>
    <p:sldMasterId id="2147484045" r:id="rId2"/>
  </p:sldMasterIdLst>
  <p:notesMasterIdLst>
    <p:notesMasterId r:id="rId38"/>
  </p:notesMasterIdLst>
  <p:handoutMasterIdLst>
    <p:handoutMasterId r:id="rId39"/>
  </p:handoutMasterIdLst>
  <p:sldIdLst>
    <p:sldId id="537" r:id="rId3"/>
    <p:sldId id="337" r:id="rId4"/>
    <p:sldId id="259" r:id="rId5"/>
    <p:sldId id="263" r:id="rId6"/>
    <p:sldId id="429" r:id="rId7"/>
    <p:sldId id="299" r:id="rId8"/>
    <p:sldId id="340" r:id="rId9"/>
    <p:sldId id="267" r:id="rId10"/>
    <p:sldId id="273" r:id="rId11"/>
    <p:sldId id="274" r:id="rId12"/>
    <p:sldId id="532" r:id="rId13"/>
    <p:sldId id="533" r:id="rId14"/>
    <p:sldId id="277" r:id="rId15"/>
    <p:sldId id="396" r:id="rId16"/>
    <p:sldId id="281" r:id="rId17"/>
    <p:sldId id="400" r:id="rId18"/>
    <p:sldId id="301" r:id="rId19"/>
    <p:sldId id="282" r:id="rId20"/>
    <p:sldId id="506" r:id="rId21"/>
    <p:sldId id="285" r:id="rId22"/>
    <p:sldId id="402" r:id="rId23"/>
    <p:sldId id="401" r:id="rId24"/>
    <p:sldId id="406" r:id="rId25"/>
    <p:sldId id="535" r:id="rId26"/>
    <p:sldId id="536" r:id="rId27"/>
    <p:sldId id="293" r:id="rId28"/>
    <p:sldId id="289" r:id="rId29"/>
    <p:sldId id="290" r:id="rId30"/>
    <p:sldId id="291" r:id="rId31"/>
    <p:sldId id="294" r:id="rId32"/>
    <p:sldId id="284" r:id="rId33"/>
    <p:sldId id="478" r:id="rId34"/>
    <p:sldId id="409" r:id="rId35"/>
    <p:sldId id="427" r:id="rId36"/>
    <p:sldId id="538" r:id="rId37"/>
  </p:sldIdLst>
  <p:sldSz cx="9144000" cy="5143500" type="screen16x9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6840" indent="-11686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3680" indent="-23373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0520" indent="-35059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7360" indent="-46746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1699870" algn="l" defTabSz="679948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039844" algn="l" defTabSz="679948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2379817" algn="l" defTabSz="679948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2719791" algn="l" defTabSz="679948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FEFF"/>
    <a:srgbClr val="FF2929"/>
    <a:srgbClr val="FF1D1D"/>
    <a:srgbClr val="A3E0FF"/>
    <a:srgbClr val="D6A300"/>
    <a:srgbClr val="0033CC"/>
    <a:srgbClr val="0060A8"/>
    <a:srgbClr val="791286"/>
    <a:srgbClr val="B30B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6314" autoAdjust="0"/>
  </p:normalViewPr>
  <p:slideViewPr>
    <p:cSldViewPr>
      <p:cViewPr varScale="1">
        <p:scale>
          <a:sx n="143" d="100"/>
          <a:sy n="143" d="100"/>
        </p:scale>
        <p:origin x="684" y="12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198" cy="7619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handoutMaster" Target="handoutMasters/handoutMaster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ableStyles" Target="tableStyle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E9A64D5-7DD2-427C-9DF3-68DBBCB6D605}" type="slidenum">
              <a:rPr lang="zh-CN" altLang="en-US"/>
              <a:pPr/>
              <a:t>‹#›</a:t>
            </a:fld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CAE24A30-16AF-4A7C-9006-62E2276C5FD0}" type="datetimeFigureOut">
              <a:rPr lang="zh-CN" altLang="en-US"/>
              <a:pPr>
                <a:defRPr/>
              </a:pPr>
              <a:t>2021/8/2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50007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0C18A599-0DE1-48AD-BEEE-F98DB5BC5D9F}" type="datetimeFigureOut">
              <a:rPr lang="zh-CN" altLang="en-US"/>
              <a:pPr>
                <a:defRPr/>
              </a:pPr>
              <a:t>2021/8/2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4101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19F888D-9CF0-4E99-9690-02D79FD3AEC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045621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91368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6840" algn="l" defTabSz="91368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3680" algn="l" defTabSz="91368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0520" algn="l" defTabSz="91368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7360" algn="l" defTabSz="91368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380" algn="l" defTabSz="914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456" algn="l" defTabSz="914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532" algn="l" defTabSz="914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608" algn="l" defTabSz="914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8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9219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FE1340E6-3337-4583-B8B5-6C330464895C}" type="slidenum">
              <a:rPr lang="zh-CN" altLang="en-US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21381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29699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B2D628BC-4072-4A34-AF70-60840275A65C}" type="slidenum">
              <a:rPr lang="zh-CN" altLang="en-US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36438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31747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DE9D1ADF-0E1F-4480-8508-F4CBA8111D10}" type="slidenum">
              <a:rPr lang="zh-CN" altLang="en-US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353342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33795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9B83EDBE-4D4E-46B3-8DA5-458DCFDE2169}" type="slidenum">
              <a:rPr lang="zh-CN" altLang="en-US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06439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 smtClean="0"/>
          </a:p>
        </p:txBody>
      </p:sp>
      <p:sp>
        <p:nvSpPr>
          <p:cNvPr id="35843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EF18EA0E-0118-4DC6-82E1-819A028BE326}" type="slidenum">
              <a:rPr lang="zh-CN" altLang="en-US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545867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37891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2638A810-583D-40BA-A612-33FCC2EC63C0}" type="slidenum">
              <a:rPr lang="zh-CN" altLang="en-US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291255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39939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12C39FE4-282D-4F79-AD32-9621A70A44F2}" type="slidenum">
              <a:rPr lang="zh-CN" altLang="en-US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545769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6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41987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21584586-30E7-48E8-B9D4-F6E73780A187}" type="slidenum">
              <a:rPr lang="zh-CN" altLang="en-US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21090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4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44035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D07EC847-C489-4FC1-992A-2AEBB537ED48}" type="slidenum">
              <a:rPr lang="zh-CN" altLang="en-US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803927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2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46083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64DCF508-DE74-466C-AF8D-170079C06B7D}" type="slidenum">
              <a:rPr lang="zh-CN" altLang="en-US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07692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0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48131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EF37CBBD-75E8-4DB7-AF0D-1A131BF94C84}" type="slidenum">
              <a:rPr lang="zh-CN" altLang="en-US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64930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6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11267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06D3B7B1-E99E-481C-AB6E-C281762CB1D3}" type="slidenum">
              <a:rPr lang="zh-CN" altLang="en-US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881027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8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50179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D15E8746-B905-4920-B48C-762156138DCB}" type="slidenum">
              <a:rPr lang="zh-CN" altLang="en-US"/>
              <a:pPr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906059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6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52227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6D9DE544-AD8A-43BB-9D18-40C61E25B311}" type="slidenum">
              <a:rPr lang="zh-CN" altLang="en-US"/>
              <a:pPr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078655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4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54275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61CACDB8-A418-4A14-A0A5-A139075A8DFA}" type="slidenum">
              <a:rPr lang="zh-CN" altLang="en-US"/>
              <a:pPr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800528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2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56323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67DBE4D6-C50C-4C97-BE11-EDE3AB526874}" type="slidenum">
              <a:rPr lang="zh-CN" altLang="en-US"/>
              <a:pPr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516720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0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58371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DAE5A427-A017-41FA-8DDF-10F74B141A9B}" type="slidenum">
              <a:rPr lang="zh-CN" altLang="en-US"/>
              <a:pPr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305701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8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60419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D1E14920-669C-426D-97FF-D8971C07C37C}" type="slidenum">
              <a:rPr lang="zh-CN" altLang="en-US"/>
              <a:pPr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133543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6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62467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7320600A-0503-4DC6-9BDF-F13ED892E12E}" type="slidenum">
              <a:rPr lang="zh-CN" altLang="en-US"/>
              <a:pPr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462148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4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64515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2EE5C460-29F0-4610-86FF-8FFD02214F90}" type="slidenum">
              <a:rPr lang="zh-CN" altLang="en-US"/>
              <a:pPr/>
              <a:t>31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037555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2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66563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7923CC28-BB0E-4117-B913-D854A3D5EC79}" type="slidenum">
              <a:rPr lang="zh-CN" altLang="en-US"/>
              <a:pPr/>
              <a:t>32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798554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0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68611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EF5A99B6-17F1-40E2-9C79-5DBDA14ACC35}" type="slidenum">
              <a:rPr lang="zh-CN" altLang="en-US"/>
              <a:pPr/>
              <a:t>33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42041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15363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38B4F9BA-2A76-4EBE-8539-39E8470EEC9B}" type="slidenum">
              <a:rPr lang="zh-CN" altLang="en-US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800582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58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70659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C28A09F4-8A7A-482A-A798-458451FE2B8E}" type="slidenum">
              <a:rPr lang="zh-CN" altLang="en-US"/>
              <a:pPr/>
              <a:t>34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774957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482616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17411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5D49E2A2-DFCA-4EF1-AC20-BDE56B7AE634}" type="slidenum">
              <a:rPr lang="zh-CN" altLang="en-US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37897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19459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E7012AB7-A75B-4CB5-919C-251CA7815B71}" type="slidenum">
              <a:rPr lang="zh-CN" altLang="en-US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57172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21507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925B8129-6764-4EB4-BB49-1DC53BE498ED}" type="slidenum">
              <a:rPr lang="zh-CN" altLang="en-US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22645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23555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A49E5D83-33DC-4258-9500-EC34497EC7C5}" type="slidenum">
              <a:rPr lang="zh-CN" altLang="en-US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08327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25603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EBEAF03B-292E-4A4F-B429-A3DEAA6B15AF}" type="slidenum">
              <a:rPr lang="zh-CN" altLang="en-US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19749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27651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E5497821-ED8B-4EA4-B388-145D06187A20}" type="slidenum">
              <a:rPr lang="zh-CN" altLang="en-US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76828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 bwMode="auto"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Administrator\Desktop\PPT模板2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163"/>
            <a:ext cx="9144000" cy="514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圆角矩形 2"/>
          <p:cNvSpPr/>
          <p:nvPr/>
        </p:nvSpPr>
        <p:spPr bwMode="auto">
          <a:xfrm>
            <a:off x="141703" y="450042"/>
            <a:ext cx="8830824" cy="4549259"/>
          </a:xfrm>
          <a:prstGeom prst="roundRect">
            <a:avLst>
              <a:gd name="adj" fmla="val 6600"/>
            </a:avLst>
          </a:prstGeom>
          <a:solidFill>
            <a:srgbClr val="FFFFFF">
              <a:alpha val="87059"/>
            </a:srgbClr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67995" tIns="33997" rIns="67995" bIns="33997"/>
          <a:lstStyle/>
          <a:p>
            <a:pPr eaLnBrk="0" hangingPunct="0">
              <a:defRPr/>
            </a:pPr>
            <a:endParaRPr lang="zh-CN" altLang="en-US"/>
          </a:p>
        </p:txBody>
      </p:sp>
      <p:sp>
        <p:nvSpPr>
          <p:cNvPr id="4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D07479-BDF5-4EA7-B5DE-9B590929DC85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038784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80072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76965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37816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86492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54004FA-A202-4762-B26A-F430E02E5695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86450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7674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29301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85460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02666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89036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60206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86799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60" y="205834"/>
            <a:ext cx="8229481" cy="858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1" tIns="45706" rIns="91411" bIns="4570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57260" y="1200111"/>
            <a:ext cx="8229481" cy="3394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1" tIns="45706" rIns="91411" bIns="457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59" y="4684155"/>
            <a:ext cx="2133878" cy="35817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11" tIns="45706" rIns="91411" bIns="45706" numCol="1" anchor="t" anchorCtr="0" compatLnSpc="1"/>
          <a:lstStyle>
            <a:lvl1pPr eaLnBrk="1" hangingPunct="1"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607" y="4684155"/>
            <a:ext cx="2894787" cy="35817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11" tIns="45706" rIns="91411" bIns="45706" numCol="1" anchor="t" anchorCtr="0" compatLnSpc="1"/>
          <a:lstStyle>
            <a:lvl1pPr algn="ctr" eaLnBrk="1" hangingPunct="1"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2863" y="4684155"/>
            <a:ext cx="2133878" cy="35817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11" tIns="45706" rIns="91411" bIns="45706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3393A71-EFB7-4FA5-84B0-8BED02691E60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4" r:id="rId1"/>
    <p:sldLayoutId id="2147484043" r:id="rId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07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15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22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30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335" indent="-342335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513" indent="-284492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1510" indent="-22783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599530" indent="-22783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6370" indent="-22783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3918" indent="-228538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0994" indent="-228538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8070" indent="-228538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5146" indent="-228538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76" algn="l" defTabSz="914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52" algn="l" defTabSz="914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28" algn="l" defTabSz="914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04" algn="l" defTabSz="914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380" algn="l" defTabSz="914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456" algn="l" defTabSz="914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532" algn="l" defTabSz="914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608" algn="l" defTabSz="914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062049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46" r:id="rId1"/>
    <p:sldLayoutId id="2147484047" r:id="rId2"/>
    <p:sldLayoutId id="2147484048" r:id="rId3"/>
    <p:sldLayoutId id="2147484049" r:id="rId4"/>
    <p:sldLayoutId id="2147484050" r:id="rId5"/>
    <p:sldLayoutId id="2147484051" r:id="rId6"/>
    <p:sldLayoutId id="2147484052" r:id="rId7"/>
    <p:sldLayoutId id="2147484053" r:id="rId8"/>
    <p:sldLayoutId id="2147484054" r:id="rId9"/>
    <p:sldLayoutId id="2147484055" r:id="rId10"/>
    <p:sldLayoutId id="2147484056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4026951" y="2616469"/>
            <a:ext cx="3522860" cy="437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7995" tIns="33997" rIns="67995" bIns="33997">
            <a:spAutoFit/>
          </a:bodyPr>
          <a:lstStyle/>
          <a:p>
            <a:r>
              <a:rPr lang="zh-CN" altLang="en-US" sz="2400" dirty="0">
                <a:latin typeface="黑体" pitchFamily="49" charset="-122"/>
                <a:ea typeface="黑体" pitchFamily="49" charset="-122"/>
              </a:rPr>
              <a:t>部编小学语文三年级上册</a:t>
            </a:r>
          </a:p>
        </p:txBody>
      </p:sp>
      <p:sp>
        <p:nvSpPr>
          <p:cNvPr id="3" name="TextBox 48"/>
          <p:cNvSpPr txBox="1"/>
          <p:nvPr/>
        </p:nvSpPr>
        <p:spPr>
          <a:xfrm>
            <a:off x="2567531" y="1511483"/>
            <a:ext cx="5998196" cy="899655"/>
          </a:xfrm>
          <a:prstGeom prst="rect">
            <a:avLst/>
          </a:prstGeom>
          <a:noFill/>
          <a:effectLst>
            <a:softEdge rad="31750"/>
          </a:effectLst>
        </p:spPr>
        <p:txBody>
          <a:bodyPr lIns="67995" tIns="33997" rIns="67995" bIns="33997">
            <a:spAutoFit/>
          </a:bodyPr>
          <a:lstStyle/>
          <a:p>
            <a:pPr>
              <a:defRPr/>
            </a:pPr>
            <a:r>
              <a:rPr lang="en-US" altLang="zh-CN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63500">
                    <a:schemeClr val="accent4">
                      <a:lumMod val="75000"/>
                    </a:schemeClr>
                  </a:glo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15. </a:t>
            </a:r>
            <a:r>
              <a:rPr lang="zh-CN" altLang="en-US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63500">
                    <a:schemeClr val="accent4">
                      <a:lumMod val="75000"/>
                    </a:schemeClr>
                  </a:glo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搭船的鸟</a:t>
            </a:r>
          </a:p>
        </p:txBody>
      </p:sp>
      <p:cxnSp>
        <p:nvCxnSpPr>
          <p:cNvPr id="4" name="直接连接符 3"/>
          <p:cNvCxnSpPr/>
          <p:nvPr/>
        </p:nvCxnSpPr>
        <p:spPr>
          <a:xfrm>
            <a:off x="3686388" y="2459478"/>
            <a:ext cx="4018883" cy="1163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285305" y="4190462"/>
            <a:ext cx="8502174" cy="383616"/>
          </a:xfrm>
          <a:prstGeom prst="rect">
            <a:avLst/>
          </a:prstGeom>
        </p:spPr>
        <p:txBody>
          <a:bodyPr wrap="square" lIns="67995" tIns="33997" rIns="67995" bIns="33997">
            <a:spAutoFit/>
          </a:bodyPr>
          <a:lstStyle/>
          <a:p>
            <a:pPr marL="254980" indent="-254980" algn="ctr">
              <a:lnSpc>
                <a:spcPct val="110000"/>
              </a:lnSpc>
            </a:pP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44990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AutoShape 2" descr="http://img2.imgtn.bdimg.com/it/u=1076923373,4158382753&amp;fm=26&amp;gp=0.jpg"/>
          <p:cNvSpPr>
            <a:spLocks noChangeAspect="1" noChangeArrowheads="1"/>
          </p:cNvSpPr>
          <p:nvPr/>
        </p:nvSpPr>
        <p:spPr bwMode="auto">
          <a:xfrm>
            <a:off x="116696" y="-105824"/>
            <a:ext cx="228630" cy="223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/>
          <a:lstStyle/>
          <a:p>
            <a:endParaRPr lang="zh-CN" altLang="en-US"/>
          </a:p>
        </p:txBody>
      </p:sp>
      <p:graphicFrame>
        <p:nvGraphicFramePr>
          <p:cNvPr id="14" name="Group 12"/>
          <p:cNvGraphicFramePr>
            <a:graphicFrameLocks noGrp="1"/>
          </p:cNvGraphicFramePr>
          <p:nvPr/>
        </p:nvGraphicFramePr>
        <p:xfrm>
          <a:off x="985966" y="2557214"/>
          <a:ext cx="1110998" cy="1119871"/>
        </p:xfrm>
        <a:graphic>
          <a:graphicData uri="http://schemas.openxmlformats.org/drawingml/2006/table">
            <a:tbl>
              <a:tblPr/>
              <a:tblGrid>
                <a:gridCol w="555499"/>
                <a:gridCol w="555499"/>
              </a:tblGrid>
              <a:tr h="57071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3524" marR="43524" marT="21216" marB="212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3524" marR="43524" marT="21216" marB="21216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4915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3524" marR="43524" marT="21216" marB="212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3524" marR="43524" marT="21216" marB="21216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5" name="TextBox 23"/>
          <p:cNvSpPr txBox="1">
            <a:spLocks noChangeArrowheads="1"/>
          </p:cNvSpPr>
          <p:nvPr/>
        </p:nvSpPr>
        <p:spPr bwMode="auto">
          <a:xfrm>
            <a:off x="984776" y="2485114"/>
            <a:ext cx="1064557" cy="1236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996" tIns="25498" rIns="50996" bIns="25498">
            <a:spAutoFit/>
          </a:bodyPr>
          <a:lstStyle/>
          <a:p>
            <a:r>
              <a:rPr lang="zh-CN" altLang="en-US" sz="770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捕</a:t>
            </a:r>
          </a:p>
        </p:txBody>
      </p:sp>
      <p:sp>
        <p:nvSpPr>
          <p:cNvPr id="16" name="TextBox 24"/>
          <p:cNvSpPr txBox="1">
            <a:spLocks noChangeArrowheads="1"/>
          </p:cNvSpPr>
          <p:nvPr/>
        </p:nvSpPr>
        <p:spPr bwMode="auto">
          <a:xfrm>
            <a:off x="1156248" y="1766443"/>
            <a:ext cx="1253891" cy="620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996" tIns="25498" rIns="50996" bIns="25498">
            <a:spAutoFit/>
          </a:bodyPr>
          <a:lstStyle/>
          <a:p>
            <a:r>
              <a:rPr lang="en-US" altLang="zh-CN" sz="3700">
                <a:solidFill>
                  <a:srgbClr val="000000"/>
                </a:solidFill>
                <a:ea typeface="Batang" pitchFamily="18" charset="-127"/>
              </a:rPr>
              <a:t>bǔ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2285107" y="2961903"/>
            <a:ext cx="2800715" cy="536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996" tIns="25498" rIns="50996" bIns="25498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>
                <a:latin typeface="黑体" pitchFamily="49" charset="-122"/>
                <a:ea typeface="黑体" pitchFamily="49" charset="-122"/>
              </a:rPr>
              <a:t>组词：捕捉  追捕</a:t>
            </a:r>
            <a:endParaRPr lang="en-US" altLang="zh-CN" sz="210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657566" y="2485114"/>
            <a:ext cx="308412" cy="450041"/>
          </a:xfrm>
          <a:prstGeom prst="rect">
            <a:avLst/>
          </a:prstGeom>
          <a:noFill/>
          <a:ln w="34925"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996" tIns="25498" rIns="50996" bIns="25498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9" name="线形标注 2 18"/>
          <p:cNvSpPr/>
          <p:nvPr/>
        </p:nvSpPr>
        <p:spPr>
          <a:xfrm>
            <a:off x="2969805" y="1444320"/>
            <a:ext cx="3205580" cy="651223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56321"/>
              <a:gd name="adj6" fmla="val -32002"/>
            </a:avLst>
          </a:prstGeom>
          <a:grpFill/>
          <a:ln w="31750"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996" tIns="25498" rIns="50996" bIns="25498" anchor="ctr"/>
          <a:lstStyle/>
          <a:p>
            <a:pPr algn="ctr">
              <a:defRPr/>
            </a:pPr>
            <a:r>
              <a:rPr lang="zh-CN" altLang="en-US" sz="2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这里的一点不要丢</a:t>
            </a:r>
          </a:p>
        </p:txBody>
      </p:sp>
      <p:sp>
        <p:nvSpPr>
          <p:cNvPr id="20498" name="TextBox 11"/>
          <p:cNvSpPr txBox="1">
            <a:spLocks noChangeArrowheads="1"/>
          </p:cNvSpPr>
          <p:nvPr/>
        </p:nvSpPr>
        <p:spPr bwMode="auto">
          <a:xfrm>
            <a:off x="3885516" y="617499"/>
            <a:ext cx="1091945" cy="436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996" tIns="25498" rIns="50996" bIns="25498">
            <a:spAutoFit/>
          </a:bodyPr>
          <a:lstStyle/>
          <a:p>
            <a:r>
              <a:rPr lang="zh-CN" altLang="en-US" sz="2500" b="1">
                <a:latin typeface="楷体" pitchFamily="49" charset="-122"/>
                <a:ea typeface="楷体" pitchFamily="49" charset="-122"/>
              </a:rPr>
              <a:t>易写错</a:t>
            </a:r>
          </a:p>
        </p:txBody>
      </p:sp>
      <p:pic>
        <p:nvPicPr>
          <p:cNvPr id="20499" name="图片 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67858" y="2254861"/>
            <a:ext cx="3572340" cy="2419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uild="p"/>
      <p:bldP spid="16" grpId="0" build="p" advAuto="0"/>
      <p:bldP spid="17" grpId="0" build="p"/>
      <p:bldP spid="18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AutoShape 2" descr="http://img2.imgtn.bdimg.com/it/u=1076923373,4158382753&amp;fm=26&amp;gp=0.jpg"/>
          <p:cNvSpPr>
            <a:spLocks noChangeAspect="1" noChangeArrowheads="1"/>
          </p:cNvSpPr>
          <p:nvPr/>
        </p:nvSpPr>
        <p:spPr bwMode="auto">
          <a:xfrm>
            <a:off x="116696" y="-105824"/>
            <a:ext cx="228630" cy="223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/>
          <a:lstStyle/>
          <a:p>
            <a:endParaRPr lang="zh-CN" altLang="en-US"/>
          </a:p>
        </p:txBody>
      </p:sp>
      <p:sp>
        <p:nvSpPr>
          <p:cNvPr id="44035" name="TextBox 11"/>
          <p:cNvSpPr txBox="1">
            <a:spLocks noChangeArrowheads="1"/>
          </p:cNvSpPr>
          <p:nvPr/>
        </p:nvSpPr>
        <p:spPr bwMode="auto">
          <a:xfrm>
            <a:off x="396530" y="1079170"/>
            <a:ext cx="8305690" cy="436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996" tIns="25498" rIns="50996" bIns="25498">
            <a:spAutoFit/>
          </a:bodyPr>
          <a:lstStyle/>
          <a:p>
            <a:r>
              <a:rPr lang="zh-CN" altLang="en-US" sz="2500" b="1">
                <a:latin typeface="黑体" pitchFamily="49" charset="-122"/>
                <a:ea typeface="黑体" pitchFamily="49" charset="-122"/>
              </a:rPr>
              <a:t>船舱：船内载乘客、装货物的地方。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56121" y="603544"/>
            <a:ext cx="1374836" cy="43799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lIns="67995" tIns="33997" rIns="67995" bIns="33997">
            <a:spAutoFit/>
          </a:bodyPr>
          <a:lstStyle/>
          <a:p>
            <a:pPr>
              <a:defRPr/>
            </a:pPr>
            <a:r>
              <a:rPr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词语理解</a:t>
            </a:r>
          </a:p>
        </p:txBody>
      </p:sp>
      <p:pic>
        <p:nvPicPr>
          <p:cNvPr id="22532" name="Picture 3" descr="http://www.jituwang.com/uploads/allimg/130228/260450-13022Q0164945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579" y="380268"/>
            <a:ext cx="721613" cy="698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11"/>
          <p:cNvSpPr txBox="1">
            <a:spLocks noChangeArrowheads="1"/>
          </p:cNvSpPr>
          <p:nvPr/>
        </p:nvSpPr>
        <p:spPr bwMode="auto">
          <a:xfrm>
            <a:off x="396530" y="1660620"/>
            <a:ext cx="6929148" cy="436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996" tIns="25498" rIns="50996" bIns="25498">
            <a:spAutoFit/>
          </a:bodyPr>
          <a:lstStyle/>
          <a:p>
            <a:r>
              <a:rPr lang="zh-CN" altLang="en-US" sz="2500" b="1">
                <a:latin typeface="黑体" pitchFamily="49" charset="-122"/>
                <a:ea typeface="黑体" pitchFamily="49" charset="-122"/>
              </a:rPr>
              <a:t>造句：</a:t>
            </a:r>
            <a:r>
              <a:rPr lang="zh-CN" altLang="en-US" sz="2500">
                <a:latin typeface="黑体" pitchFamily="49" charset="-122"/>
                <a:ea typeface="黑体" pitchFamily="49" charset="-122"/>
              </a:rPr>
              <a:t>船舱里装满了鱼虾。</a:t>
            </a:r>
          </a:p>
        </p:txBody>
      </p:sp>
      <p:sp>
        <p:nvSpPr>
          <p:cNvPr id="4" name="TextBox 11"/>
          <p:cNvSpPr txBox="1">
            <a:spLocks noChangeArrowheads="1"/>
          </p:cNvSpPr>
          <p:nvPr/>
        </p:nvSpPr>
        <p:spPr bwMode="auto">
          <a:xfrm>
            <a:off x="396530" y="2360684"/>
            <a:ext cx="6837459" cy="436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996" tIns="25498" rIns="50996" bIns="25498">
            <a:spAutoFit/>
          </a:bodyPr>
          <a:lstStyle/>
          <a:p>
            <a:r>
              <a:rPr lang="zh-CN" altLang="en-US" sz="2500" b="1">
                <a:latin typeface="黑体" pitchFamily="49" charset="-122"/>
                <a:ea typeface="黑体" pitchFamily="49" charset="-122"/>
              </a:rPr>
              <a:t>船篷：小木船上的覆盖物,用来遮蔽日光和风雨。</a:t>
            </a:r>
          </a:p>
        </p:txBody>
      </p:sp>
      <p:sp>
        <p:nvSpPr>
          <p:cNvPr id="5" name="TextBox 11"/>
          <p:cNvSpPr txBox="1">
            <a:spLocks noChangeArrowheads="1"/>
          </p:cNvSpPr>
          <p:nvPr/>
        </p:nvSpPr>
        <p:spPr bwMode="auto">
          <a:xfrm>
            <a:off x="419155" y="2881663"/>
            <a:ext cx="5138216" cy="436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996" tIns="25498" rIns="50996" bIns="25498">
            <a:spAutoFit/>
          </a:bodyPr>
          <a:lstStyle/>
          <a:p>
            <a:r>
              <a:rPr lang="zh-CN" altLang="en-US" sz="2500" b="1">
                <a:latin typeface="黑体" pitchFamily="49" charset="-122"/>
                <a:ea typeface="黑体" pitchFamily="49" charset="-122"/>
              </a:rPr>
              <a:t>造句：</a:t>
            </a:r>
            <a:r>
              <a:rPr lang="zh-CN" altLang="en-US" sz="2500">
                <a:latin typeface="黑体" pitchFamily="49" charset="-122"/>
                <a:ea typeface="黑体" pitchFamily="49" charset="-122"/>
              </a:rPr>
              <a:t>黑油布的船篷古色古香。</a:t>
            </a:r>
          </a:p>
        </p:txBody>
      </p:sp>
      <p:sp>
        <p:nvSpPr>
          <p:cNvPr id="6" name="TextBox 11"/>
          <p:cNvSpPr txBox="1">
            <a:spLocks noChangeArrowheads="1"/>
          </p:cNvSpPr>
          <p:nvPr/>
        </p:nvSpPr>
        <p:spPr bwMode="auto">
          <a:xfrm>
            <a:off x="396530" y="3586379"/>
            <a:ext cx="7147062" cy="436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996" tIns="25498" rIns="50996" bIns="25498">
            <a:spAutoFit/>
          </a:bodyPr>
          <a:lstStyle/>
          <a:p>
            <a:r>
              <a:rPr lang="zh-CN" altLang="en-US" sz="2500" b="1">
                <a:latin typeface="黑体" pitchFamily="49" charset="-122"/>
                <a:ea typeface="黑体" pitchFamily="49" charset="-122"/>
              </a:rPr>
              <a:t>蓑衣：用草或棕毛制成的、披在身上的防雨用具</a:t>
            </a:r>
          </a:p>
        </p:txBody>
      </p:sp>
      <p:sp>
        <p:nvSpPr>
          <p:cNvPr id="7" name="TextBox 11"/>
          <p:cNvSpPr txBox="1">
            <a:spLocks noChangeArrowheads="1"/>
          </p:cNvSpPr>
          <p:nvPr/>
        </p:nvSpPr>
        <p:spPr bwMode="auto">
          <a:xfrm>
            <a:off x="419155" y="4134104"/>
            <a:ext cx="6986307" cy="436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996" tIns="25498" rIns="50996" bIns="25498">
            <a:spAutoFit/>
          </a:bodyPr>
          <a:lstStyle/>
          <a:p>
            <a:r>
              <a:rPr lang="zh-CN" altLang="en-US" sz="2500" b="1">
                <a:latin typeface="黑体" pitchFamily="49" charset="-122"/>
                <a:ea typeface="黑体" pitchFamily="49" charset="-122"/>
              </a:rPr>
              <a:t>造句：</a:t>
            </a:r>
            <a:r>
              <a:rPr lang="zh-CN" altLang="en-US" sz="2500">
                <a:latin typeface="黑体" pitchFamily="49" charset="-122"/>
                <a:ea typeface="黑体" pitchFamily="49" charset="-122"/>
              </a:rPr>
              <a:t>渔翁身披蓑衣。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4403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" fill="hold"/>
                                        <p:tgtEl>
                                          <p:spTgt spid="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" fill="hold"/>
                                        <p:tgtEl>
                                          <p:spTgt spid="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" fill="hold"/>
                                        <p:tgtEl>
                                          <p:spTgt spid="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" fill="hold"/>
                                        <p:tgtEl>
                                          <p:spTgt spid="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5" grpId="0"/>
      <p:bldP spid="3" grpId="0"/>
      <p:bldP spid="4" grpId="0"/>
      <p:bldP spid="5" grpId="0"/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AutoShape 2" descr="http://img2.imgtn.bdimg.com/it/u=1076923373,4158382753&amp;fm=26&amp;gp=0.jpg"/>
          <p:cNvSpPr>
            <a:spLocks noChangeAspect="1" noChangeArrowheads="1"/>
          </p:cNvSpPr>
          <p:nvPr/>
        </p:nvSpPr>
        <p:spPr bwMode="auto">
          <a:xfrm>
            <a:off x="116696" y="-105824"/>
            <a:ext cx="228630" cy="223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/>
          <a:lstStyle/>
          <a:p>
            <a:endParaRPr lang="zh-CN" altLang="en-US"/>
          </a:p>
        </p:txBody>
      </p:sp>
      <p:sp>
        <p:nvSpPr>
          <p:cNvPr id="44035" name="TextBox 11"/>
          <p:cNvSpPr txBox="1">
            <a:spLocks noChangeArrowheads="1"/>
          </p:cNvSpPr>
          <p:nvPr/>
        </p:nvSpPr>
        <p:spPr bwMode="auto">
          <a:xfrm>
            <a:off x="396530" y="1079170"/>
            <a:ext cx="8305690" cy="436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996" tIns="25498" rIns="50996" bIns="25498">
            <a:spAutoFit/>
          </a:bodyPr>
          <a:lstStyle/>
          <a:p>
            <a:r>
              <a:rPr lang="zh-CN" altLang="en-US" sz="2500" b="1">
                <a:latin typeface="黑体" pitchFamily="49" charset="-122"/>
                <a:ea typeface="黑体" pitchFamily="49" charset="-122"/>
              </a:rPr>
              <a:t>橹：拨水使船前进的器具。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56121" y="603544"/>
            <a:ext cx="1374836" cy="43799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lIns="67995" tIns="33997" rIns="67995" bIns="33997">
            <a:spAutoFit/>
          </a:bodyPr>
          <a:lstStyle/>
          <a:p>
            <a:pPr>
              <a:defRPr/>
            </a:pPr>
            <a:r>
              <a:rPr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词语理解</a:t>
            </a:r>
          </a:p>
        </p:txBody>
      </p:sp>
      <p:pic>
        <p:nvPicPr>
          <p:cNvPr id="24580" name="Picture 3" descr="http://www.jituwang.com/uploads/allimg/130228/260450-13022Q0164945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579" y="380268"/>
            <a:ext cx="721613" cy="698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11"/>
          <p:cNvSpPr txBox="1">
            <a:spLocks noChangeArrowheads="1"/>
          </p:cNvSpPr>
          <p:nvPr/>
        </p:nvSpPr>
        <p:spPr bwMode="auto">
          <a:xfrm>
            <a:off x="396530" y="1660620"/>
            <a:ext cx="6929148" cy="436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996" tIns="25498" rIns="50996" bIns="25498">
            <a:spAutoFit/>
          </a:bodyPr>
          <a:lstStyle/>
          <a:p>
            <a:r>
              <a:rPr lang="zh-CN" altLang="en-US" sz="2500">
                <a:latin typeface="黑体" pitchFamily="49" charset="-122"/>
                <a:ea typeface="黑体" pitchFamily="49" charset="-122"/>
              </a:rPr>
              <a:t>造句：爸爸摇橹,我坐船。</a:t>
            </a:r>
          </a:p>
        </p:txBody>
      </p:sp>
      <p:sp>
        <p:nvSpPr>
          <p:cNvPr id="4" name="TextBox 11"/>
          <p:cNvSpPr txBox="1">
            <a:spLocks noChangeArrowheads="1"/>
          </p:cNvSpPr>
          <p:nvPr/>
        </p:nvSpPr>
        <p:spPr bwMode="auto">
          <a:xfrm>
            <a:off x="396530" y="2360684"/>
            <a:ext cx="6837459" cy="436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996" tIns="25498" rIns="50996" bIns="25498">
            <a:spAutoFit/>
          </a:bodyPr>
          <a:lstStyle/>
          <a:p>
            <a:r>
              <a:rPr lang="zh-CN" altLang="en-US" sz="2500" b="1">
                <a:latin typeface="黑体" pitchFamily="49" charset="-122"/>
                <a:ea typeface="黑体" pitchFamily="49" charset="-122"/>
              </a:rPr>
              <a:t>翠绿：像翡翠那样的绿色。</a:t>
            </a:r>
          </a:p>
        </p:txBody>
      </p:sp>
      <p:sp>
        <p:nvSpPr>
          <p:cNvPr id="5" name="TextBox 11"/>
          <p:cNvSpPr txBox="1">
            <a:spLocks noChangeArrowheads="1"/>
          </p:cNvSpPr>
          <p:nvPr/>
        </p:nvSpPr>
        <p:spPr bwMode="auto">
          <a:xfrm>
            <a:off x="419155" y="2881663"/>
            <a:ext cx="6583823" cy="436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996" tIns="25498" rIns="50996" bIns="25498">
            <a:spAutoFit/>
          </a:bodyPr>
          <a:lstStyle/>
          <a:p>
            <a:r>
              <a:rPr lang="zh-CN" altLang="en-US" sz="2500" b="1">
                <a:latin typeface="黑体" pitchFamily="49" charset="-122"/>
                <a:ea typeface="黑体" pitchFamily="49" charset="-122"/>
              </a:rPr>
              <a:t>造句：小鸟翠绿的羽毛</a:t>
            </a:r>
            <a:r>
              <a:rPr lang="zh-CN" altLang="en-US" sz="2500">
                <a:latin typeface="黑体" pitchFamily="49" charset="-122"/>
                <a:ea typeface="黑体" pitchFamily="49" charset="-122"/>
              </a:rPr>
              <a:t>格外引人注目。</a:t>
            </a:r>
          </a:p>
        </p:txBody>
      </p:sp>
      <p:sp>
        <p:nvSpPr>
          <p:cNvPr id="6" name="TextBox 11"/>
          <p:cNvSpPr txBox="1">
            <a:spLocks noChangeArrowheads="1"/>
          </p:cNvSpPr>
          <p:nvPr/>
        </p:nvSpPr>
        <p:spPr bwMode="auto">
          <a:xfrm>
            <a:off x="396530" y="3598008"/>
            <a:ext cx="8305690" cy="1205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996" tIns="25498" rIns="50996" bIns="25498">
            <a:spAutoFit/>
          </a:bodyPr>
          <a:lstStyle/>
          <a:p>
            <a:r>
              <a:rPr lang="zh-CN" altLang="en-US" sz="2500" b="1">
                <a:latin typeface="黑体" pitchFamily="49" charset="-122"/>
                <a:ea typeface="黑体" pitchFamily="49" charset="-122"/>
              </a:rPr>
              <a:t>鹦鹉：鸟,头部圆,上嘴大,呈钩状,下嘴短小,羽毛美丽,有白、赤、黄、绿等色。生活在热带树林里,吃果实。能模仿人说话的声音。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4403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" fill="hold"/>
                                        <p:tgtEl>
                                          <p:spTgt spid="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" fill="hold"/>
                                        <p:tgtEl>
                                          <p:spTgt spid="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" fill="hold"/>
                                        <p:tgtEl>
                                          <p:spTgt spid="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5" grpId="0"/>
      <p:bldP spid="3" grpId="0"/>
      <p:bldP spid="4" grpId="0"/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AutoShape 2" descr="http://img2.imgtn.bdimg.com/it/u=1076923373,4158382753&amp;fm=26&amp;gp=0.jpg"/>
          <p:cNvSpPr>
            <a:spLocks noChangeAspect="1" noChangeArrowheads="1"/>
          </p:cNvSpPr>
          <p:nvPr/>
        </p:nvSpPr>
        <p:spPr bwMode="auto">
          <a:xfrm>
            <a:off x="116696" y="-105824"/>
            <a:ext cx="228630" cy="223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/>
          <a:lstStyle/>
          <a:p>
            <a:endParaRPr lang="zh-CN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398912" y="561681"/>
            <a:ext cx="1486093" cy="43799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67995" tIns="33997" rIns="67995" bIns="33997">
            <a:spAutoFit/>
          </a:bodyPr>
          <a:lstStyle/>
          <a:p>
            <a:pPr>
              <a:defRPr/>
            </a:pPr>
            <a:r>
              <a:rPr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整体感知</a:t>
            </a:r>
          </a:p>
        </p:txBody>
      </p:sp>
      <p:sp>
        <p:nvSpPr>
          <p:cNvPr id="26627" name="Text Box 2"/>
          <p:cNvSpPr txBox="1">
            <a:spLocks noChangeArrowheads="1"/>
          </p:cNvSpPr>
          <p:nvPr/>
        </p:nvSpPr>
        <p:spPr bwMode="auto">
          <a:xfrm>
            <a:off x="398912" y="1726905"/>
            <a:ext cx="8274730" cy="1730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>
            <a:spAutoFit/>
          </a:bodyPr>
          <a:lstStyle/>
          <a:p>
            <a:pPr algn="just" eaLnBrk="0" hangingPunct="0">
              <a:lnSpc>
                <a:spcPct val="150000"/>
              </a:lnSpc>
              <a:buFont typeface="Arial" pitchFamily="34" charset="0"/>
              <a:buNone/>
            </a:pPr>
            <a:r>
              <a:rPr lang="en-US" altLang="zh-CN" sz="2400" dirty="0">
                <a:latin typeface="黑体" pitchFamily="49" charset="-122"/>
                <a:ea typeface="黑体" pitchFamily="49" charset="-122"/>
              </a:rPr>
              <a:t>    </a:t>
            </a:r>
            <a:r>
              <a:rPr lang="zh-CN" altLang="en-US" sz="2400" dirty="0">
                <a:latin typeface="黑体" pitchFamily="49" charset="-122"/>
                <a:ea typeface="黑体" pitchFamily="49" charset="-122"/>
              </a:rPr>
              <a:t>课文讲述一只长着红色的长嘴，翠绿的羽毛，蓝色翅膀的小鸟，停在了船头。母亲告诉我这是翠鸟。后来</a:t>
            </a:r>
            <a:r>
              <a:rPr lang="en-US" altLang="zh-CN" sz="2400" dirty="0">
                <a:latin typeface="黑体" pitchFamily="49" charset="-122"/>
                <a:ea typeface="黑体" pitchFamily="49" charset="-122"/>
              </a:rPr>
              <a:t>“</a:t>
            </a:r>
            <a:r>
              <a:rPr lang="zh-CN" altLang="en-US" sz="2400" dirty="0">
                <a:latin typeface="黑体" pitchFamily="49" charset="-122"/>
                <a:ea typeface="黑体" pitchFamily="49" charset="-122"/>
              </a:rPr>
              <a:t>我</a:t>
            </a:r>
            <a:r>
              <a:rPr lang="en-US" altLang="zh-CN" sz="2400" dirty="0">
                <a:latin typeface="黑体" pitchFamily="49" charset="-122"/>
                <a:ea typeface="黑体" pitchFamily="49" charset="-122"/>
              </a:rPr>
              <a:t>”</a:t>
            </a:r>
            <a:r>
              <a:rPr lang="zh-CN" altLang="en-US" sz="2400" dirty="0">
                <a:latin typeface="黑体" pitchFamily="49" charset="-122"/>
                <a:ea typeface="黑体" pitchFamily="49" charset="-122"/>
              </a:rPr>
              <a:t>才明白，这只翠鸟搭了我们的船，在捕鱼吃。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AutoShape 2" descr="http://img2.imgtn.bdimg.com/it/u=1076923373,4158382753&amp;fm=26&amp;gp=0.jpg"/>
          <p:cNvSpPr>
            <a:spLocks noChangeAspect="1" noChangeArrowheads="1"/>
          </p:cNvSpPr>
          <p:nvPr/>
        </p:nvSpPr>
        <p:spPr bwMode="auto">
          <a:xfrm>
            <a:off x="116696" y="-105824"/>
            <a:ext cx="228630" cy="223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/>
          <a:lstStyle/>
          <a:p>
            <a:endParaRPr lang="zh-CN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398912" y="561681"/>
            <a:ext cx="1486093" cy="43799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67995" tIns="33997" rIns="67995" bIns="33997">
            <a:spAutoFit/>
          </a:bodyPr>
          <a:lstStyle/>
          <a:p>
            <a:pPr>
              <a:defRPr/>
            </a:pPr>
            <a:r>
              <a:rPr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课文讲解</a:t>
            </a:r>
          </a:p>
        </p:txBody>
      </p:sp>
      <p:sp>
        <p:nvSpPr>
          <p:cNvPr id="28675" name="文本框 1"/>
          <p:cNvSpPr txBox="1">
            <a:spLocks noChangeArrowheads="1"/>
          </p:cNvSpPr>
          <p:nvPr/>
        </p:nvSpPr>
        <p:spPr bwMode="auto">
          <a:xfrm>
            <a:off x="398912" y="1455949"/>
            <a:ext cx="7642426" cy="1545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2400" dirty="0">
                <a:latin typeface="黑体" pitchFamily="49" charset="-122"/>
                <a:ea typeface="黑体" pitchFamily="49" charset="-122"/>
              </a:rPr>
              <a:t>    </a:t>
            </a:r>
            <a:r>
              <a:rPr lang="zh-CN" altLang="en-US" sz="2400" dirty="0">
                <a:latin typeface="黑体" pitchFamily="49" charset="-122"/>
                <a:ea typeface="黑体" pitchFamily="49" charset="-122"/>
              </a:rPr>
              <a:t>阅读第一部分（第一自然段）：作者和母亲坐船去外祖父家里。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AutoShape 2" descr="http://img2.imgtn.bdimg.com/it/u=1076923373,4158382753&amp;fm=26&amp;gp=0.jpg"/>
          <p:cNvSpPr>
            <a:spLocks noChangeAspect="1" noChangeArrowheads="1"/>
          </p:cNvSpPr>
          <p:nvPr/>
        </p:nvSpPr>
        <p:spPr bwMode="auto">
          <a:xfrm>
            <a:off x="116696" y="-105824"/>
            <a:ext cx="228630" cy="223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/>
          <a:lstStyle/>
          <a:p>
            <a:endParaRPr lang="zh-CN" altLang="en-US"/>
          </a:p>
        </p:txBody>
      </p:sp>
      <p:sp>
        <p:nvSpPr>
          <p:cNvPr id="30722" name="文本框 2"/>
          <p:cNvSpPr txBox="1">
            <a:spLocks noChangeArrowheads="1"/>
          </p:cNvSpPr>
          <p:nvPr/>
        </p:nvSpPr>
        <p:spPr bwMode="auto">
          <a:xfrm>
            <a:off x="277453" y="1131500"/>
            <a:ext cx="8294973" cy="1176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>
            <a:spAutoFit/>
          </a:bodyPr>
          <a:lstStyle/>
          <a:p>
            <a:pPr algn="just"/>
            <a:r>
              <a:rPr lang="en-US" altLang="zh-CN" sz="2100">
                <a:latin typeface="黑体" pitchFamily="49" charset="-122"/>
                <a:ea typeface="黑体" pitchFamily="49" charset="-122"/>
              </a:rPr>
              <a:t>  </a:t>
            </a:r>
            <a:r>
              <a:rPr lang="en-US" altLang="zh-CN" sz="2400">
                <a:latin typeface="楷体" pitchFamily="49" charset="-122"/>
                <a:ea typeface="楷体" pitchFamily="49" charset="-122"/>
              </a:rPr>
              <a:t>  </a:t>
            </a:r>
            <a:r>
              <a:rPr lang="zh-CN" altLang="zh-CN" sz="2400">
                <a:latin typeface="楷体" pitchFamily="49" charset="-122"/>
                <a:ea typeface="楷体" pitchFamily="49" charset="-122"/>
              </a:rPr>
              <a:t>我和母亲坐着小船，到乡下外祖父家里去。我们坐在船舱里。外面下着雨，雨点打在船蓬上，沙</a:t>
            </a:r>
            <a:r>
              <a:rPr lang="zh-CN" altLang="en-US" sz="2400">
                <a:latin typeface="楷体" pitchFamily="49" charset="-122"/>
                <a:ea typeface="楷体" pitchFamily="49" charset="-122"/>
              </a:rPr>
              <a:t>啦</a:t>
            </a:r>
            <a:r>
              <a:rPr lang="zh-CN" altLang="zh-CN" sz="2400">
                <a:latin typeface="楷体" pitchFamily="49" charset="-122"/>
                <a:ea typeface="楷体" pitchFamily="49" charset="-122"/>
              </a:rPr>
              <a:t>沙</a:t>
            </a:r>
            <a:r>
              <a:rPr lang="zh-CN" altLang="en-US" sz="2400">
                <a:latin typeface="楷体" pitchFamily="49" charset="-122"/>
                <a:ea typeface="楷体" pitchFamily="49" charset="-122"/>
              </a:rPr>
              <a:t>啦</a:t>
            </a:r>
            <a:r>
              <a:rPr lang="zh-CN" altLang="zh-CN" sz="2400">
                <a:latin typeface="楷体" pitchFamily="49" charset="-122"/>
                <a:ea typeface="楷体" pitchFamily="49" charset="-122"/>
              </a:rPr>
              <a:t>地响。船夫披着蓑衣在船后用力地摇着橹。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2107681" y="2506046"/>
            <a:ext cx="4928639" cy="436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996" tIns="25498" rIns="50996" bIns="25498">
            <a:spAutoFit/>
          </a:bodyPr>
          <a:lstStyle/>
          <a:p>
            <a:r>
              <a:rPr lang="zh-CN" altLang="en-US" sz="2500">
                <a:latin typeface="黑体" pitchFamily="49" charset="-122"/>
                <a:ea typeface="黑体" pitchFamily="49" charset="-122"/>
              </a:rPr>
              <a:t>   作者观察雨天船上的场景</a:t>
            </a:r>
          </a:p>
        </p:txBody>
      </p:sp>
      <p:sp>
        <p:nvSpPr>
          <p:cNvPr id="10" name="丁字箭头 9"/>
          <p:cNvSpPr>
            <a:spLocks noChangeArrowheads="1"/>
          </p:cNvSpPr>
          <p:nvPr/>
        </p:nvSpPr>
        <p:spPr bwMode="auto">
          <a:xfrm rot="10800000">
            <a:off x="3827168" y="3244486"/>
            <a:ext cx="912137" cy="623314"/>
          </a:xfrm>
          <a:custGeom>
            <a:avLst/>
            <a:gdLst>
              <a:gd name="T0" fmla="*/ 0 w 1216660"/>
              <a:gd name="T1" fmla="*/ 637222 h 849630"/>
              <a:gd name="T2" fmla="*/ 212407 w 1216660"/>
              <a:gd name="T3" fmla="*/ 424815 h 849630"/>
              <a:gd name="T4" fmla="*/ 212407 w 1216660"/>
              <a:gd name="T5" fmla="*/ 531018 h 849630"/>
              <a:gd name="T6" fmla="*/ 502126 w 1216660"/>
              <a:gd name="T7" fmla="*/ 531018 h 849630"/>
              <a:gd name="T8" fmla="*/ 502126 w 1216660"/>
              <a:gd name="T9" fmla="*/ 212407 h 849630"/>
              <a:gd name="T10" fmla="*/ 395922 w 1216660"/>
              <a:gd name="T11" fmla="*/ 212407 h 849630"/>
              <a:gd name="T12" fmla="*/ 608330 w 1216660"/>
              <a:gd name="T13" fmla="*/ 0 h 849630"/>
              <a:gd name="T14" fmla="*/ 820737 w 1216660"/>
              <a:gd name="T15" fmla="*/ 212407 h 849630"/>
              <a:gd name="T16" fmla="*/ 714533 w 1216660"/>
              <a:gd name="T17" fmla="*/ 212407 h 849630"/>
              <a:gd name="T18" fmla="*/ 714533 w 1216660"/>
              <a:gd name="T19" fmla="*/ 531018 h 849630"/>
              <a:gd name="T20" fmla="*/ 1004252 w 1216660"/>
              <a:gd name="T21" fmla="*/ 531018 h 849630"/>
              <a:gd name="T22" fmla="*/ 1004252 w 1216660"/>
              <a:gd name="T23" fmla="*/ 424815 h 849630"/>
              <a:gd name="T24" fmla="*/ 1216660 w 1216660"/>
              <a:gd name="T25" fmla="*/ 637222 h 849630"/>
              <a:gd name="T26" fmla="*/ 1004252 w 1216660"/>
              <a:gd name="T27" fmla="*/ 849630 h 849630"/>
              <a:gd name="T28" fmla="*/ 1004252 w 1216660"/>
              <a:gd name="T29" fmla="*/ 743426 h 849630"/>
              <a:gd name="T30" fmla="*/ 212407 w 1216660"/>
              <a:gd name="T31" fmla="*/ 743426 h 849630"/>
              <a:gd name="T32" fmla="*/ 212407 w 1216660"/>
              <a:gd name="T33" fmla="*/ 849630 h 8496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216660" h="849630">
                <a:moveTo>
                  <a:pt x="0" y="637222"/>
                </a:moveTo>
                <a:lnTo>
                  <a:pt x="212407" y="424815"/>
                </a:lnTo>
                <a:lnTo>
                  <a:pt x="212407" y="531018"/>
                </a:lnTo>
                <a:lnTo>
                  <a:pt x="502126" y="531018"/>
                </a:lnTo>
                <a:lnTo>
                  <a:pt x="502126" y="212407"/>
                </a:lnTo>
                <a:lnTo>
                  <a:pt x="395922" y="212407"/>
                </a:lnTo>
                <a:lnTo>
                  <a:pt x="608330" y="0"/>
                </a:lnTo>
                <a:lnTo>
                  <a:pt x="820737" y="212407"/>
                </a:lnTo>
                <a:lnTo>
                  <a:pt x="714533" y="212407"/>
                </a:lnTo>
                <a:lnTo>
                  <a:pt x="714533" y="531018"/>
                </a:lnTo>
                <a:lnTo>
                  <a:pt x="1004252" y="531018"/>
                </a:lnTo>
                <a:lnTo>
                  <a:pt x="1004252" y="424815"/>
                </a:lnTo>
                <a:lnTo>
                  <a:pt x="1216660" y="637222"/>
                </a:lnTo>
                <a:lnTo>
                  <a:pt x="1004252" y="849630"/>
                </a:lnTo>
                <a:lnTo>
                  <a:pt x="1004252" y="743426"/>
                </a:lnTo>
                <a:lnTo>
                  <a:pt x="212407" y="743426"/>
                </a:lnTo>
                <a:lnTo>
                  <a:pt x="212407" y="84963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67995" tIns="33997" rIns="67995" bIns="33997"/>
          <a:lstStyle/>
          <a:p>
            <a:endParaRPr lang="zh-CN" altLang="en-US"/>
          </a:p>
        </p:txBody>
      </p:sp>
      <p:sp>
        <p:nvSpPr>
          <p:cNvPr id="11" name="TextBox 11"/>
          <p:cNvSpPr txBox="1">
            <a:spLocks noChangeArrowheads="1"/>
          </p:cNvSpPr>
          <p:nvPr/>
        </p:nvSpPr>
        <p:spPr bwMode="auto">
          <a:xfrm>
            <a:off x="3153186" y="4232951"/>
            <a:ext cx="2837629" cy="436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996" tIns="25498" rIns="50996" bIns="25498">
            <a:spAutoFit/>
          </a:bodyPr>
          <a:lstStyle/>
          <a:p>
            <a:r>
              <a:rPr lang="zh-CN" altLang="en-US" sz="2500">
                <a:latin typeface="黑体" pitchFamily="49" charset="-122"/>
                <a:ea typeface="黑体" pitchFamily="49" charset="-122"/>
              </a:rPr>
              <a:t>   引出下文</a:t>
            </a:r>
          </a:p>
        </p:txBody>
      </p:sp>
      <p:sp>
        <p:nvSpPr>
          <p:cNvPr id="23" name="椭圆 22"/>
          <p:cNvSpPr/>
          <p:nvPr/>
        </p:nvSpPr>
        <p:spPr>
          <a:xfrm>
            <a:off x="437017" y="548888"/>
            <a:ext cx="988347" cy="484929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67995" tIns="33997" rIns="67995" bIns="33997" anchor="ctr"/>
          <a:lstStyle/>
          <a:p>
            <a:pPr>
              <a:defRPr/>
            </a:pPr>
            <a:r>
              <a:rPr lang="zh-CN" altLang="en-US" sz="2100" b="1" dirty="0">
                <a:solidFill>
                  <a:srgbClr val="FF2929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品析</a:t>
            </a:r>
          </a:p>
        </p:txBody>
      </p:sp>
      <p:cxnSp>
        <p:nvCxnSpPr>
          <p:cNvPr id="6" name="直接连接符 5"/>
          <p:cNvCxnSpPr/>
          <p:nvPr/>
        </p:nvCxnSpPr>
        <p:spPr>
          <a:xfrm flipV="1">
            <a:off x="3071022" y="1846683"/>
            <a:ext cx="5331122" cy="8141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363188" y="2292073"/>
            <a:ext cx="5181083" cy="116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10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11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1" grpId="0"/>
      <p:bldP spid="23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AutoShape 2" descr="http://img2.imgtn.bdimg.com/it/u=1076923373,4158382753&amp;fm=26&amp;gp=0.jpg"/>
          <p:cNvSpPr>
            <a:spLocks noChangeAspect="1" noChangeArrowheads="1"/>
          </p:cNvSpPr>
          <p:nvPr/>
        </p:nvSpPr>
        <p:spPr bwMode="auto">
          <a:xfrm>
            <a:off x="116696" y="-105824"/>
            <a:ext cx="228630" cy="223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/>
          <a:lstStyle/>
          <a:p>
            <a:endParaRPr lang="zh-CN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398912" y="561681"/>
            <a:ext cx="1486093" cy="43799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67995" tIns="33997" rIns="67995" bIns="33997">
            <a:spAutoFit/>
          </a:bodyPr>
          <a:lstStyle/>
          <a:p>
            <a:pPr>
              <a:defRPr/>
            </a:pPr>
            <a:r>
              <a:rPr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课文讲解</a:t>
            </a:r>
          </a:p>
        </p:txBody>
      </p:sp>
      <p:sp>
        <p:nvSpPr>
          <p:cNvPr id="32771" name="文本框 1"/>
          <p:cNvSpPr txBox="1">
            <a:spLocks noChangeArrowheads="1"/>
          </p:cNvSpPr>
          <p:nvPr/>
        </p:nvSpPr>
        <p:spPr bwMode="auto">
          <a:xfrm>
            <a:off x="398912" y="1455949"/>
            <a:ext cx="7642426" cy="1545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2400" dirty="0">
                <a:latin typeface="黑体" pitchFamily="49" charset="-122"/>
                <a:ea typeface="黑体" pitchFamily="49" charset="-122"/>
              </a:rPr>
              <a:t>    </a:t>
            </a:r>
            <a:r>
              <a:rPr lang="zh-CN" altLang="en-US" sz="2400" dirty="0">
                <a:latin typeface="黑体" pitchFamily="49" charset="-122"/>
                <a:ea typeface="黑体" pitchFamily="49" charset="-122"/>
              </a:rPr>
              <a:t>阅读第二部分（第</a:t>
            </a:r>
            <a:r>
              <a:rPr lang="en-US" altLang="zh-CN" sz="2400" dirty="0">
                <a:latin typeface="黑体" pitchFamily="49" charset="-122"/>
                <a:ea typeface="黑体" pitchFamily="49" charset="-122"/>
              </a:rPr>
              <a:t>2-4</a:t>
            </a:r>
            <a:r>
              <a:rPr lang="zh-CN" altLang="en-US" sz="2400" dirty="0">
                <a:latin typeface="黑体" pitchFamily="49" charset="-122"/>
                <a:ea typeface="黑体" pitchFamily="49" charset="-122"/>
              </a:rPr>
              <a:t>自然段）：美丽的小鸟站在船头，捕捉水里的小鱼。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AutoShape 2" descr="http://img2.imgtn.bdimg.com/it/u=1076923373,4158382753&amp;fm=26&amp;gp=0.jpg"/>
          <p:cNvSpPr>
            <a:spLocks noChangeAspect="1" noChangeArrowheads="1"/>
          </p:cNvSpPr>
          <p:nvPr/>
        </p:nvSpPr>
        <p:spPr bwMode="auto">
          <a:xfrm>
            <a:off x="116696" y="-105824"/>
            <a:ext cx="228630" cy="223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/>
          <a:lstStyle/>
          <a:p>
            <a:endParaRPr lang="zh-CN" altLang="en-US"/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488220" y="1157085"/>
            <a:ext cx="8233053" cy="1176654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>
            <a:spAutoFit/>
          </a:bodyPr>
          <a:lstStyle/>
          <a:p>
            <a:pPr algn="just"/>
            <a:r>
              <a:rPr lang="zh-CN" altLang="en-US" sz="2400">
                <a:latin typeface="楷体" pitchFamily="49" charset="-122"/>
                <a:ea typeface="楷体" pitchFamily="49" charset="-122"/>
              </a:rPr>
              <a:t>    后来雨停了。我看见一只彩色的小鸟站在船头。多么美丽啊！，它的羽毛是翠绿的，翅膀带着一些蓝色，比鹦鹉还漂亮，</a:t>
            </a:r>
            <a:r>
              <a:rPr lang="zh-CN" altLang="zh-CN" sz="2400">
                <a:latin typeface="楷体" pitchFamily="49" charset="-122"/>
                <a:ea typeface="楷体" pitchFamily="49" charset="-122"/>
              </a:rPr>
              <a:t>它</a:t>
            </a:r>
            <a:r>
              <a:rPr lang="zh-CN" altLang="en-US" sz="2400">
                <a:latin typeface="楷体" pitchFamily="49" charset="-122"/>
                <a:ea typeface="楷体" pitchFamily="49" charset="-122"/>
              </a:rPr>
              <a:t>还</a:t>
            </a:r>
            <a:r>
              <a:rPr lang="zh-CN" altLang="zh-CN" sz="2400">
                <a:latin typeface="楷体" pitchFamily="49" charset="-122"/>
                <a:ea typeface="楷体" pitchFamily="49" charset="-122"/>
              </a:rPr>
              <a:t>有一张红色的长嘴</a:t>
            </a:r>
            <a:r>
              <a:rPr lang="zh-CN" altLang="en-US" sz="2400">
                <a:latin typeface="楷体" pitchFamily="49" charset="-122"/>
                <a:ea typeface="楷体" pitchFamily="49" charset="-122"/>
              </a:rPr>
              <a:t>。</a:t>
            </a:r>
          </a:p>
        </p:txBody>
      </p:sp>
      <p:sp>
        <p:nvSpPr>
          <p:cNvPr id="23" name="椭圆 22"/>
          <p:cNvSpPr/>
          <p:nvPr/>
        </p:nvSpPr>
        <p:spPr>
          <a:xfrm>
            <a:off x="345326" y="537259"/>
            <a:ext cx="1159820" cy="619825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67995" tIns="33997" rIns="67995" bIns="33997" anchor="ctr"/>
          <a:lstStyle/>
          <a:p>
            <a:pPr>
              <a:defRPr/>
            </a:pPr>
            <a:r>
              <a:rPr lang="zh-CN" altLang="en-US" sz="2100" b="1" dirty="0">
                <a:solidFill>
                  <a:srgbClr val="FF2929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品析</a:t>
            </a:r>
          </a:p>
        </p:txBody>
      </p:sp>
      <p:sp>
        <p:nvSpPr>
          <p:cNvPr id="4" name="TextBox 11"/>
          <p:cNvSpPr txBox="1">
            <a:spLocks noChangeArrowheads="1"/>
          </p:cNvSpPr>
          <p:nvPr/>
        </p:nvSpPr>
        <p:spPr bwMode="auto">
          <a:xfrm>
            <a:off x="487030" y="3834077"/>
            <a:ext cx="7866293" cy="820935"/>
          </a:xfrm>
          <a:prstGeom prst="rect">
            <a:avLst/>
          </a:prstGeom>
          <a:solidFill>
            <a:srgbClr val="9ED3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996" tIns="25498" rIns="50996" bIns="25498">
            <a:spAutoFit/>
          </a:bodyPr>
          <a:lstStyle/>
          <a:p>
            <a:pPr algn="just"/>
            <a:r>
              <a:rPr lang="en-US" altLang="zh-CN" sz="250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    </a:t>
            </a:r>
            <a:r>
              <a:rPr lang="zh-CN" altLang="en-US" sz="250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作者描写了翠鸟的特点，那么作者是抓住了什么特点描写的？</a:t>
            </a:r>
          </a:p>
        </p:txBody>
      </p:sp>
      <p:sp>
        <p:nvSpPr>
          <p:cNvPr id="8" name="线形标注 2 7"/>
          <p:cNvSpPr>
            <a:spLocks/>
          </p:cNvSpPr>
          <p:nvPr/>
        </p:nvSpPr>
        <p:spPr bwMode="auto">
          <a:xfrm>
            <a:off x="1688526" y="2965391"/>
            <a:ext cx="5463299" cy="510513"/>
          </a:xfrm>
          <a:prstGeom prst="borderCallout2">
            <a:avLst>
              <a:gd name="adj1" fmla="val 634"/>
              <a:gd name="adj2" fmla="val 819"/>
              <a:gd name="adj3" fmla="val -84537"/>
              <a:gd name="adj4" fmla="val 49208"/>
              <a:gd name="adj5" fmla="val 2676"/>
              <a:gd name="adj6" fmla="val 99588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67995" tIns="33997" rIns="67995" bIns="33997"/>
          <a:lstStyle/>
          <a:p>
            <a:pPr eaLnBrk="0" hangingPunct="0"/>
            <a:r>
              <a:rPr lang="en-US" altLang="zh-CN" sz="2100">
                <a:solidFill>
                  <a:srgbClr val="262673"/>
                </a:solidFill>
                <a:latin typeface="黑体" pitchFamily="49" charset="-122"/>
                <a:ea typeface="黑体" pitchFamily="49" charset="-122"/>
              </a:rPr>
              <a:t>       </a:t>
            </a:r>
            <a:r>
              <a:rPr lang="zh-CN" altLang="en-US" sz="2700">
                <a:solidFill>
                  <a:srgbClr val="262673"/>
                </a:solidFill>
                <a:latin typeface="黑体" pitchFamily="49" charset="-122"/>
                <a:ea typeface="黑体" pitchFamily="49" charset="-122"/>
              </a:rPr>
              <a:t>对翠鸟外貌的描写特点</a:t>
            </a:r>
          </a:p>
        </p:txBody>
      </p:sp>
      <p:cxnSp>
        <p:nvCxnSpPr>
          <p:cNvPr id="7" name="直接连接符 6"/>
          <p:cNvCxnSpPr/>
          <p:nvPr/>
        </p:nvCxnSpPr>
        <p:spPr>
          <a:xfrm flipV="1">
            <a:off x="2704262" y="1879244"/>
            <a:ext cx="5857446" cy="8141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" name="直接连接符 1"/>
          <p:cNvCxnSpPr/>
          <p:nvPr/>
        </p:nvCxnSpPr>
        <p:spPr>
          <a:xfrm>
            <a:off x="363188" y="2292073"/>
            <a:ext cx="4266564" cy="116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" fill="hold"/>
                                        <p:tgtEl>
                                          <p:spTgt spid="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8" dur="1" fill="hold"/>
                                        <p:tgtEl>
                                          <p:spTgt spid="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ldLvl="0" animBg="1"/>
      <p:bldP spid="23" grpId="0" bldLvl="0" animBg="1"/>
      <p:bldP spid="4" grpId="0" bldLvl="0" animBg="1"/>
      <p:bldP spid="8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AutoShape 2" descr="http://img2.imgtn.bdimg.com/it/u=1076923373,4158382753&amp;fm=26&amp;gp=0.jpg"/>
          <p:cNvSpPr>
            <a:spLocks noChangeAspect="1" noChangeArrowheads="1"/>
          </p:cNvSpPr>
          <p:nvPr/>
        </p:nvSpPr>
        <p:spPr bwMode="auto">
          <a:xfrm>
            <a:off x="116696" y="-105824"/>
            <a:ext cx="228630" cy="223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/>
          <a:lstStyle/>
          <a:p>
            <a:endParaRPr lang="zh-CN" altLang="en-US"/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3399677" y="1900176"/>
            <a:ext cx="4742876" cy="1176654"/>
          </a:xfrm>
          <a:prstGeom prst="rect">
            <a:avLst/>
          </a:prstGeom>
          <a:solidFill>
            <a:srgbClr val="9ED3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>
            <a:spAutoFit/>
          </a:bodyPr>
          <a:lstStyle/>
          <a:p>
            <a:pPr algn="just"/>
            <a:r>
              <a:rPr lang="en-US" altLang="zh-CN" sz="240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    </a:t>
            </a:r>
            <a:r>
              <a:rPr lang="zh-CN" altLang="en-US" sz="240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翠绿的羽毛，蓝色的翅膀，红色的长嘴。抓住了翠鸟的色彩特点来观察描写的。</a:t>
            </a:r>
          </a:p>
        </p:txBody>
      </p:sp>
      <p:pic>
        <p:nvPicPr>
          <p:cNvPr id="36867" name="图片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5327" y="848916"/>
            <a:ext cx="2917411" cy="3636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AutoShape 2" descr="http://img2.imgtn.bdimg.com/it/u=1076923373,4158382753&amp;fm=26&amp;gp=0.jpg"/>
          <p:cNvSpPr>
            <a:spLocks noChangeAspect="1" noChangeArrowheads="1"/>
          </p:cNvSpPr>
          <p:nvPr/>
        </p:nvSpPr>
        <p:spPr bwMode="auto">
          <a:xfrm>
            <a:off x="116696" y="-105824"/>
            <a:ext cx="228630" cy="223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/>
          <a:lstStyle/>
          <a:p>
            <a:endParaRPr lang="zh-CN" altLang="en-US"/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497746" y="1157085"/>
            <a:ext cx="8337842" cy="1176654"/>
          </a:xfrm>
          <a:prstGeom prst="rect">
            <a:avLst/>
          </a:prstGeom>
          <a:solidFill>
            <a:srgbClr val="D1D1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>
            <a:spAutoFit/>
          </a:bodyPr>
          <a:lstStyle/>
          <a:p>
            <a:pPr algn="just"/>
            <a:r>
              <a:rPr lang="zh-CN" altLang="en-US" sz="2400">
                <a:latin typeface="楷体" pitchFamily="49" charset="-122"/>
                <a:ea typeface="楷体" pitchFamily="49" charset="-122"/>
              </a:rPr>
              <a:t>    它什么时候飞来的呢？它静悄悄地停在船头不知有多久了</a:t>
            </a:r>
            <a:r>
              <a:rPr lang="zh-CN" altLang="zh-CN" sz="2400">
                <a:latin typeface="楷体" pitchFamily="49" charset="-122"/>
                <a:ea typeface="楷体" pitchFamily="49" charset="-122"/>
              </a:rPr>
              <a:t>。</a:t>
            </a:r>
            <a:r>
              <a:rPr lang="zh-CN" altLang="en-US" sz="2400">
                <a:latin typeface="楷体" pitchFamily="49" charset="-122"/>
                <a:ea typeface="楷体" pitchFamily="49" charset="-122"/>
              </a:rPr>
              <a:t>它站在那里做什么呢？难道它要和我们一起坐船到外祖父家里去吗？</a:t>
            </a:r>
          </a:p>
        </p:txBody>
      </p:sp>
      <p:sp>
        <p:nvSpPr>
          <p:cNvPr id="11" name="下箭头 10"/>
          <p:cNvSpPr>
            <a:spLocks noChangeArrowheads="1"/>
          </p:cNvSpPr>
          <p:nvPr/>
        </p:nvSpPr>
        <p:spPr bwMode="auto">
          <a:xfrm>
            <a:off x="4384452" y="2156014"/>
            <a:ext cx="375096" cy="446553"/>
          </a:xfrm>
          <a:prstGeom prst="downArrow">
            <a:avLst>
              <a:gd name="adj1" fmla="val 50000"/>
              <a:gd name="adj2" fmla="val 50032"/>
            </a:avLst>
          </a:prstGeom>
          <a:solidFill>
            <a:srgbClr val="FF1D1D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lIns="67995" tIns="33997" rIns="67995" bIns="33997"/>
          <a:lstStyle/>
          <a:p>
            <a:pPr eaLnBrk="0" hangingPunct="0"/>
            <a:endParaRPr lang="zh-CN" altLang="en-US"/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1124096" y="2647920"/>
            <a:ext cx="6941057" cy="820935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996" tIns="25498" rIns="50996" bIns="25498">
            <a:spAutoFit/>
          </a:bodyPr>
          <a:lstStyle/>
          <a:p>
            <a:r>
              <a:rPr lang="en-US" altLang="zh-CN" sz="25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   </a:t>
            </a:r>
            <a:r>
              <a:rPr lang="zh-CN" altLang="en-US" sz="25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小鸟美丽的外貌吸引了</a:t>
            </a:r>
            <a:r>
              <a:rPr lang="en-US" altLang="zh-CN" sz="25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“</a:t>
            </a:r>
            <a:r>
              <a:rPr lang="zh-CN" altLang="en-US" sz="25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我</a:t>
            </a:r>
            <a:r>
              <a:rPr lang="en-US" altLang="zh-CN" sz="25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”</a:t>
            </a:r>
            <a:r>
              <a:rPr lang="zh-CN" altLang="en-US" sz="25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，也引发了</a:t>
            </a:r>
            <a:r>
              <a:rPr lang="en-US" altLang="zh-CN" sz="25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“</a:t>
            </a:r>
            <a:r>
              <a:rPr lang="zh-CN" altLang="en-US" sz="25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我</a:t>
            </a:r>
            <a:r>
              <a:rPr lang="en-US" altLang="zh-CN" sz="25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”</a:t>
            </a:r>
            <a:r>
              <a:rPr lang="zh-CN" altLang="en-US" sz="25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的疑问。</a:t>
            </a:r>
          </a:p>
        </p:txBody>
      </p:sp>
      <p:sp>
        <p:nvSpPr>
          <p:cNvPr id="23" name="椭圆 22"/>
          <p:cNvSpPr/>
          <p:nvPr/>
        </p:nvSpPr>
        <p:spPr>
          <a:xfrm>
            <a:off x="345326" y="537259"/>
            <a:ext cx="1159820" cy="619825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67995" tIns="33997" rIns="67995" bIns="33997" anchor="ctr"/>
          <a:lstStyle/>
          <a:p>
            <a:pPr>
              <a:defRPr/>
            </a:pPr>
            <a:r>
              <a:rPr lang="zh-CN" altLang="en-US" sz="2100" b="1" dirty="0">
                <a:solidFill>
                  <a:srgbClr val="FF2929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品析</a:t>
            </a:r>
          </a:p>
        </p:txBody>
      </p:sp>
      <p:sp>
        <p:nvSpPr>
          <p:cNvPr id="2" name="下箭头 1"/>
          <p:cNvSpPr>
            <a:spLocks noChangeArrowheads="1"/>
          </p:cNvSpPr>
          <p:nvPr/>
        </p:nvSpPr>
        <p:spPr bwMode="auto">
          <a:xfrm>
            <a:off x="4405886" y="3442179"/>
            <a:ext cx="376286" cy="446553"/>
          </a:xfrm>
          <a:prstGeom prst="downArrow">
            <a:avLst>
              <a:gd name="adj1" fmla="val 50000"/>
              <a:gd name="adj2" fmla="val 49873"/>
            </a:avLst>
          </a:prstGeom>
          <a:solidFill>
            <a:srgbClr val="FF1D1D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lIns="67995" tIns="33997" rIns="67995" bIns="33997"/>
          <a:lstStyle/>
          <a:p>
            <a:pPr eaLnBrk="0" hangingPunct="0"/>
            <a:endParaRPr lang="zh-CN" altLang="en-US"/>
          </a:p>
        </p:txBody>
      </p:sp>
      <p:sp>
        <p:nvSpPr>
          <p:cNvPr id="4" name="TextBox 11"/>
          <p:cNvSpPr txBox="1">
            <a:spLocks noChangeArrowheads="1"/>
          </p:cNvSpPr>
          <p:nvPr/>
        </p:nvSpPr>
        <p:spPr bwMode="auto">
          <a:xfrm>
            <a:off x="660883" y="4032932"/>
            <a:ext cx="7866293" cy="436215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996" tIns="25498" rIns="50996" bIns="25498">
            <a:spAutoFit/>
          </a:bodyPr>
          <a:lstStyle/>
          <a:p>
            <a:pPr algn="just"/>
            <a:r>
              <a:rPr lang="en-US" altLang="zh-CN" sz="2500">
                <a:latin typeface="黑体" pitchFamily="49" charset="-122"/>
                <a:ea typeface="黑体" pitchFamily="49" charset="-122"/>
              </a:rPr>
              <a:t>            </a:t>
            </a:r>
            <a:r>
              <a:rPr lang="zh-CN" altLang="en-US" sz="2500">
                <a:latin typeface="黑体" pitchFamily="49" charset="-122"/>
                <a:ea typeface="黑体" pitchFamily="49" charset="-122"/>
              </a:rPr>
              <a:t>这三个疑问有什么作用呢？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ldLvl="0" animBg="1"/>
      <p:bldP spid="11" grpId="0" bldLvl="0" animBg="1"/>
      <p:bldP spid="12" grpId="0" bldLvl="0" animBg="1"/>
      <p:bldP spid="23" grpId="0" bldLvl="0" animBg="1"/>
      <p:bldP spid="2" grpId="0" bldLvl="0" animBg="1"/>
      <p:bldP spid="4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3428256" y="1364080"/>
            <a:ext cx="5038190" cy="2949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dirty="0">
                <a:latin typeface="黑体" pitchFamily="49" charset="-122"/>
                <a:ea typeface="黑体" pitchFamily="49" charset="-122"/>
              </a:rPr>
              <a:t>    </a:t>
            </a:r>
            <a:r>
              <a:rPr lang="zh-CN" altLang="en-US" sz="2400" dirty="0">
                <a:latin typeface="黑体" pitchFamily="49" charset="-122"/>
                <a:ea typeface="黑体" pitchFamily="49" charset="-122"/>
              </a:rPr>
              <a:t>翠鸟  属中型水鸟。自额至枕蓝黑色，密杂以翠蓝横斑，背部辉翠蓝色，腹部栗棕色；头顶有浅色横斑；嘴和脚均赤红色。从远处看很象啄木鸟。因背和面部的羽毛翠蓝发亮，因而通称翠鸟。</a:t>
            </a:r>
          </a:p>
        </p:txBody>
      </p:sp>
      <p:pic>
        <p:nvPicPr>
          <p:cNvPr id="7170" name="图片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5122" y="704717"/>
            <a:ext cx="2670919" cy="3911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AutoShape 2" descr="http://img2.imgtn.bdimg.com/it/u=1076923373,4158382753&amp;fm=26&amp;gp=0.jpg"/>
          <p:cNvSpPr>
            <a:spLocks noChangeAspect="1" noChangeArrowheads="1"/>
          </p:cNvSpPr>
          <p:nvPr/>
        </p:nvSpPr>
        <p:spPr bwMode="auto">
          <a:xfrm>
            <a:off x="116696" y="-105824"/>
            <a:ext cx="228630" cy="223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/>
          <a:lstStyle/>
          <a:p>
            <a:endParaRPr lang="zh-CN" altLang="en-US"/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45327" y="1010559"/>
            <a:ext cx="8124692" cy="436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996" tIns="25498" rIns="50996" bIns="25498">
            <a:spAutoFit/>
          </a:bodyPr>
          <a:lstStyle/>
          <a:p>
            <a:pPr algn="just"/>
            <a:r>
              <a:rPr lang="zh-CN" altLang="en-US" sz="25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    三个疑问表现出孩子的好奇与天真，充满了童趣。</a:t>
            </a:r>
          </a:p>
        </p:txBody>
      </p:sp>
      <p:pic>
        <p:nvPicPr>
          <p:cNvPr id="40963" name="图片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0485" y="1524561"/>
            <a:ext cx="5343030" cy="2936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AutoShape 2" descr="http://img2.imgtn.bdimg.com/it/u=1076923373,4158382753&amp;fm=26&amp;gp=0.jpg"/>
          <p:cNvSpPr>
            <a:spLocks noChangeAspect="1" noChangeArrowheads="1"/>
          </p:cNvSpPr>
          <p:nvPr/>
        </p:nvSpPr>
        <p:spPr bwMode="auto">
          <a:xfrm>
            <a:off x="116696" y="-105824"/>
            <a:ext cx="228630" cy="223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/>
          <a:lstStyle/>
          <a:p>
            <a:endParaRPr lang="zh-CN" altLang="en-US"/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316748" y="1346636"/>
            <a:ext cx="8510505" cy="1315153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>
            <a:spAutoFit/>
          </a:bodyPr>
          <a:lstStyle/>
          <a:p>
            <a:pPr algn="just"/>
            <a:r>
              <a:rPr lang="en-US" altLang="zh-CN" sz="2400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2700">
                <a:latin typeface="楷体" pitchFamily="49" charset="-122"/>
                <a:ea typeface="楷体" pitchFamily="49" charset="-122"/>
              </a:rPr>
              <a:t>我正想着，它一下子</a:t>
            </a:r>
            <a:r>
              <a:rPr lang="zh-CN" altLang="en-US" sz="27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冲</a:t>
            </a:r>
            <a:r>
              <a:rPr lang="zh-CN" altLang="en-US" sz="2700">
                <a:latin typeface="楷体" pitchFamily="49" charset="-122"/>
                <a:ea typeface="楷体" pitchFamily="49" charset="-122"/>
              </a:rPr>
              <a:t>进水里，不见了。可是，没一会儿，它</a:t>
            </a:r>
            <a:r>
              <a:rPr lang="zh-CN" altLang="en-US" sz="27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飞</a:t>
            </a:r>
            <a:r>
              <a:rPr lang="zh-CN" altLang="en-US" sz="2700">
                <a:latin typeface="楷体" pitchFamily="49" charset="-122"/>
                <a:ea typeface="楷体" pitchFamily="49" charset="-122"/>
              </a:rPr>
              <a:t>起来了，红色的长嘴</a:t>
            </a:r>
            <a:r>
              <a:rPr lang="zh-CN" altLang="en-US" sz="27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衔</a:t>
            </a:r>
            <a:r>
              <a:rPr lang="zh-CN" altLang="en-US" sz="2700">
                <a:latin typeface="楷体" pitchFamily="49" charset="-122"/>
                <a:ea typeface="楷体" pitchFamily="49" charset="-122"/>
              </a:rPr>
              <a:t>着一条小鱼。它站在船头，一口把小鱼</a:t>
            </a:r>
            <a:r>
              <a:rPr lang="zh-CN" altLang="en-US" sz="27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吞</a:t>
            </a:r>
            <a:r>
              <a:rPr lang="zh-CN" altLang="en-US" sz="2700">
                <a:latin typeface="楷体" pitchFamily="49" charset="-122"/>
                <a:ea typeface="楷体" pitchFamily="49" charset="-122"/>
              </a:rPr>
              <a:t>了下去。</a:t>
            </a:r>
          </a:p>
        </p:txBody>
      </p:sp>
      <p:sp>
        <p:nvSpPr>
          <p:cNvPr id="3" name="下箭头 2"/>
          <p:cNvSpPr>
            <a:spLocks noChangeArrowheads="1"/>
          </p:cNvSpPr>
          <p:nvPr/>
        </p:nvSpPr>
        <p:spPr bwMode="auto">
          <a:xfrm>
            <a:off x="3980778" y="2852591"/>
            <a:ext cx="479884" cy="593078"/>
          </a:xfrm>
          <a:prstGeom prst="downArrow">
            <a:avLst>
              <a:gd name="adj1" fmla="val 50000"/>
              <a:gd name="adj2" fmla="val 49876"/>
            </a:avLst>
          </a:prstGeom>
          <a:solidFill>
            <a:srgbClr val="7575D1"/>
          </a:solidFill>
          <a:ln w="9525">
            <a:solidFill>
              <a:srgbClr val="D1D1F0"/>
            </a:solidFill>
            <a:round/>
            <a:headEnd/>
            <a:tailEnd/>
          </a:ln>
        </p:spPr>
        <p:txBody>
          <a:bodyPr lIns="67995" tIns="33997" rIns="67995" bIns="33997"/>
          <a:lstStyle/>
          <a:p>
            <a:pPr eaLnBrk="0" hangingPunct="0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345326" y="537259"/>
            <a:ext cx="1159820" cy="619825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67995" tIns="33997" rIns="67995" bIns="33997" anchor="ctr"/>
          <a:lstStyle/>
          <a:p>
            <a:pPr>
              <a:defRPr/>
            </a:pPr>
            <a:r>
              <a:rPr lang="zh-CN" altLang="en-US" sz="2100" b="1" dirty="0">
                <a:solidFill>
                  <a:srgbClr val="FF2929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品析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2233904" y="734952"/>
            <a:ext cx="4675002" cy="436215"/>
          </a:xfrm>
          <a:prstGeom prst="rect">
            <a:avLst/>
          </a:prstGeom>
          <a:solidFill>
            <a:srgbClr val="9ED3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996" tIns="25498" rIns="50996" bIns="25498">
            <a:spAutoFit/>
          </a:bodyPr>
          <a:lstStyle/>
          <a:p>
            <a:r>
              <a:rPr lang="zh-CN" altLang="en-US" sz="2500">
                <a:latin typeface="黑体" pitchFamily="49" charset="-122"/>
                <a:ea typeface="黑体" pitchFamily="49" charset="-122"/>
              </a:rPr>
              <a:t>      小鸟冲入水中捕鱼</a:t>
            </a:r>
          </a:p>
        </p:txBody>
      </p:sp>
      <p:sp>
        <p:nvSpPr>
          <p:cNvPr id="2" name="TextBox 11"/>
          <p:cNvSpPr txBox="1">
            <a:spLocks noChangeArrowheads="1"/>
          </p:cNvSpPr>
          <p:nvPr/>
        </p:nvSpPr>
        <p:spPr bwMode="auto">
          <a:xfrm>
            <a:off x="453688" y="3551492"/>
            <a:ext cx="7532874" cy="820935"/>
          </a:xfrm>
          <a:prstGeom prst="rect">
            <a:avLst/>
          </a:prstGeom>
          <a:solidFill>
            <a:srgbClr val="9ED3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996" tIns="25498" rIns="50996" bIns="25498">
            <a:spAutoFit/>
          </a:bodyPr>
          <a:lstStyle/>
          <a:p>
            <a:pPr algn="just"/>
            <a:r>
              <a:rPr lang="en-US" altLang="zh-CN" sz="250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    </a:t>
            </a:r>
            <a:r>
              <a:rPr lang="zh-CN" altLang="en-US" sz="250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作者观察翠鸟捕鱼的情景，</a:t>
            </a:r>
            <a:r>
              <a:rPr lang="en-US" altLang="zh-CN" sz="250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“</a:t>
            </a:r>
            <a:r>
              <a:rPr lang="zh-CN" altLang="en-US" sz="250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冲、飞、衔、吞</a:t>
            </a:r>
            <a:r>
              <a:rPr lang="en-US" altLang="zh-CN" sz="250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”</a:t>
            </a:r>
            <a:r>
              <a:rPr lang="zh-CN" altLang="en-US" sz="250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表现出翠鸟一系列敏捷的动作。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3" grpId="0" bldLvl="0" animBg="1"/>
      <p:bldP spid="12" grpId="0" bldLvl="0" animBg="1"/>
      <p:bldP spid="2" grpId="0" bldLvl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AutoShape 2" descr="http://img2.imgtn.bdimg.com/it/u=1076923373,4158382753&amp;fm=26&amp;gp=0.jpg"/>
          <p:cNvSpPr>
            <a:spLocks noChangeAspect="1" noChangeArrowheads="1"/>
          </p:cNvSpPr>
          <p:nvPr/>
        </p:nvSpPr>
        <p:spPr bwMode="auto">
          <a:xfrm>
            <a:off x="116696" y="-105824"/>
            <a:ext cx="228630" cy="223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/>
          <a:lstStyle/>
          <a:p>
            <a:endParaRPr lang="zh-CN" altLang="en-US"/>
          </a:p>
        </p:txBody>
      </p:sp>
      <p:sp>
        <p:nvSpPr>
          <p:cNvPr id="45058" name="文本框 2"/>
          <p:cNvSpPr txBox="1">
            <a:spLocks noChangeArrowheads="1"/>
          </p:cNvSpPr>
          <p:nvPr/>
        </p:nvSpPr>
        <p:spPr bwMode="auto">
          <a:xfrm>
            <a:off x="1126478" y="730300"/>
            <a:ext cx="7679341" cy="437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>
            <a:spAutoFit/>
          </a:bodyPr>
          <a:lstStyle/>
          <a:p>
            <a:pPr algn="just"/>
            <a:r>
              <a:rPr lang="en-US" altLang="zh-CN" sz="2400">
                <a:latin typeface="黑体" pitchFamily="49" charset="-122"/>
                <a:ea typeface="黑体" pitchFamily="49" charset="-122"/>
              </a:rPr>
              <a:t>   </a:t>
            </a:r>
            <a:r>
              <a:rPr lang="zh-CN" altLang="en-US" sz="24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想一想</a:t>
            </a:r>
            <a:r>
              <a:rPr lang="zh-CN" altLang="en-US" sz="2400">
                <a:latin typeface="黑体" pitchFamily="49" charset="-122"/>
                <a:ea typeface="黑体" pitchFamily="49" charset="-122"/>
              </a:rPr>
              <a:t>：</a:t>
            </a:r>
            <a:r>
              <a:rPr lang="zh-CN" altLang="zh-CN" sz="2400">
                <a:latin typeface="黑体" pitchFamily="49" charset="-122"/>
                <a:ea typeface="黑体" pitchFamily="49" charset="-122"/>
              </a:rPr>
              <a:t>“一下子、没一会儿”说明了什么？</a:t>
            </a:r>
            <a:endParaRPr lang="en-US" altLang="zh-CN" sz="240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4" name="TextBox 11"/>
          <p:cNvSpPr txBox="1">
            <a:spLocks noChangeArrowheads="1"/>
          </p:cNvSpPr>
          <p:nvPr/>
        </p:nvSpPr>
        <p:spPr bwMode="auto">
          <a:xfrm>
            <a:off x="1126478" y="1692017"/>
            <a:ext cx="7532874" cy="436215"/>
          </a:xfrm>
          <a:prstGeom prst="rect">
            <a:avLst/>
          </a:prstGeom>
          <a:solidFill>
            <a:srgbClr val="9ED3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996" tIns="25498" rIns="50996" bIns="25498">
            <a:spAutoFit/>
          </a:bodyPr>
          <a:lstStyle/>
          <a:p>
            <a:pPr algn="just"/>
            <a:r>
              <a:rPr lang="en-US" altLang="zh-CN" sz="250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         </a:t>
            </a:r>
            <a:r>
              <a:rPr lang="zh-CN" altLang="en-US" sz="250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说明了翠鸟捕鱼非常迅速。</a:t>
            </a:r>
          </a:p>
        </p:txBody>
      </p:sp>
      <p:pic>
        <p:nvPicPr>
          <p:cNvPr id="45060" name="图片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82828" y="2272304"/>
            <a:ext cx="3572340" cy="2323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AutoShape 2" descr="http://img2.imgtn.bdimg.com/it/u=1076923373,4158382753&amp;fm=26&amp;gp=0.jpg"/>
          <p:cNvSpPr>
            <a:spLocks noChangeAspect="1" noChangeArrowheads="1"/>
          </p:cNvSpPr>
          <p:nvPr/>
        </p:nvSpPr>
        <p:spPr bwMode="auto">
          <a:xfrm>
            <a:off x="116696" y="-105824"/>
            <a:ext cx="228630" cy="223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/>
          <a:lstStyle/>
          <a:p>
            <a:endParaRPr lang="zh-CN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398912" y="561681"/>
            <a:ext cx="1486093" cy="43799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67995" tIns="33997" rIns="67995" bIns="33997">
            <a:spAutoFit/>
          </a:bodyPr>
          <a:lstStyle/>
          <a:p>
            <a:pPr>
              <a:defRPr/>
            </a:pPr>
            <a:r>
              <a:rPr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课文讲解</a:t>
            </a:r>
          </a:p>
        </p:txBody>
      </p:sp>
      <p:sp>
        <p:nvSpPr>
          <p:cNvPr id="47107" name="文本框 1"/>
          <p:cNvSpPr txBox="1">
            <a:spLocks noChangeArrowheads="1"/>
          </p:cNvSpPr>
          <p:nvPr/>
        </p:nvSpPr>
        <p:spPr bwMode="auto">
          <a:xfrm>
            <a:off x="398912" y="1455949"/>
            <a:ext cx="7642426" cy="807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2400" dirty="0">
                <a:latin typeface="黑体" pitchFamily="49" charset="-122"/>
                <a:ea typeface="黑体" pitchFamily="49" charset="-122"/>
              </a:rPr>
              <a:t>    </a:t>
            </a:r>
            <a:r>
              <a:rPr lang="zh-CN" altLang="en-US" sz="2400" dirty="0">
                <a:latin typeface="黑体" pitchFamily="49" charset="-122"/>
                <a:ea typeface="黑体" pitchFamily="49" charset="-122"/>
              </a:rPr>
              <a:t>阅读第三部分（第</a:t>
            </a:r>
            <a:r>
              <a:rPr lang="en-US" altLang="zh-CN" sz="2400" dirty="0">
                <a:latin typeface="黑体" pitchFamily="49" charset="-122"/>
                <a:ea typeface="黑体" pitchFamily="49" charset="-122"/>
              </a:rPr>
              <a:t>5</a:t>
            </a:r>
            <a:r>
              <a:rPr lang="zh-CN" altLang="en-US" sz="2400" dirty="0">
                <a:latin typeface="黑体" pitchFamily="49" charset="-122"/>
                <a:ea typeface="黑体" pitchFamily="49" charset="-122"/>
              </a:rPr>
              <a:t>自然段）：母亲介绍这只小鸟。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AutoShape 2" descr="http://img2.imgtn.bdimg.com/it/u=1076923373,4158382753&amp;fm=26&amp;gp=0.jpg"/>
          <p:cNvSpPr>
            <a:spLocks noChangeAspect="1" noChangeArrowheads="1"/>
          </p:cNvSpPr>
          <p:nvPr/>
        </p:nvSpPr>
        <p:spPr bwMode="auto">
          <a:xfrm>
            <a:off x="116696" y="-105824"/>
            <a:ext cx="228630" cy="223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/>
          <a:lstStyle/>
          <a:p>
            <a:endParaRPr lang="zh-CN" altLang="en-US"/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316748" y="1346636"/>
            <a:ext cx="8510505" cy="899655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>
            <a:spAutoFit/>
          </a:bodyPr>
          <a:lstStyle/>
          <a:p>
            <a:pPr algn="just"/>
            <a:r>
              <a:rPr lang="en-US" altLang="zh-CN" sz="2400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2700">
                <a:latin typeface="楷体" pitchFamily="49" charset="-122"/>
                <a:ea typeface="楷体" pitchFamily="49" charset="-122"/>
              </a:rPr>
              <a:t>母亲告诉我，这是一只翠鸟。哦，这只翠鸟搭了我们的船，在捕鱼吃呢。</a:t>
            </a:r>
          </a:p>
        </p:txBody>
      </p:sp>
      <p:sp>
        <p:nvSpPr>
          <p:cNvPr id="3" name="下箭头 2"/>
          <p:cNvSpPr>
            <a:spLocks noChangeArrowheads="1"/>
          </p:cNvSpPr>
          <p:nvPr/>
        </p:nvSpPr>
        <p:spPr bwMode="auto">
          <a:xfrm>
            <a:off x="3980778" y="2359522"/>
            <a:ext cx="479884" cy="593078"/>
          </a:xfrm>
          <a:prstGeom prst="downArrow">
            <a:avLst>
              <a:gd name="adj1" fmla="val 50000"/>
              <a:gd name="adj2" fmla="val 49876"/>
            </a:avLst>
          </a:prstGeom>
          <a:solidFill>
            <a:srgbClr val="7575D1"/>
          </a:solidFill>
          <a:ln w="9525">
            <a:solidFill>
              <a:srgbClr val="D1D1F0"/>
            </a:solidFill>
            <a:round/>
            <a:headEnd/>
            <a:tailEnd/>
          </a:ln>
        </p:spPr>
        <p:txBody>
          <a:bodyPr lIns="67995" tIns="33997" rIns="67995" bIns="33997"/>
          <a:lstStyle/>
          <a:p>
            <a:pPr eaLnBrk="0" hangingPunct="0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345326" y="537259"/>
            <a:ext cx="1159820" cy="619825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67995" tIns="33997" rIns="67995" bIns="33997" anchor="ctr"/>
          <a:lstStyle/>
          <a:p>
            <a:pPr>
              <a:defRPr/>
            </a:pPr>
            <a:r>
              <a:rPr lang="zh-CN" altLang="en-US" sz="2100" b="1" dirty="0">
                <a:solidFill>
                  <a:srgbClr val="FF2929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品析</a:t>
            </a:r>
          </a:p>
        </p:txBody>
      </p:sp>
      <p:sp>
        <p:nvSpPr>
          <p:cNvPr id="2" name="TextBox 11"/>
          <p:cNvSpPr txBox="1">
            <a:spLocks noChangeArrowheads="1"/>
          </p:cNvSpPr>
          <p:nvPr/>
        </p:nvSpPr>
        <p:spPr bwMode="auto">
          <a:xfrm>
            <a:off x="545378" y="3204948"/>
            <a:ext cx="7532874" cy="820935"/>
          </a:xfrm>
          <a:prstGeom prst="rect">
            <a:avLst/>
          </a:prstGeom>
          <a:solidFill>
            <a:srgbClr val="9ED3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996" tIns="25498" rIns="50996" bIns="25498">
            <a:spAutoFit/>
          </a:bodyPr>
          <a:lstStyle/>
          <a:p>
            <a:pPr algn="just"/>
            <a:r>
              <a:rPr lang="en-US" altLang="zh-CN" sz="250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    </a:t>
            </a:r>
            <a:r>
              <a:rPr lang="zh-CN" altLang="en-US" sz="250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通过母亲的介绍，</a:t>
            </a:r>
            <a:r>
              <a:rPr lang="en-US" altLang="zh-CN" sz="250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“</a:t>
            </a:r>
            <a:r>
              <a:rPr lang="zh-CN" altLang="en-US" sz="250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我</a:t>
            </a:r>
            <a:r>
              <a:rPr lang="en-US" altLang="zh-CN" sz="250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”</a:t>
            </a:r>
            <a:r>
              <a:rPr lang="zh-CN" altLang="en-US" sz="250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认识了翠鸟，并认为翠鸟是在搭</a:t>
            </a:r>
            <a:r>
              <a:rPr lang="en-US" altLang="zh-CN" sz="250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“</a:t>
            </a:r>
            <a:r>
              <a:rPr lang="zh-CN" altLang="en-US" sz="250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我们</a:t>
            </a:r>
            <a:r>
              <a:rPr lang="en-US" altLang="zh-CN" sz="250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”</a:t>
            </a:r>
            <a:r>
              <a:rPr lang="zh-CN" altLang="en-US" sz="250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的船。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3" grpId="0" bldLvl="0" animBg="1"/>
      <p:bldP spid="2" grpId="0" bldLvl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AutoShape 2" descr="http://img2.imgtn.bdimg.com/it/u=1076923373,4158382753&amp;fm=26&amp;gp=0.jpg"/>
          <p:cNvSpPr>
            <a:spLocks noChangeAspect="1" noChangeArrowheads="1"/>
          </p:cNvSpPr>
          <p:nvPr/>
        </p:nvSpPr>
        <p:spPr bwMode="auto">
          <a:xfrm>
            <a:off x="116696" y="-105824"/>
            <a:ext cx="228630" cy="223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/>
          <a:lstStyle/>
          <a:p>
            <a:endParaRPr lang="zh-CN" altLang="en-US"/>
          </a:p>
        </p:txBody>
      </p:sp>
      <p:sp>
        <p:nvSpPr>
          <p:cNvPr id="51202" name="文本框 2"/>
          <p:cNvSpPr txBox="1">
            <a:spLocks noChangeArrowheads="1"/>
          </p:cNvSpPr>
          <p:nvPr/>
        </p:nvSpPr>
        <p:spPr bwMode="auto">
          <a:xfrm>
            <a:off x="1126478" y="730300"/>
            <a:ext cx="7679341" cy="437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>
            <a:spAutoFit/>
          </a:bodyPr>
          <a:lstStyle/>
          <a:p>
            <a:pPr algn="just"/>
            <a:r>
              <a:rPr lang="en-US" altLang="zh-CN" sz="2400">
                <a:latin typeface="黑体" pitchFamily="49" charset="-122"/>
                <a:ea typeface="黑体" pitchFamily="49" charset="-122"/>
              </a:rPr>
              <a:t> </a:t>
            </a:r>
            <a:r>
              <a:rPr lang="zh-CN" altLang="en-US" sz="24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思考</a:t>
            </a:r>
            <a:r>
              <a:rPr lang="zh-CN" altLang="en-US" sz="2400">
                <a:latin typeface="黑体" pitchFamily="49" charset="-122"/>
                <a:ea typeface="黑体" pitchFamily="49" charset="-122"/>
              </a:rPr>
              <a:t>：你读懂第五段的意思了吗？</a:t>
            </a:r>
            <a:endParaRPr lang="en-US" altLang="zh-CN" sz="240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4" name="TextBox 11"/>
          <p:cNvSpPr txBox="1">
            <a:spLocks noChangeArrowheads="1"/>
          </p:cNvSpPr>
          <p:nvPr/>
        </p:nvSpPr>
        <p:spPr bwMode="auto">
          <a:xfrm>
            <a:off x="484648" y="3653827"/>
            <a:ext cx="7831760" cy="1205656"/>
          </a:xfrm>
          <a:prstGeom prst="rect">
            <a:avLst/>
          </a:prstGeom>
          <a:solidFill>
            <a:srgbClr val="9ED3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996" tIns="25498" rIns="50996" bIns="25498">
            <a:spAutoFit/>
          </a:bodyPr>
          <a:lstStyle/>
          <a:p>
            <a:pPr algn="just"/>
            <a:r>
              <a:rPr lang="en-US" altLang="zh-CN" sz="250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    </a:t>
            </a:r>
            <a:r>
              <a:rPr lang="zh-CN" altLang="en-US" sz="250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通过母亲的介绍,“我”知道了那只鸟叫“翠鸟”。一个“搭”字使翠鸟具有了灵性,流露出了“我”对翠鸟的喜爱之情。</a:t>
            </a:r>
          </a:p>
        </p:txBody>
      </p:sp>
      <p:pic>
        <p:nvPicPr>
          <p:cNvPr id="51204" name="图片 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38667" y="1244302"/>
            <a:ext cx="3565195" cy="2323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AutoShape 2" descr="http://img2.imgtn.bdimg.com/it/u=1076923373,4158382753&amp;fm=26&amp;gp=0.jpg"/>
          <p:cNvSpPr>
            <a:spLocks noChangeAspect="1" noChangeArrowheads="1"/>
          </p:cNvSpPr>
          <p:nvPr/>
        </p:nvSpPr>
        <p:spPr bwMode="auto">
          <a:xfrm>
            <a:off x="116696" y="-105824"/>
            <a:ext cx="228630" cy="223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/>
          <a:lstStyle/>
          <a:p>
            <a:endParaRPr lang="zh-CN" altLang="en-US"/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460832" y="1126849"/>
            <a:ext cx="8223527" cy="2959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996" tIns="25498" rIns="50996" bIns="25498">
            <a:spAutoFit/>
          </a:bodyPr>
          <a:lstStyle/>
          <a:p>
            <a:pPr algn="just"/>
            <a:r>
              <a:rPr lang="zh-CN" altLang="zh-CN" sz="2700">
                <a:latin typeface="黑体" pitchFamily="49" charset="-122"/>
                <a:ea typeface="黑体" pitchFamily="49" charset="-122"/>
              </a:rPr>
              <a:t>◆《翠鸟》节选</a:t>
            </a:r>
          </a:p>
          <a:p>
            <a:pPr algn="just"/>
            <a:r>
              <a:rPr lang="zh-CN" altLang="zh-CN" sz="2700">
                <a:latin typeface="黑体" pitchFamily="49" charset="-122"/>
                <a:ea typeface="黑体" pitchFamily="49" charset="-122"/>
              </a:rPr>
              <a:t>    </a:t>
            </a:r>
          </a:p>
          <a:p>
            <a:pPr algn="just"/>
            <a:r>
              <a:rPr lang="zh-CN" altLang="zh-CN" sz="2700">
                <a:latin typeface="黑体" pitchFamily="49" charset="-122"/>
                <a:ea typeface="黑体" pitchFamily="49" charset="-122"/>
              </a:rPr>
              <a:t>    翠鸟喜欢停在水边的苇秆上,一双红色的小爪子紧紧地抓住苇秆。它的颜色非常鲜艳。头上的羽毛像橄榄色的头巾,绣满了翠绿色的花纹。背上的羽毛像浅绿色的外衣。腹部的羽毛像赤褐色的衬衫。它小巧玲珑,一双透亮灵活的眼睛下面,长着一张又尖又长的嘴。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98912" y="561681"/>
            <a:ext cx="1486093" cy="43799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67995" tIns="33997" rIns="67995" bIns="33997">
            <a:spAutoFit/>
          </a:bodyPr>
          <a:lstStyle/>
          <a:p>
            <a:pPr>
              <a:defRPr/>
            </a:pPr>
            <a:r>
              <a:rPr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知识拓展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AutoShape 2" descr="http://img2.imgtn.bdimg.com/it/u=1076923373,4158382753&amp;fm=26&amp;gp=0.jpg"/>
          <p:cNvSpPr>
            <a:spLocks noChangeAspect="1" noChangeArrowheads="1"/>
          </p:cNvSpPr>
          <p:nvPr/>
        </p:nvSpPr>
        <p:spPr bwMode="auto">
          <a:xfrm>
            <a:off x="116696" y="-105824"/>
            <a:ext cx="228630" cy="223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/>
          <a:lstStyle/>
          <a:p>
            <a:endParaRPr lang="zh-CN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398912" y="561681"/>
            <a:ext cx="1486093" cy="43799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67995" tIns="33997" rIns="67995" bIns="33997">
            <a:spAutoFit/>
          </a:bodyPr>
          <a:lstStyle/>
          <a:p>
            <a:pPr>
              <a:defRPr/>
            </a:pPr>
            <a:r>
              <a:rPr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课文结构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1702816" y="1781561"/>
            <a:ext cx="5531173" cy="628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996" tIns="25498" rIns="50996" bIns="25498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500">
                <a:latin typeface="黑体" pitchFamily="49" charset="-122"/>
                <a:ea typeface="黑体" pitchFamily="49" charset="-122"/>
              </a:rPr>
              <a:t>美丽   嘴   羽毛   翅膀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1599218" y="3179365"/>
            <a:ext cx="5158459" cy="628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996" tIns="25498" rIns="50996" bIns="25498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500">
                <a:latin typeface="黑体" pitchFamily="49" charset="-122"/>
                <a:ea typeface="黑体" pitchFamily="49" charset="-122"/>
              </a:rPr>
              <a:t>捕鱼本领高   一下子   没一会儿</a:t>
            </a:r>
          </a:p>
        </p:txBody>
      </p:sp>
      <p:sp>
        <p:nvSpPr>
          <p:cNvPr id="21" name="左大括号 20"/>
          <p:cNvSpPr>
            <a:spLocks/>
          </p:cNvSpPr>
          <p:nvPr/>
        </p:nvSpPr>
        <p:spPr bwMode="auto">
          <a:xfrm>
            <a:off x="1427746" y="1343148"/>
            <a:ext cx="171472" cy="3070052"/>
          </a:xfrm>
          <a:prstGeom prst="leftBrace">
            <a:avLst>
              <a:gd name="adj1" fmla="val 7215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7995" tIns="33997" rIns="67995" bIns="33997"/>
          <a:lstStyle/>
          <a:p>
            <a:pPr eaLnBrk="0" hangingPunct="0"/>
            <a:endParaRPr lang="zh-CN" altLang="en-US"/>
          </a:p>
        </p:txBody>
      </p:sp>
      <p:sp>
        <p:nvSpPr>
          <p:cNvPr id="55302" name="文本框 1"/>
          <p:cNvSpPr txBox="1">
            <a:spLocks noChangeArrowheads="1"/>
          </p:cNvSpPr>
          <p:nvPr/>
        </p:nvSpPr>
        <p:spPr bwMode="auto">
          <a:xfrm>
            <a:off x="496262" y="2226951"/>
            <a:ext cx="552816" cy="25118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lIns="67995" tIns="33997" rIns="67995" bIns="33997">
            <a:spAutoFit/>
          </a:bodyPr>
          <a:lstStyle/>
          <a:p>
            <a:r>
              <a:rPr lang="zh-CN" altLang="en-US" sz="2700">
                <a:latin typeface="黑体" pitchFamily="49" charset="-122"/>
                <a:ea typeface="黑体" pitchFamily="49" charset="-122"/>
              </a:rPr>
              <a:t>搭船的鸟</a:t>
            </a:r>
          </a:p>
        </p:txBody>
      </p:sp>
      <p:sp>
        <p:nvSpPr>
          <p:cNvPr id="11" name="右大括号 10"/>
          <p:cNvSpPr/>
          <p:nvPr/>
        </p:nvSpPr>
        <p:spPr>
          <a:xfrm>
            <a:off x="6379009" y="1343148"/>
            <a:ext cx="270307" cy="2807237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lIns="67995" tIns="33997" rIns="67995" bIns="33997"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6649315" y="2476974"/>
            <a:ext cx="2373225" cy="553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>
                <a:latin typeface="黑体" pitchFamily="49" charset="-122"/>
                <a:ea typeface="黑体" pitchFamily="49" charset="-122"/>
              </a:rPr>
              <a:t>人与自然和谐相处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0" dur="1" fill="hold"/>
                                        <p:tgtEl>
                                          <p:spTgt spid="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  <p:bldP spid="21" grpId="0" animBg="1"/>
      <p:bldP spid="11" grpId="0" bldLvl="0" animBg="1"/>
      <p:bldP spid="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AutoShape 2" descr="http://img2.imgtn.bdimg.com/it/u=1076923373,4158382753&amp;fm=26&amp;gp=0.jpg"/>
          <p:cNvSpPr>
            <a:spLocks noChangeAspect="1" noChangeArrowheads="1"/>
          </p:cNvSpPr>
          <p:nvPr/>
        </p:nvSpPr>
        <p:spPr bwMode="auto">
          <a:xfrm>
            <a:off x="116696" y="-105824"/>
            <a:ext cx="228630" cy="223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/>
          <a:lstStyle/>
          <a:p>
            <a:endParaRPr lang="zh-CN" altLang="en-US"/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627542" y="1089636"/>
            <a:ext cx="8004423" cy="1205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996" tIns="25498" rIns="50996" bIns="25498">
            <a:spAutoFit/>
          </a:bodyPr>
          <a:lstStyle/>
          <a:p>
            <a:pPr algn="just"/>
            <a:r>
              <a:rPr lang="zh-CN" altLang="en-US" sz="2500" dirty="0">
                <a:latin typeface="黑体" pitchFamily="49" charset="-122"/>
                <a:ea typeface="黑体" pitchFamily="49" charset="-122"/>
              </a:rPr>
              <a:t>   本文以儿童的口吻,描写了“我”在去乡下的路上观察并认识翠鸟的过程,表现出“我”对翠鸟的喜爱之情和对大自然的热爱之情。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98912" y="561681"/>
            <a:ext cx="1486093" cy="43799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67995" tIns="33997" rIns="67995" bIns="33997">
            <a:spAutoFit/>
          </a:bodyPr>
          <a:lstStyle/>
          <a:p>
            <a:pPr>
              <a:defRPr/>
            </a:pPr>
            <a:r>
              <a:rPr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课文主题</a:t>
            </a:r>
          </a:p>
        </p:txBody>
      </p:sp>
      <p:pic>
        <p:nvPicPr>
          <p:cNvPr id="57348" name="图片 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86425" y="2385105"/>
            <a:ext cx="3572340" cy="2323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AutoShape 2" descr="http://img2.imgtn.bdimg.com/it/u=1076923373,4158382753&amp;fm=26&amp;gp=0.jpg"/>
          <p:cNvSpPr>
            <a:spLocks noChangeAspect="1" noChangeArrowheads="1"/>
          </p:cNvSpPr>
          <p:nvPr/>
        </p:nvSpPr>
        <p:spPr bwMode="auto">
          <a:xfrm>
            <a:off x="116696" y="-105824"/>
            <a:ext cx="228630" cy="223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/>
          <a:lstStyle/>
          <a:p>
            <a:endParaRPr lang="zh-CN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398912" y="561681"/>
            <a:ext cx="1486093" cy="43799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67995" tIns="33997" rIns="67995" bIns="33997">
            <a:spAutoFit/>
          </a:bodyPr>
          <a:lstStyle/>
          <a:p>
            <a:pPr>
              <a:defRPr/>
            </a:pPr>
            <a:r>
              <a:rPr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随堂小练</a:t>
            </a:r>
          </a:p>
        </p:txBody>
      </p:sp>
      <p:sp>
        <p:nvSpPr>
          <p:cNvPr id="59395" name="文本框 99"/>
          <p:cNvSpPr txBox="1">
            <a:spLocks noChangeArrowheads="1"/>
          </p:cNvSpPr>
          <p:nvPr/>
        </p:nvSpPr>
        <p:spPr bwMode="auto">
          <a:xfrm>
            <a:off x="545377" y="1089637"/>
            <a:ext cx="2410139" cy="391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>
            <a:spAutoFit/>
          </a:bodyPr>
          <a:lstStyle>
            <a:lvl1pPr indent="1524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914650" indent="-6286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3371850" indent="-6286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829050" indent="-6286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4286250" indent="-6286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sz="2100" b="1">
                <a:latin typeface="黑体" pitchFamily="49" charset="-122"/>
                <a:ea typeface="黑体" pitchFamily="49" charset="-122"/>
              </a:rPr>
              <a:t>1.</a:t>
            </a:r>
            <a:r>
              <a:rPr lang="zh-CN" altLang="en-US" sz="2100" b="1">
                <a:latin typeface="黑体" pitchFamily="49" charset="-122"/>
                <a:ea typeface="黑体" pitchFamily="49" charset="-122"/>
              </a:rPr>
              <a:t>填入词语。</a:t>
            </a:r>
            <a:endParaRPr lang="en-US" altLang="en-US" sz="2100" u="sng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59396" name="文本框 1"/>
          <p:cNvSpPr txBox="1">
            <a:spLocks noChangeArrowheads="1"/>
          </p:cNvSpPr>
          <p:nvPr/>
        </p:nvSpPr>
        <p:spPr bwMode="auto">
          <a:xfrm>
            <a:off x="796633" y="1704809"/>
            <a:ext cx="6885090" cy="2561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>
            <a:spAutoFit/>
          </a:bodyPr>
          <a:lstStyle/>
          <a:p>
            <a:pPr algn="just"/>
            <a:r>
              <a:rPr lang="zh-CN" altLang="en-US" sz="2700">
                <a:latin typeface="黑体" pitchFamily="49" charset="-122"/>
                <a:ea typeface="黑体" pitchFamily="49" charset="-122"/>
              </a:rPr>
              <a:t>（      )的小鸟   (      )地摇橹</a:t>
            </a:r>
          </a:p>
          <a:p>
            <a:pPr algn="just"/>
            <a:endParaRPr lang="zh-CN" altLang="en-US" sz="2700">
              <a:latin typeface="黑体" pitchFamily="49" charset="-122"/>
              <a:ea typeface="黑体" pitchFamily="49" charset="-122"/>
            </a:endParaRPr>
          </a:p>
          <a:p>
            <a:pPr algn="just"/>
            <a:r>
              <a:rPr lang="zh-CN" altLang="en-US" sz="2700">
                <a:latin typeface="黑体" pitchFamily="49" charset="-122"/>
                <a:ea typeface="黑体" pitchFamily="49" charset="-122"/>
              </a:rPr>
              <a:t>（      )的羽毛   (      )地站着</a:t>
            </a:r>
          </a:p>
          <a:p>
            <a:pPr algn="just"/>
            <a:endParaRPr lang="zh-CN" altLang="en-US" sz="2700">
              <a:latin typeface="黑体" pitchFamily="49" charset="-122"/>
              <a:ea typeface="黑体" pitchFamily="49" charset="-122"/>
            </a:endParaRPr>
          </a:p>
          <a:p>
            <a:pPr algn="just"/>
            <a:r>
              <a:rPr lang="zh-CN" altLang="en-US" sz="2700">
                <a:latin typeface="黑体" pitchFamily="49" charset="-122"/>
                <a:ea typeface="黑体" pitchFamily="49" charset="-122"/>
              </a:rPr>
              <a:t>（      )的长嘴   (        )地响</a:t>
            </a:r>
          </a:p>
          <a:p>
            <a:pPr algn="just"/>
            <a:endParaRPr lang="zh-CN" altLang="en-US" sz="270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1130051" y="1704809"/>
            <a:ext cx="1053840" cy="484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>
            <a:spAutoFit/>
          </a:bodyPr>
          <a:lstStyle/>
          <a:p>
            <a:r>
              <a:rPr lang="zh-CN" altLang="en-US" sz="27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彩色</a:t>
            </a: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4116527" y="1704809"/>
            <a:ext cx="1053840" cy="484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>
            <a:spAutoFit/>
          </a:bodyPr>
          <a:lstStyle/>
          <a:p>
            <a:r>
              <a:rPr lang="zh-CN" altLang="en-US" sz="27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用力</a:t>
            </a: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1130051" y="2537445"/>
            <a:ext cx="1053840" cy="484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>
            <a:spAutoFit/>
          </a:bodyPr>
          <a:lstStyle/>
          <a:p>
            <a:r>
              <a:rPr lang="zh-CN" altLang="en-US" sz="27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翠绿</a:t>
            </a: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4116527" y="2537445"/>
            <a:ext cx="1191970" cy="484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>
            <a:spAutoFit/>
          </a:bodyPr>
          <a:lstStyle/>
          <a:p>
            <a:r>
              <a:rPr lang="zh-CN" altLang="en-US" sz="27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静悄悄</a:t>
            </a: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1130051" y="3354962"/>
            <a:ext cx="1053840" cy="484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>
            <a:spAutoFit/>
          </a:bodyPr>
          <a:lstStyle/>
          <a:p>
            <a:r>
              <a:rPr lang="zh-CN" altLang="en-US" sz="27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红色</a:t>
            </a: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4036744" y="3300306"/>
            <a:ext cx="1662329" cy="484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>
            <a:spAutoFit/>
          </a:bodyPr>
          <a:lstStyle/>
          <a:p>
            <a:r>
              <a:rPr lang="zh-CN" altLang="en-US" sz="27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沙啦沙啦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>
                                        <p:cTn id="2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>
                                        <p:cTn id="3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>
                                        <p:cTn id="4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>
                                        <p:cTn id="5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656120" y="603545"/>
            <a:ext cx="1374836" cy="43799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lIns="67995" tIns="33997" rIns="67995" bIns="33997">
            <a:spAutoFit/>
          </a:bodyPr>
          <a:lstStyle/>
          <a:p>
            <a:pPr>
              <a:defRPr/>
            </a:pPr>
            <a:r>
              <a:rPr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课文导入</a:t>
            </a:r>
          </a:p>
        </p:txBody>
      </p:sp>
      <p:pic>
        <p:nvPicPr>
          <p:cNvPr id="8194" name="Picture 3" descr="http://www.jituwang.com/uploads/allimg/130228/260450-13022Q0164945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579" y="380268"/>
            <a:ext cx="721613" cy="698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451307" y="1826914"/>
            <a:ext cx="4211788" cy="22846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2400" dirty="0">
                <a:latin typeface="黑体" pitchFamily="49" charset="-122"/>
                <a:ea typeface="黑体" pitchFamily="49" charset="-122"/>
              </a:rPr>
              <a:t>    </a:t>
            </a:r>
            <a:r>
              <a:rPr lang="zh-CN" altLang="en-US" sz="2400" dirty="0">
                <a:latin typeface="黑体" pitchFamily="49" charset="-122"/>
                <a:ea typeface="黑体" pitchFamily="49" charset="-122"/>
              </a:rPr>
              <a:t>大自然是一个生动的课堂，蕴含着丰富多彩的知识。同学们，动物是人类的朋友。人类与动物和谐相处，那是多么温馨的画面！</a:t>
            </a:r>
          </a:p>
        </p:txBody>
      </p:sp>
      <p:pic>
        <p:nvPicPr>
          <p:cNvPr id="8196" name="图片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40521" y="1079170"/>
            <a:ext cx="3547333" cy="3465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框 1"/>
          <p:cNvSpPr txBox="1"/>
          <p:nvPr/>
        </p:nvSpPr>
        <p:spPr>
          <a:xfrm>
            <a:off x="2030956" y="1123988"/>
            <a:ext cx="2632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AFEFF"/>
                </a:solidFill>
              </a:rPr>
              <a:t>https://www.ypppt.com/</a:t>
            </a:r>
            <a:endParaRPr lang="zh-CN" altLang="en-US" dirty="0">
              <a:solidFill>
                <a:srgbClr val="FAFE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AutoShape 2" descr="http://img2.imgtn.bdimg.com/it/u=1076923373,4158382753&amp;fm=26&amp;gp=0.jpg"/>
          <p:cNvSpPr>
            <a:spLocks noChangeAspect="1" noChangeArrowheads="1"/>
          </p:cNvSpPr>
          <p:nvPr/>
        </p:nvSpPr>
        <p:spPr bwMode="auto">
          <a:xfrm>
            <a:off x="116696" y="-105824"/>
            <a:ext cx="228630" cy="223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/>
          <a:lstStyle/>
          <a:p>
            <a:endParaRPr lang="zh-CN" altLang="en-US"/>
          </a:p>
        </p:txBody>
      </p:sp>
      <p:sp>
        <p:nvSpPr>
          <p:cNvPr id="100" name="文本框 99"/>
          <p:cNvSpPr txBox="1">
            <a:spLocks noChangeArrowheads="1"/>
          </p:cNvSpPr>
          <p:nvPr/>
        </p:nvSpPr>
        <p:spPr bwMode="auto">
          <a:xfrm>
            <a:off x="345326" y="634943"/>
            <a:ext cx="8445012" cy="3138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>
            <a:spAutoFit/>
          </a:bodyPr>
          <a:lstStyle>
            <a:lvl1pPr indent="1524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914650" indent="-6286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3371850" indent="-6286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829050" indent="-6286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4286250" indent="-6286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just"/>
            <a:endParaRPr lang="en-US" altLang="zh-CN" sz="2100" b="1" dirty="0">
              <a:latin typeface="黑体" pitchFamily="49" charset="-122"/>
              <a:ea typeface="黑体" pitchFamily="49" charset="-122"/>
            </a:endParaRPr>
          </a:p>
          <a:p>
            <a:pPr algn="just"/>
            <a:r>
              <a:rPr lang="en-US" altLang="zh-CN" sz="2100" b="1" dirty="0">
                <a:latin typeface="黑体" pitchFamily="49" charset="-122"/>
                <a:ea typeface="黑体" pitchFamily="49" charset="-122"/>
              </a:rPr>
              <a:t>2.</a:t>
            </a:r>
            <a:r>
              <a:rPr lang="zh-CN" altLang="en-US" sz="2100" b="1" dirty="0">
                <a:latin typeface="黑体" pitchFamily="49" charset="-122"/>
                <a:ea typeface="黑体" pitchFamily="49" charset="-122"/>
              </a:rPr>
              <a:t>照样子写句子</a:t>
            </a:r>
            <a:r>
              <a:rPr lang="zh-CN" altLang="zh-CN" sz="2100" dirty="0">
                <a:latin typeface="黑体" pitchFamily="49" charset="-122"/>
                <a:ea typeface="黑体" pitchFamily="49" charset="-122"/>
              </a:rPr>
              <a:t>。</a:t>
            </a:r>
            <a:endParaRPr lang="en-US" altLang="zh-CN" sz="2100" dirty="0">
              <a:latin typeface="黑体" pitchFamily="49" charset="-122"/>
              <a:ea typeface="黑体" pitchFamily="49" charset="-122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100" dirty="0">
                <a:latin typeface="黑体" pitchFamily="49" charset="-122"/>
                <a:ea typeface="黑体" pitchFamily="49" charset="-122"/>
              </a:rPr>
              <a:t> 1.雨点打在船篷上,沙啦沙啦地响。(</a:t>
            </a:r>
            <a:r>
              <a:rPr lang="en-US" altLang="zh-CN" sz="2100" dirty="0" err="1">
                <a:latin typeface="黑体" pitchFamily="49" charset="-122"/>
                <a:ea typeface="黑体" pitchFamily="49" charset="-122"/>
              </a:rPr>
              <a:t>写出带有拟声词的句子</a:t>
            </a:r>
            <a:r>
              <a:rPr lang="en-US" altLang="zh-CN" sz="2100" dirty="0">
                <a:latin typeface="黑体" pitchFamily="49" charset="-122"/>
                <a:ea typeface="黑体" pitchFamily="49" charset="-122"/>
              </a:rPr>
              <a:t>)</a:t>
            </a:r>
          </a:p>
          <a:p>
            <a:pPr algn="just">
              <a:lnSpc>
                <a:spcPct val="150000"/>
              </a:lnSpc>
            </a:pPr>
            <a:r>
              <a:rPr lang="en-US" altLang="zh-CN" sz="2100" dirty="0">
                <a:latin typeface="黑体" pitchFamily="49" charset="-122"/>
                <a:ea typeface="黑体" pitchFamily="49" charset="-122"/>
              </a:rPr>
              <a:t> </a:t>
            </a:r>
          </a:p>
          <a:p>
            <a:pPr algn="just">
              <a:lnSpc>
                <a:spcPct val="150000"/>
              </a:lnSpc>
            </a:pPr>
            <a:endParaRPr lang="en-US" altLang="zh-CN" sz="2100" dirty="0">
              <a:latin typeface="黑体" pitchFamily="49" charset="-122"/>
              <a:ea typeface="黑体" pitchFamily="49" charset="-122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100" dirty="0">
                <a:latin typeface="黑体" pitchFamily="49" charset="-122"/>
                <a:ea typeface="黑体" pitchFamily="49" charset="-122"/>
              </a:rPr>
              <a:t>2.它的羽毛是翠绿的,翅膀带着一些蓝色,比鹦鹉还漂亮。(</a:t>
            </a:r>
            <a:r>
              <a:rPr lang="en-US" altLang="zh-CN" sz="2100" dirty="0" err="1">
                <a:latin typeface="黑体" pitchFamily="49" charset="-122"/>
                <a:ea typeface="黑体" pitchFamily="49" charset="-122"/>
              </a:rPr>
              <a:t>写出带有表示颜色的词语的句子</a:t>
            </a:r>
            <a:r>
              <a:rPr lang="en-US" altLang="zh-CN" sz="2100" dirty="0">
                <a:latin typeface="黑体" pitchFamily="49" charset="-122"/>
                <a:ea typeface="黑体" pitchFamily="49" charset="-122"/>
              </a:rPr>
              <a:t>)</a:t>
            </a: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957387" y="1909479"/>
            <a:ext cx="4934592" cy="484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>
            <a:spAutoFit/>
          </a:bodyPr>
          <a:lstStyle/>
          <a:p>
            <a:r>
              <a:rPr lang="zh-CN" altLang="en-US" sz="27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他肚子饿得咕噜咕噜直响。</a:t>
            </a: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957387" y="3795700"/>
            <a:ext cx="6404015" cy="437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山坡上，一片红红的野花，像然闪着的火焰。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>
                                        <p:cTn id="2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>
                                        <p:cTn id="2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  <p:bldP spid="4" grpId="0"/>
      <p:bldP spid="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AutoShape 2" descr="http://img2.imgtn.bdimg.com/it/u=1076923373,4158382753&amp;fm=26&amp;gp=0.jpg"/>
          <p:cNvSpPr>
            <a:spLocks noChangeAspect="1" noChangeArrowheads="1"/>
          </p:cNvSpPr>
          <p:nvPr/>
        </p:nvSpPr>
        <p:spPr bwMode="auto">
          <a:xfrm>
            <a:off x="116696" y="-105824"/>
            <a:ext cx="228630" cy="223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/>
          <a:lstStyle/>
          <a:p>
            <a:endParaRPr lang="zh-CN" altLang="en-US"/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520371" y="1023351"/>
            <a:ext cx="8103258" cy="820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996" tIns="25498" rIns="50996" bIns="25498">
            <a:spAutoFit/>
          </a:bodyPr>
          <a:lstStyle/>
          <a:p>
            <a:r>
              <a:rPr lang="zh-CN" altLang="en-US" sz="2500" dirty="0">
                <a:latin typeface="黑体" pitchFamily="49" charset="-122"/>
                <a:ea typeface="黑体" pitchFamily="49" charset="-122"/>
              </a:rPr>
              <a:t>  </a:t>
            </a:r>
            <a:r>
              <a:rPr lang="en-US" altLang="zh-CN" sz="2500" dirty="0">
                <a:latin typeface="黑体" pitchFamily="49" charset="-122"/>
                <a:ea typeface="黑体" pitchFamily="49" charset="-122"/>
              </a:rPr>
              <a:t>1.</a:t>
            </a:r>
            <a:r>
              <a:rPr lang="zh-CN" altLang="en-US" sz="2500" dirty="0">
                <a:latin typeface="黑体" pitchFamily="49" charset="-122"/>
                <a:ea typeface="黑体" pitchFamily="49" charset="-122"/>
              </a:rPr>
              <a:t>读课文,想想作者对哪些事物作了细致观察,说说你是从哪里看出来的。</a:t>
            </a:r>
          </a:p>
        </p:txBody>
      </p:sp>
      <p:sp>
        <p:nvSpPr>
          <p:cNvPr id="69634" name="文本框 2"/>
          <p:cNvSpPr txBox="1">
            <a:spLocks noChangeArrowheads="1"/>
          </p:cNvSpPr>
          <p:nvPr/>
        </p:nvSpPr>
        <p:spPr bwMode="auto">
          <a:xfrm>
            <a:off x="691844" y="2064145"/>
            <a:ext cx="7931785" cy="1038154"/>
          </a:xfrm>
          <a:prstGeom prst="rect">
            <a:avLst/>
          </a:prstGeom>
          <a:solidFill>
            <a:srgbClr val="9ED3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>
            <a:spAutoFit/>
          </a:bodyPr>
          <a:lstStyle/>
          <a:p>
            <a:pPr algn="just"/>
            <a:r>
              <a:rPr lang="zh-CN" altLang="en-US" sz="2100" dirty="0">
                <a:latin typeface="黑体" pitchFamily="49" charset="-122"/>
                <a:ea typeface="黑体" pitchFamily="49" charset="-122"/>
              </a:rPr>
              <a:t>如</a:t>
            </a:r>
            <a:r>
              <a:rPr lang="zh-CN" altLang="zh-CN" sz="2100" dirty="0">
                <a:latin typeface="黑体" pitchFamily="49" charset="-122"/>
                <a:ea typeface="黑体" pitchFamily="49" charset="-122"/>
              </a:rPr>
              <a:t>,</a:t>
            </a:r>
            <a:r>
              <a:rPr lang="zh-CN" altLang="en-US" sz="2100" dirty="0">
                <a:latin typeface="黑体" pitchFamily="49" charset="-122"/>
                <a:ea typeface="黑体" pitchFamily="49" charset="-122"/>
              </a:rPr>
              <a:t>第</a:t>
            </a:r>
            <a:r>
              <a:rPr lang="zh-CN" altLang="zh-CN" sz="2100" dirty="0"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2100" dirty="0">
                <a:latin typeface="黑体" pitchFamily="49" charset="-122"/>
                <a:ea typeface="黑体" pitchFamily="49" charset="-122"/>
              </a:rPr>
              <a:t>自然段</a:t>
            </a:r>
            <a:r>
              <a:rPr lang="zh-CN" altLang="zh-CN" sz="2100" dirty="0">
                <a:latin typeface="黑体" pitchFamily="49" charset="-122"/>
                <a:ea typeface="黑体" pitchFamily="49" charset="-122"/>
              </a:rPr>
              <a:t>,</a:t>
            </a:r>
            <a:r>
              <a:rPr lang="zh-CN" altLang="en-US" sz="2100" dirty="0">
                <a:latin typeface="黑体" pitchFamily="49" charset="-122"/>
                <a:ea typeface="黑体" pitchFamily="49" charset="-122"/>
              </a:rPr>
              <a:t>作者观察了雨天船上的场景。第</a:t>
            </a:r>
            <a:r>
              <a:rPr lang="zh-CN" altLang="zh-CN" sz="2100" dirty="0">
                <a:latin typeface="黑体" pitchFamily="49" charset="-122"/>
                <a:ea typeface="黑体" pitchFamily="49" charset="-122"/>
              </a:rPr>
              <a:t>2</a:t>
            </a:r>
            <a:r>
              <a:rPr lang="en-US" altLang="zh-CN" sz="2100" dirty="0">
                <a:latin typeface="黑体" pitchFamily="49" charset="-122"/>
                <a:ea typeface="黑体" pitchFamily="49" charset="-122"/>
              </a:rPr>
              <a:t>-</a:t>
            </a:r>
            <a:r>
              <a:rPr lang="zh-CN" altLang="zh-CN" sz="2100" dirty="0">
                <a:latin typeface="黑体" pitchFamily="49" charset="-122"/>
                <a:ea typeface="黑体" pitchFamily="49" charset="-122"/>
              </a:rPr>
              <a:t>4</a:t>
            </a:r>
            <a:r>
              <a:rPr lang="zh-CN" altLang="en-US" sz="2100" dirty="0">
                <a:latin typeface="黑体" pitchFamily="49" charset="-122"/>
                <a:ea typeface="黑体" pitchFamily="49" charset="-122"/>
              </a:rPr>
              <a:t>自然段</a:t>
            </a:r>
            <a:r>
              <a:rPr lang="zh-CN" altLang="zh-CN" sz="2100" dirty="0">
                <a:latin typeface="黑体" pitchFamily="49" charset="-122"/>
                <a:ea typeface="黑体" pitchFamily="49" charset="-122"/>
              </a:rPr>
              <a:t>,</a:t>
            </a:r>
            <a:r>
              <a:rPr lang="zh-CN" altLang="en-US" sz="2100" dirty="0">
                <a:latin typeface="黑体" pitchFamily="49" charset="-122"/>
                <a:ea typeface="黑体" pitchFamily="49" charset="-122"/>
              </a:rPr>
              <a:t>作者观察了翠鸟的外貌及翠鸟捕鱼时的样子。其中第</a:t>
            </a:r>
            <a:r>
              <a:rPr lang="zh-CN" altLang="zh-CN" sz="2100" dirty="0"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2100" dirty="0">
                <a:latin typeface="黑体" pitchFamily="49" charset="-122"/>
                <a:ea typeface="黑体" pitchFamily="49" charset="-122"/>
              </a:rPr>
              <a:t>、</a:t>
            </a:r>
            <a:r>
              <a:rPr lang="zh-CN" altLang="zh-CN" sz="2100" dirty="0">
                <a:latin typeface="黑体" pitchFamily="49" charset="-122"/>
                <a:ea typeface="黑体" pitchFamily="49" charset="-122"/>
              </a:rPr>
              <a:t>4</a:t>
            </a:r>
            <a:r>
              <a:rPr lang="zh-CN" altLang="en-US" sz="2100" dirty="0">
                <a:latin typeface="黑体" pitchFamily="49" charset="-122"/>
                <a:ea typeface="黑体" pitchFamily="49" charset="-122"/>
              </a:rPr>
              <a:t>自然段集中体现了作者观察的细致</a:t>
            </a:r>
            <a:r>
              <a:rPr lang="zh-CN" altLang="zh-CN" sz="2100" dirty="0">
                <a:latin typeface="黑体" pitchFamily="49" charset="-122"/>
                <a:ea typeface="黑体" pitchFamily="49" charset="-122"/>
              </a:rPr>
              <a:t>,</a:t>
            </a:r>
            <a:r>
              <a:rPr lang="zh-CN" altLang="en-US" sz="2100" dirty="0">
                <a:latin typeface="黑体" pitchFamily="49" charset="-122"/>
                <a:ea typeface="黑体" pitchFamily="49" charset="-122"/>
              </a:rPr>
              <a:t>可以抓住描写外貌和动作的词语来具体说明。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98912" y="561681"/>
            <a:ext cx="2114825" cy="43799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67995" tIns="33997" rIns="67995" bIns="33997">
            <a:spAutoFit/>
          </a:bodyPr>
          <a:lstStyle/>
          <a:p>
            <a:pPr>
              <a:defRPr/>
            </a:pPr>
            <a:r>
              <a:rPr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课后习题解析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" fill="hold"/>
                                        <p:tgtEl>
                                          <p:spTgt spid="6963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69634" grpId="0" bldLvl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AutoShape 2" descr="http://img2.imgtn.bdimg.com/it/u=1076923373,4158382753&amp;fm=26&amp;gp=0.jpg"/>
          <p:cNvSpPr>
            <a:spLocks noChangeAspect="1" noChangeArrowheads="1"/>
          </p:cNvSpPr>
          <p:nvPr/>
        </p:nvSpPr>
        <p:spPr bwMode="auto">
          <a:xfrm>
            <a:off x="116696" y="-105824"/>
            <a:ext cx="228630" cy="223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/>
          <a:lstStyle/>
          <a:p>
            <a:endParaRPr lang="zh-CN" altLang="en-US"/>
          </a:p>
        </p:txBody>
      </p:sp>
      <p:sp>
        <p:nvSpPr>
          <p:cNvPr id="2" name="下箭头 1"/>
          <p:cNvSpPr>
            <a:spLocks noChangeArrowheads="1"/>
          </p:cNvSpPr>
          <p:nvPr/>
        </p:nvSpPr>
        <p:spPr bwMode="auto">
          <a:xfrm>
            <a:off x="4277282" y="807051"/>
            <a:ext cx="407247" cy="497721"/>
          </a:xfrm>
          <a:prstGeom prst="downArrow">
            <a:avLst>
              <a:gd name="adj1" fmla="val 50000"/>
              <a:gd name="adj2" fmla="val 5003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67995" tIns="33997" rIns="67995" bIns="33997"/>
          <a:lstStyle/>
          <a:p>
            <a:pPr eaLnBrk="0" hangingPunct="0"/>
            <a:endParaRPr lang="en-US" altLang="en-US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577529" y="1996697"/>
            <a:ext cx="8178277" cy="1915317"/>
          </a:xfrm>
          <a:prstGeom prst="rect">
            <a:avLst/>
          </a:prstGeom>
          <a:solidFill>
            <a:srgbClr val="9ED3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>
            <a:spAutoFit/>
          </a:bodyPr>
          <a:lstStyle/>
          <a:p>
            <a:pPr algn="just"/>
            <a:r>
              <a:rPr lang="en-US" altLang="zh-CN" sz="2400" dirty="0">
                <a:latin typeface="黑体" pitchFamily="49" charset="-122"/>
                <a:ea typeface="黑体" pitchFamily="49" charset="-122"/>
              </a:rPr>
              <a:t>    </a:t>
            </a:r>
            <a:r>
              <a:rPr lang="zh-CN" altLang="en-US" sz="2400" dirty="0">
                <a:latin typeface="黑体" pitchFamily="49" charset="-122"/>
                <a:ea typeface="黑体" pitchFamily="49" charset="-122"/>
              </a:rPr>
              <a:t>文中的“我”观察很细致。坐在船舱里,“我”听到雨点打在船篷上“沙啦沙啦”响的声音。翠鸟出现后,“我”看到了它美丽的外貌:羽毛是翠绿的,翅膀带着一些蓝色,还有一张红色的长嘴。接着,我”又看到了翠鸟捕鱼时“冲”“飞”“衔”“站”“吞”等一系列敏捷的动作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5" grpId="0" bldLvl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AutoShape 2" descr="http://img2.imgtn.bdimg.com/it/u=1076923373,4158382753&amp;fm=26&amp;gp=0.jpg"/>
          <p:cNvSpPr>
            <a:spLocks noChangeAspect="1" noChangeArrowheads="1"/>
          </p:cNvSpPr>
          <p:nvPr/>
        </p:nvSpPr>
        <p:spPr bwMode="auto">
          <a:xfrm>
            <a:off x="116696" y="-105824"/>
            <a:ext cx="228630" cy="223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/>
          <a:lstStyle/>
          <a:p>
            <a:endParaRPr lang="zh-CN" altLang="en-US"/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553713" y="783794"/>
            <a:ext cx="8036574" cy="436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996" tIns="25498" rIns="50996" bIns="25498">
            <a:spAutoFit/>
          </a:bodyPr>
          <a:lstStyle/>
          <a:p>
            <a:r>
              <a:rPr lang="en-US" altLang="zh-CN" sz="2500">
                <a:latin typeface="黑体" pitchFamily="49" charset="-122"/>
                <a:ea typeface="黑体" pitchFamily="49" charset="-122"/>
              </a:rPr>
              <a:t> 2.</a:t>
            </a:r>
            <a:r>
              <a:rPr lang="zh-CN" altLang="en-US" sz="2500">
                <a:latin typeface="黑体" pitchFamily="49" charset="-122"/>
                <a:ea typeface="黑体" pitchFamily="49" charset="-122"/>
              </a:rPr>
              <a:t>读下面这段话,注意加点的词语,想象翠鸟捕鱼的情景。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53713" y="1373383"/>
            <a:ext cx="7980583" cy="2744539"/>
          </a:xfrm>
          <a:prstGeom prst="rect">
            <a:avLst/>
          </a:prstGeom>
          <a:noFill/>
          <a:ln w="9525">
            <a:noFill/>
          </a:ln>
        </p:spPr>
        <p:txBody>
          <a:bodyPr wrap="square" lIns="50996" tIns="25498" rIns="50996" bIns="25498">
            <a:spAutoFit/>
          </a:bodyPr>
          <a:lstStyle/>
          <a:p>
            <a:pPr algn="just">
              <a:defRPr/>
            </a:pPr>
            <a:r>
              <a:rPr lang="en-US" altLang="zh-CN" sz="2500" noProof="1">
                <a:solidFill>
                  <a:schemeClr val="accent5">
                    <a:lumMod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</a:t>
            </a:r>
            <a:r>
              <a:rPr sz="2500" noProof="1">
                <a:solidFill>
                  <a:schemeClr val="accent5">
                    <a:lumMod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我正想着,它一下子</a:t>
            </a:r>
            <a:r>
              <a:rPr sz="2500" noProof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冲</a:t>
            </a:r>
            <a:r>
              <a:rPr sz="2500" noProof="1">
                <a:solidFill>
                  <a:schemeClr val="accent5">
                    <a:lumMod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进水里,不见了。可是,没</a:t>
            </a:r>
            <a:r>
              <a:rPr lang="zh-CN" altLang="en-US" sz="2500" noProof="1">
                <a:solidFill>
                  <a:schemeClr val="accent5">
                    <a:lumMod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一</a:t>
            </a:r>
            <a:endParaRPr lang="en-US" altLang="zh-CN" sz="2500" noProof="1">
              <a:solidFill>
                <a:schemeClr val="accent5">
                  <a:lumMod val="2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just">
              <a:defRPr/>
            </a:pPr>
            <a:r>
              <a:rPr lang="en-US" sz="2500" noProof="1">
                <a:solidFill>
                  <a:schemeClr val="accent5">
                    <a:lumMod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                  ▪</a:t>
            </a:r>
          </a:p>
          <a:p>
            <a:pPr algn="just">
              <a:defRPr/>
            </a:pPr>
            <a:r>
              <a:rPr sz="2500" noProof="1">
                <a:solidFill>
                  <a:schemeClr val="accent5">
                    <a:lumMod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会儿,</a:t>
            </a:r>
            <a:r>
              <a:rPr sz="2500" noProof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它飞起来了,红色的长嘴衔着一条小鱼。它站在船</a:t>
            </a:r>
            <a:endParaRPr lang="en-US" sz="2500" noProof="1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just">
              <a:defRPr/>
            </a:pPr>
            <a:r>
              <a:rPr lang="en-US" altLang="zh-CN" sz="2500" noProof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   ▪                  ▪</a:t>
            </a:r>
            <a:endParaRPr lang="en-US" sz="2500" noProof="1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just">
              <a:defRPr/>
            </a:pPr>
            <a:r>
              <a:rPr sz="2500" noProof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头,一口把小鱼吞了下去</a:t>
            </a:r>
            <a:r>
              <a:rPr sz="2500" noProof="1">
                <a:solidFill>
                  <a:schemeClr val="accent5">
                    <a:lumMod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。</a:t>
            </a:r>
            <a:endParaRPr lang="en-US" sz="2500" noProof="1">
              <a:solidFill>
                <a:schemeClr val="accent5">
                  <a:lumMod val="2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just">
              <a:defRPr/>
            </a:pPr>
            <a:endParaRPr lang="en-US" sz="2500" noProof="1">
              <a:solidFill>
                <a:schemeClr val="accent5">
                  <a:lumMod val="2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just">
              <a:defRPr/>
            </a:pPr>
            <a:endParaRPr sz="2500" noProof="1">
              <a:solidFill>
                <a:schemeClr val="accent5">
                  <a:lumMod val="2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514417" y="3743370"/>
            <a:ext cx="8330697" cy="1038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>
            <a:spAutoFit/>
          </a:bodyPr>
          <a:lstStyle/>
          <a:p>
            <a:pPr algn="just"/>
            <a:r>
              <a:rPr lang="en-US" altLang="zh-CN" sz="2100">
                <a:latin typeface="黑体" pitchFamily="49" charset="-122"/>
                <a:ea typeface="黑体" pitchFamily="49" charset="-122"/>
              </a:rPr>
              <a:t>    </a:t>
            </a:r>
            <a:r>
              <a:rPr lang="zh-CN" altLang="en-US" sz="2100">
                <a:latin typeface="黑体" pitchFamily="49" charset="-122"/>
                <a:ea typeface="黑体" pitchFamily="49" charset="-122"/>
              </a:rPr>
              <a:t>这段话是对翠鸟捕鱼的情景的描写。“冲、飞、衔、站、吞”这五个表示动作的词语详细而生动地写出了翠鸟捕鱼时的整个过程。想象时要紧紧围绕这几个动词,依次想象翠鸟捕鱼时的每一个步骤和情景。</a:t>
            </a:r>
          </a:p>
        </p:txBody>
      </p:sp>
      <p:sp>
        <p:nvSpPr>
          <p:cNvPr id="6" name="矩形 5"/>
          <p:cNvSpPr/>
          <p:nvPr/>
        </p:nvSpPr>
        <p:spPr>
          <a:xfrm>
            <a:off x="2686400" y="3185179"/>
            <a:ext cx="285787" cy="345657"/>
          </a:xfrm>
          <a:prstGeom prst="rect">
            <a:avLst/>
          </a:prstGeom>
        </p:spPr>
        <p:txBody>
          <a:bodyPr lIns="67995" tIns="33997" rIns="67995" bIns="33997">
            <a:spAutoFit/>
          </a:bodyPr>
          <a:lstStyle/>
          <a:p>
            <a:pPr>
              <a:defRPr/>
            </a:pPr>
            <a:r>
              <a:rPr lang="en-US" altLang="zh-CN" noProof="1">
                <a:solidFill>
                  <a:schemeClr val="accent5">
                    <a:lumMod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▪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257805" y="2404874"/>
            <a:ext cx="285787" cy="345657"/>
          </a:xfrm>
          <a:prstGeom prst="rect">
            <a:avLst/>
          </a:prstGeom>
        </p:spPr>
        <p:txBody>
          <a:bodyPr lIns="67995" tIns="33997" rIns="67995" bIns="33997">
            <a:spAutoFit/>
          </a:bodyPr>
          <a:lstStyle/>
          <a:p>
            <a:pPr>
              <a:defRPr/>
            </a:pPr>
            <a:r>
              <a:rPr lang="en-US" altLang="zh-CN" noProof="1">
                <a:solidFill>
                  <a:schemeClr val="accent5">
                    <a:lumMod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▪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5" grpId="0"/>
      <p:bldP spid="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AutoShape 2" descr="http://img2.imgtn.bdimg.com/it/u=1076923373,4158382753&amp;fm=26&amp;gp=0.jpg"/>
          <p:cNvSpPr>
            <a:spLocks noChangeAspect="1" noChangeArrowheads="1"/>
          </p:cNvSpPr>
          <p:nvPr/>
        </p:nvSpPr>
        <p:spPr bwMode="auto">
          <a:xfrm>
            <a:off x="116696" y="-105824"/>
            <a:ext cx="228630" cy="223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/>
          <a:lstStyle/>
          <a:p>
            <a:endParaRPr lang="zh-CN" altLang="en-US"/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335800" y="1298958"/>
            <a:ext cx="8472400" cy="436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996" tIns="25498" rIns="50996" bIns="25498">
            <a:spAutoFit/>
          </a:bodyPr>
          <a:lstStyle/>
          <a:p>
            <a:pPr eaLnBrk="0" hangingPunct="0"/>
            <a:r>
              <a:rPr lang="zh-CN" altLang="en-US" sz="2500">
                <a:latin typeface="黑体" pitchFamily="49" charset="-122"/>
                <a:ea typeface="黑体" pitchFamily="49" charset="-122"/>
              </a:rPr>
              <a:t>和爸爸妈妈找一些关于人和动物和谐相处的故事，读一读。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98911" y="561680"/>
            <a:ext cx="1533725" cy="43799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67995" tIns="33997" rIns="67995" bIns="33997">
            <a:spAutoFit/>
          </a:bodyPr>
          <a:lstStyle/>
          <a:p>
            <a:pPr>
              <a:defRPr/>
            </a:pPr>
            <a:r>
              <a:rPr lang="zh-CN" altLang="en-US" sz="2400" noProof="1">
                <a:sym typeface="+mn-ea"/>
              </a:rPr>
              <a:t>课后作业</a:t>
            </a:r>
            <a:endParaRPr lang="zh-CN" altLang="zh-CN" sz="24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69636" name="图片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74416" y="1721090"/>
            <a:ext cx="4118908" cy="301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83996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656120" y="603544"/>
            <a:ext cx="1065457" cy="43799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lIns="67995" tIns="33997" rIns="67995" bIns="33997">
            <a:spAutoFit/>
          </a:bodyPr>
          <a:lstStyle/>
          <a:p>
            <a:pPr>
              <a:defRPr/>
            </a:pPr>
            <a:r>
              <a:rPr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我会认</a:t>
            </a:r>
          </a:p>
        </p:txBody>
      </p:sp>
      <p:sp>
        <p:nvSpPr>
          <p:cNvPr id="10242" name="AutoShape 2" descr="http://img2.imgtn.bdimg.com/it/u=1076923373,4158382753&amp;fm=26&amp;gp=0.jpg"/>
          <p:cNvSpPr>
            <a:spLocks noChangeAspect="1" noChangeArrowheads="1"/>
          </p:cNvSpPr>
          <p:nvPr/>
        </p:nvSpPr>
        <p:spPr bwMode="auto">
          <a:xfrm>
            <a:off x="116696" y="-105824"/>
            <a:ext cx="228630" cy="223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/>
          <a:lstStyle/>
          <a:p>
            <a:endParaRPr lang="zh-CN" altLang="en-US"/>
          </a:p>
        </p:txBody>
      </p:sp>
      <p:pic>
        <p:nvPicPr>
          <p:cNvPr id="10243" name="Picture 3" descr="http://www.jituwang.com/uploads/allimg/130228/260450-13022Q0164945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579" y="380268"/>
            <a:ext cx="721613" cy="698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799014" y="2350218"/>
            <a:ext cx="8344986" cy="991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>
                <a:latin typeface="楷体" pitchFamily="49" charset="-122"/>
                <a:ea typeface="楷体" pitchFamily="49" charset="-122"/>
              </a:rPr>
              <a:t>父    啦    鹦    鹉     悄</a:t>
            </a:r>
          </a:p>
        </p:txBody>
      </p:sp>
      <p:sp>
        <p:nvSpPr>
          <p:cNvPr id="19" name="文本框 18"/>
          <p:cNvSpPr txBox="1">
            <a:spLocks noChangeArrowheads="1"/>
          </p:cNvSpPr>
          <p:nvPr/>
        </p:nvSpPr>
        <p:spPr bwMode="auto">
          <a:xfrm>
            <a:off x="787106" y="1831566"/>
            <a:ext cx="681126" cy="530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>
            <a:spAutoFit/>
          </a:bodyPr>
          <a:lstStyle/>
          <a:p>
            <a:r>
              <a:rPr lang="en-US" altLang="zh-CN" sz="3000" b="1">
                <a:solidFill>
                  <a:srgbClr val="FF0000"/>
                </a:solidFill>
              </a:rPr>
              <a:t>fù</a:t>
            </a: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2385133" y="1831566"/>
            <a:ext cx="1065748" cy="530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>
            <a:spAutoFit/>
          </a:bodyPr>
          <a:lstStyle/>
          <a:p>
            <a:r>
              <a:rPr lang="en-US" altLang="zh-CN" sz="3000" b="1">
                <a:solidFill>
                  <a:srgbClr val="FF0000"/>
                </a:solidFill>
              </a:rPr>
              <a:t>lā</a:t>
            </a: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5359701" y="1831566"/>
            <a:ext cx="1171728" cy="530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>
            <a:spAutoFit/>
          </a:bodyPr>
          <a:lstStyle/>
          <a:p>
            <a:r>
              <a:rPr lang="en-US" altLang="zh-CN" sz="3000" b="1">
                <a:solidFill>
                  <a:srgbClr val="FF0000"/>
                </a:solidFill>
              </a:rPr>
              <a:t>wǔ</a:t>
            </a: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3759293" y="1831566"/>
            <a:ext cx="1065748" cy="530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>
            <a:spAutoFit/>
          </a:bodyPr>
          <a:lstStyle/>
          <a:p>
            <a:r>
              <a:rPr lang="en-US" altLang="zh-CN" sz="3000" b="1">
                <a:solidFill>
                  <a:srgbClr val="FF0000"/>
                </a:solidFill>
              </a:rPr>
              <a:t>yīng</a:t>
            </a: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6960110" y="1775746"/>
            <a:ext cx="1059794" cy="530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>
            <a:spAutoFit/>
          </a:bodyPr>
          <a:lstStyle/>
          <a:p>
            <a:r>
              <a:rPr lang="en-US" altLang="zh-CN" sz="3000" b="1">
                <a:solidFill>
                  <a:srgbClr val="FF0000"/>
                </a:solidFill>
              </a:rPr>
              <a:t>qiāo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9" grpId="0"/>
      <p:bldP spid="3" grpId="0"/>
      <p:bldP spid="4" grpId="0"/>
      <p:bldP spid="5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extBox 3"/>
          <p:cNvSpPr txBox="1">
            <a:spLocks noChangeArrowheads="1"/>
          </p:cNvSpPr>
          <p:nvPr/>
        </p:nvSpPr>
        <p:spPr bwMode="auto">
          <a:xfrm>
            <a:off x="453688" y="1155921"/>
            <a:ext cx="7072042" cy="437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>
            <a:spAutoFit/>
          </a:bodyPr>
          <a:lstStyle/>
          <a:p>
            <a:r>
              <a:rPr lang="zh-CN" altLang="en-US" sz="24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字谜识字：</a:t>
            </a:r>
            <a:r>
              <a:rPr lang="zh-CN" altLang="en-US" sz="24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两个宝</a:t>
            </a:r>
            <a:r>
              <a:rPr lang="en-US" altLang="zh-CN" sz="24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“</a:t>
            </a:r>
            <a:r>
              <a:rPr lang="zh-CN" altLang="en-US" sz="24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贝</a:t>
            </a:r>
            <a:r>
              <a:rPr lang="en-US" altLang="zh-CN" sz="24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”“</a:t>
            </a:r>
            <a:r>
              <a:rPr lang="zh-CN" altLang="en-US" sz="24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女</a:t>
            </a:r>
            <a:r>
              <a:rPr lang="en-US" altLang="zh-CN" sz="24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”</a:t>
            </a:r>
            <a:r>
              <a:rPr lang="zh-CN" altLang="en-US" sz="24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，一只</a:t>
            </a:r>
            <a:r>
              <a:rPr lang="en-US" altLang="zh-CN" sz="24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“</a:t>
            </a:r>
            <a:r>
              <a:rPr lang="zh-CN" altLang="en-US" sz="24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鸟</a:t>
            </a:r>
            <a:r>
              <a:rPr lang="en-US" altLang="zh-CN" sz="24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”</a:t>
            </a:r>
            <a:r>
              <a:rPr lang="zh-CN" altLang="en-US" sz="24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相随。</a:t>
            </a:r>
          </a:p>
        </p:txBody>
      </p:sp>
      <p:cxnSp>
        <p:nvCxnSpPr>
          <p:cNvPr id="7" name="直接连接符 6"/>
          <p:cNvCxnSpPr/>
          <p:nvPr/>
        </p:nvCxnSpPr>
        <p:spPr>
          <a:xfrm>
            <a:off x="558476" y="4621359"/>
            <a:ext cx="7773412" cy="2326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913329" y="1731556"/>
            <a:ext cx="716003" cy="761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7995" tIns="33997" rIns="67995" bIns="33997">
            <a:spAutoFit/>
          </a:bodyPr>
          <a:lstStyle/>
          <a:p>
            <a:r>
              <a:rPr lang="zh-CN" altLang="en-US" sz="45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鹦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77606" y="561681"/>
            <a:ext cx="1374836" cy="43799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lIns="67995" tIns="33997" rIns="67995" bIns="33997">
            <a:spAutoFit/>
          </a:bodyPr>
          <a:lstStyle/>
          <a:p>
            <a:pPr>
              <a:defRPr/>
            </a:pPr>
            <a:r>
              <a:rPr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识字方法</a:t>
            </a:r>
          </a:p>
        </p:txBody>
      </p:sp>
      <p:pic>
        <p:nvPicPr>
          <p:cNvPr id="12293" name="Picture 3" descr="http://www.jituwang.com/uploads/allimg/130228/260450-13022Q0164945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1716" y="338404"/>
            <a:ext cx="721613" cy="698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4" name="TextBox 3"/>
          <p:cNvSpPr txBox="1">
            <a:spLocks noChangeArrowheads="1"/>
          </p:cNvSpPr>
          <p:nvPr/>
        </p:nvSpPr>
        <p:spPr bwMode="auto">
          <a:xfrm>
            <a:off x="453688" y="2658386"/>
            <a:ext cx="4789317" cy="437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>
            <a:spAutoFit/>
          </a:bodyPr>
          <a:lstStyle/>
          <a:p>
            <a:r>
              <a:rPr lang="zh-CN" altLang="en-US" sz="24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儿歌识字：</a:t>
            </a:r>
            <a:r>
              <a:rPr lang="zh-CN" altLang="en-US" sz="24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有</a:t>
            </a:r>
            <a:r>
              <a:rPr lang="en-US" altLang="zh-CN" sz="24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“</a:t>
            </a:r>
            <a:r>
              <a:rPr lang="zh-CN" altLang="en-US" sz="24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武</a:t>
            </a:r>
            <a:r>
              <a:rPr lang="en-US" altLang="zh-CN" sz="24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”</a:t>
            </a:r>
            <a:r>
              <a:rPr lang="zh-CN" altLang="en-US" sz="24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功的</a:t>
            </a:r>
            <a:r>
              <a:rPr lang="en-US" altLang="zh-CN" sz="24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“</a:t>
            </a:r>
            <a:r>
              <a:rPr lang="zh-CN" altLang="en-US" sz="24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鸟</a:t>
            </a:r>
            <a:r>
              <a:rPr lang="en-US" altLang="zh-CN" sz="24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”</a:t>
            </a:r>
            <a:r>
              <a:rPr lang="zh-CN" altLang="en-US" sz="24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。</a:t>
            </a:r>
          </a:p>
        </p:txBody>
      </p:sp>
      <p:sp>
        <p:nvSpPr>
          <p:cNvPr id="3" name="TextBox 9"/>
          <p:cNvSpPr txBox="1">
            <a:spLocks noChangeArrowheads="1"/>
          </p:cNvSpPr>
          <p:nvPr/>
        </p:nvSpPr>
        <p:spPr bwMode="auto">
          <a:xfrm>
            <a:off x="913329" y="3286351"/>
            <a:ext cx="716003" cy="761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7995" tIns="33997" rIns="67995" bIns="33997">
            <a:spAutoFit/>
          </a:bodyPr>
          <a:lstStyle/>
          <a:p>
            <a:r>
              <a:rPr lang="zh-CN" altLang="en-US" sz="45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鹉</a:t>
            </a:r>
          </a:p>
        </p:txBody>
      </p:sp>
      <p:pic>
        <p:nvPicPr>
          <p:cNvPr id="5" name="图片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03684" y="1915295"/>
            <a:ext cx="3484222" cy="2271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56120" y="603544"/>
            <a:ext cx="1065457" cy="43799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lIns="67995" tIns="33997" rIns="67995" bIns="33997">
            <a:spAutoFit/>
          </a:bodyPr>
          <a:lstStyle/>
          <a:p>
            <a:pPr>
              <a:defRPr/>
            </a:pPr>
            <a:r>
              <a:rPr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我会写</a:t>
            </a:r>
          </a:p>
        </p:txBody>
      </p:sp>
      <p:pic>
        <p:nvPicPr>
          <p:cNvPr id="13314" name="Picture 3" descr="http://www.jituwang.com/uploads/allimg/130228/260450-13022Q0164945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579" y="380268"/>
            <a:ext cx="721613" cy="698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315" name="组合 77"/>
          <p:cNvGrpSpPr>
            <a:grpSpLocks/>
          </p:cNvGrpSpPr>
          <p:nvPr/>
        </p:nvGrpSpPr>
        <p:grpSpPr bwMode="auto">
          <a:xfrm>
            <a:off x="2399423" y="1510606"/>
            <a:ext cx="750191" cy="732626"/>
            <a:chOff x="714348" y="428604"/>
            <a:chExt cx="1000132" cy="1000926"/>
          </a:xfrm>
        </p:grpSpPr>
        <p:sp>
          <p:nvSpPr>
            <p:cNvPr id="70" name="矩形 69"/>
            <p:cNvSpPr/>
            <p:nvPr/>
          </p:nvSpPr>
          <p:spPr>
            <a:xfrm>
              <a:off x="714348" y="428604"/>
              <a:ext cx="1000132" cy="1000926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b="1">
                <a:solidFill>
                  <a:srgbClr val="7030A0"/>
                </a:solidFill>
              </a:endParaRPr>
            </a:p>
          </p:txBody>
        </p:sp>
        <p:cxnSp>
          <p:nvCxnSpPr>
            <p:cNvPr id="71" name="直接连接符 70"/>
            <p:cNvCxnSpPr>
              <a:stCxn id="70" idx="0"/>
              <a:endCxn id="70" idx="2"/>
            </p:cNvCxnSpPr>
            <p:nvPr/>
          </p:nvCxnSpPr>
          <p:spPr>
            <a:xfrm rot="16200000" flipH="1">
              <a:off x="713951" y="927479"/>
              <a:ext cx="1000926" cy="3175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接连接符 71"/>
            <p:cNvCxnSpPr>
              <a:stCxn id="70" idx="1"/>
              <a:endCxn id="70" idx="3"/>
            </p:cNvCxnSpPr>
            <p:nvPr/>
          </p:nvCxnSpPr>
          <p:spPr>
            <a:xfrm rot="10800000" flipH="1">
              <a:off x="714348" y="929066"/>
              <a:ext cx="1000132" cy="1589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19" name="组合 81"/>
          <p:cNvGrpSpPr>
            <a:grpSpLocks/>
          </p:cNvGrpSpPr>
          <p:nvPr/>
        </p:nvGrpSpPr>
        <p:grpSpPr bwMode="auto">
          <a:xfrm>
            <a:off x="3309179" y="1522235"/>
            <a:ext cx="750191" cy="732626"/>
            <a:chOff x="714348" y="428604"/>
            <a:chExt cx="1000132" cy="1000926"/>
          </a:xfrm>
        </p:grpSpPr>
        <p:sp>
          <p:nvSpPr>
            <p:cNvPr id="74" name="矩形 73"/>
            <p:cNvSpPr/>
            <p:nvPr/>
          </p:nvSpPr>
          <p:spPr>
            <a:xfrm>
              <a:off x="714348" y="428604"/>
              <a:ext cx="1000132" cy="1000926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b="1">
                <a:solidFill>
                  <a:srgbClr val="7030A0"/>
                </a:solidFill>
              </a:endParaRPr>
            </a:p>
          </p:txBody>
        </p:sp>
        <p:cxnSp>
          <p:nvCxnSpPr>
            <p:cNvPr id="75" name="直接连接符 74"/>
            <p:cNvCxnSpPr>
              <a:stCxn id="74" idx="0"/>
              <a:endCxn id="74" idx="2"/>
            </p:cNvCxnSpPr>
            <p:nvPr/>
          </p:nvCxnSpPr>
          <p:spPr>
            <a:xfrm rot="16200000" flipH="1">
              <a:off x="713951" y="927479"/>
              <a:ext cx="1000926" cy="3175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接连接符 75"/>
            <p:cNvCxnSpPr>
              <a:stCxn id="74" idx="1"/>
              <a:endCxn id="74" idx="3"/>
            </p:cNvCxnSpPr>
            <p:nvPr/>
          </p:nvCxnSpPr>
          <p:spPr>
            <a:xfrm rot="10800000" flipH="1">
              <a:off x="714348" y="929066"/>
              <a:ext cx="1000132" cy="1589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23" name="组合 85"/>
          <p:cNvGrpSpPr>
            <a:grpSpLocks/>
          </p:cNvGrpSpPr>
          <p:nvPr/>
        </p:nvGrpSpPr>
        <p:grpSpPr bwMode="auto">
          <a:xfrm>
            <a:off x="4209408" y="1529212"/>
            <a:ext cx="750191" cy="732626"/>
            <a:chOff x="714348" y="428604"/>
            <a:chExt cx="1000132" cy="1000926"/>
          </a:xfrm>
        </p:grpSpPr>
        <p:sp>
          <p:nvSpPr>
            <p:cNvPr id="78" name="矩形 77"/>
            <p:cNvSpPr/>
            <p:nvPr/>
          </p:nvSpPr>
          <p:spPr>
            <a:xfrm>
              <a:off x="714348" y="428604"/>
              <a:ext cx="1000132" cy="999337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b="1">
                <a:solidFill>
                  <a:srgbClr val="7030A0"/>
                </a:solidFill>
              </a:endParaRPr>
            </a:p>
          </p:txBody>
        </p:sp>
        <p:cxnSp>
          <p:nvCxnSpPr>
            <p:cNvPr id="79" name="直接连接符 78"/>
            <p:cNvCxnSpPr>
              <a:stCxn id="78" idx="0"/>
              <a:endCxn id="78" idx="2"/>
            </p:cNvCxnSpPr>
            <p:nvPr/>
          </p:nvCxnSpPr>
          <p:spPr>
            <a:xfrm rot="16200000" flipH="1">
              <a:off x="714746" y="928273"/>
              <a:ext cx="999338" cy="3175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直接连接符 79"/>
            <p:cNvCxnSpPr>
              <a:stCxn id="78" idx="1"/>
              <a:endCxn id="78" idx="3"/>
            </p:cNvCxnSpPr>
            <p:nvPr/>
          </p:nvCxnSpPr>
          <p:spPr>
            <a:xfrm rot="10800000" flipH="1">
              <a:off x="714348" y="929066"/>
              <a:ext cx="1000132" cy="0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27" name="组合 76"/>
          <p:cNvGrpSpPr>
            <a:grpSpLocks/>
          </p:cNvGrpSpPr>
          <p:nvPr/>
        </p:nvGrpSpPr>
        <p:grpSpPr bwMode="auto">
          <a:xfrm>
            <a:off x="1487285" y="1510606"/>
            <a:ext cx="750191" cy="732626"/>
            <a:chOff x="714348" y="428604"/>
            <a:chExt cx="1000132" cy="1000926"/>
          </a:xfrm>
        </p:grpSpPr>
        <p:sp>
          <p:nvSpPr>
            <p:cNvPr id="82" name="矩形 81"/>
            <p:cNvSpPr/>
            <p:nvPr/>
          </p:nvSpPr>
          <p:spPr>
            <a:xfrm>
              <a:off x="714348" y="428604"/>
              <a:ext cx="1000132" cy="1000926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b="1">
                <a:solidFill>
                  <a:srgbClr val="7030A0"/>
                </a:solidFill>
              </a:endParaRPr>
            </a:p>
          </p:txBody>
        </p:sp>
        <p:cxnSp>
          <p:nvCxnSpPr>
            <p:cNvPr id="83" name="直接连接符 82"/>
            <p:cNvCxnSpPr>
              <a:stCxn id="82" idx="0"/>
              <a:endCxn id="82" idx="2"/>
            </p:cNvCxnSpPr>
            <p:nvPr/>
          </p:nvCxnSpPr>
          <p:spPr>
            <a:xfrm rot="16200000" flipH="1">
              <a:off x="713951" y="927479"/>
              <a:ext cx="1000926" cy="3175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直接连接符 83"/>
            <p:cNvCxnSpPr>
              <a:stCxn id="82" idx="1"/>
              <a:endCxn id="82" idx="3"/>
            </p:cNvCxnSpPr>
            <p:nvPr/>
          </p:nvCxnSpPr>
          <p:spPr>
            <a:xfrm rot="10800000" flipH="1">
              <a:off x="714348" y="929066"/>
              <a:ext cx="1000132" cy="1589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31" name="组合 89"/>
          <p:cNvGrpSpPr>
            <a:grpSpLocks/>
          </p:cNvGrpSpPr>
          <p:nvPr/>
        </p:nvGrpSpPr>
        <p:grpSpPr bwMode="auto">
          <a:xfrm>
            <a:off x="5131072" y="1545492"/>
            <a:ext cx="750191" cy="734952"/>
            <a:chOff x="714348" y="428604"/>
            <a:chExt cx="1000132" cy="1000926"/>
          </a:xfrm>
        </p:grpSpPr>
        <p:sp>
          <p:nvSpPr>
            <p:cNvPr id="86" name="矩形 85"/>
            <p:cNvSpPr/>
            <p:nvPr/>
          </p:nvSpPr>
          <p:spPr>
            <a:xfrm>
              <a:off x="714348" y="428604"/>
              <a:ext cx="1000132" cy="999342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b="1">
                <a:solidFill>
                  <a:srgbClr val="7030A0"/>
                </a:solidFill>
              </a:endParaRPr>
            </a:p>
          </p:txBody>
        </p:sp>
        <p:cxnSp>
          <p:nvCxnSpPr>
            <p:cNvPr id="87" name="直接连接符 86"/>
            <p:cNvCxnSpPr>
              <a:stCxn id="86" idx="0"/>
              <a:endCxn id="86" idx="2"/>
            </p:cNvCxnSpPr>
            <p:nvPr/>
          </p:nvCxnSpPr>
          <p:spPr>
            <a:xfrm rot="16200000" flipH="1">
              <a:off x="714743" y="928271"/>
              <a:ext cx="999343" cy="3175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直接连接符 87"/>
            <p:cNvCxnSpPr>
              <a:stCxn id="86" idx="1"/>
              <a:endCxn id="86" idx="3"/>
            </p:cNvCxnSpPr>
            <p:nvPr/>
          </p:nvCxnSpPr>
          <p:spPr>
            <a:xfrm rot="10800000" flipH="1">
              <a:off x="714348" y="927483"/>
              <a:ext cx="1000132" cy="3167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35" name="组合 105"/>
          <p:cNvGrpSpPr>
            <a:grpSpLocks/>
          </p:cNvGrpSpPr>
          <p:nvPr/>
        </p:nvGrpSpPr>
        <p:grpSpPr bwMode="auto">
          <a:xfrm>
            <a:off x="2369653" y="2763047"/>
            <a:ext cx="750191" cy="733789"/>
            <a:chOff x="714348" y="428604"/>
            <a:chExt cx="1000132" cy="1000926"/>
          </a:xfrm>
        </p:grpSpPr>
        <p:sp>
          <p:nvSpPr>
            <p:cNvPr id="90" name="矩形 89"/>
            <p:cNvSpPr/>
            <p:nvPr/>
          </p:nvSpPr>
          <p:spPr>
            <a:xfrm>
              <a:off x="714348" y="428604"/>
              <a:ext cx="1000132" cy="999339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b="1">
                <a:solidFill>
                  <a:srgbClr val="7030A0"/>
                </a:solidFill>
              </a:endParaRPr>
            </a:p>
          </p:txBody>
        </p:sp>
        <p:cxnSp>
          <p:nvCxnSpPr>
            <p:cNvPr id="91" name="直接连接符 90"/>
            <p:cNvCxnSpPr>
              <a:stCxn id="90" idx="0"/>
              <a:endCxn id="90" idx="2"/>
            </p:cNvCxnSpPr>
            <p:nvPr/>
          </p:nvCxnSpPr>
          <p:spPr>
            <a:xfrm rot="16200000" flipH="1">
              <a:off x="714744" y="928273"/>
              <a:ext cx="999339" cy="3175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直接连接符 91"/>
            <p:cNvCxnSpPr>
              <a:stCxn id="90" idx="1"/>
              <a:endCxn id="90" idx="3"/>
            </p:cNvCxnSpPr>
            <p:nvPr/>
          </p:nvCxnSpPr>
          <p:spPr>
            <a:xfrm rot="10800000" flipH="1">
              <a:off x="714348" y="928274"/>
              <a:ext cx="1000132" cy="1586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39" name="组合 109"/>
          <p:cNvGrpSpPr>
            <a:grpSpLocks/>
          </p:cNvGrpSpPr>
          <p:nvPr/>
        </p:nvGrpSpPr>
        <p:grpSpPr bwMode="auto">
          <a:xfrm>
            <a:off x="3227014" y="2763047"/>
            <a:ext cx="750191" cy="733789"/>
            <a:chOff x="714348" y="428604"/>
            <a:chExt cx="1000132" cy="1000926"/>
          </a:xfrm>
        </p:grpSpPr>
        <p:sp>
          <p:nvSpPr>
            <p:cNvPr id="94" name="矩形 93"/>
            <p:cNvSpPr/>
            <p:nvPr/>
          </p:nvSpPr>
          <p:spPr>
            <a:xfrm>
              <a:off x="714348" y="428604"/>
              <a:ext cx="1000132" cy="999339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b="1">
                <a:solidFill>
                  <a:srgbClr val="7030A0"/>
                </a:solidFill>
              </a:endParaRPr>
            </a:p>
          </p:txBody>
        </p:sp>
        <p:cxnSp>
          <p:nvCxnSpPr>
            <p:cNvPr id="95" name="直接连接符 94"/>
            <p:cNvCxnSpPr>
              <a:stCxn id="94" idx="0"/>
              <a:endCxn id="94" idx="2"/>
            </p:cNvCxnSpPr>
            <p:nvPr/>
          </p:nvCxnSpPr>
          <p:spPr>
            <a:xfrm rot="16200000" flipH="1">
              <a:off x="714744" y="928273"/>
              <a:ext cx="999339" cy="3175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直接连接符 95"/>
            <p:cNvCxnSpPr>
              <a:stCxn id="94" idx="1"/>
              <a:endCxn id="94" idx="3"/>
            </p:cNvCxnSpPr>
            <p:nvPr/>
          </p:nvCxnSpPr>
          <p:spPr>
            <a:xfrm rot="10800000" flipH="1">
              <a:off x="714348" y="928274"/>
              <a:ext cx="1000132" cy="1586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43" name="组合 93"/>
          <p:cNvGrpSpPr>
            <a:grpSpLocks/>
          </p:cNvGrpSpPr>
          <p:nvPr/>
        </p:nvGrpSpPr>
        <p:grpSpPr bwMode="auto">
          <a:xfrm>
            <a:off x="6055117" y="1566424"/>
            <a:ext cx="750191" cy="733789"/>
            <a:chOff x="714348" y="428604"/>
            <a:chExt cx="1000132" cy="1000926"/>
          </a:xfrm>
        </p:grpSpPr>
        <p:sp>
          <p:nvSpPr>
            <p:cNvPr id="98" name="矩形 97"/>
            <p:cNvSpPr/>
            <p:nvPr/>
          </p:nvSpPr>
          <p:spPr>
            <a:xfrm>
              <a:off x="714348" y="428604"/>
              <a:ext cx="1000132" cy="999340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b="1">
                <a:solidFill>
                  <a:srgbClr val="7030A0"/>
                </a:solidFill>
              </a:endParaRPr>
            </a:p>
          </p:txBody>
        </p:sp>
        <p:cxnSp>
          <p:nvCxnSpPr>
            <p:cNvPr id="99" name="直接连接符 98"/>
            <p:cNvCxnSpPr>
              <a:stCxn id="98" idx="0"/>
              <a:endCxn id="98" idx="2"/>
            </p:cNvCxnSpPr>
            <p:nvPr/>
          </p:nvCxnSpPr>
          <p:spPr>
            <a:xfrm rot="16200000" flipH="1">
              <a:off x="714744" y="928272"/>
              <a:ext cx="999340" cy="3175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直接连接符 99"/>
            <p:cNvCxnSpPr>
              <a:stCxn id="98" idx="1"/>
              <a:endCxn id="98" idx="3"/>
            </p:cNvCxnSpPr>
            <p:nvPr/>
          </p:nvCxnSpPr>
          <p:spPr>
            <a:xfrm rot="10800000" flipH="1">
              <a:off x="714348" y="928274"/>
              <a:ext cx="1000132" cy="1587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47" name="组合 97"/>
          <p:cNvGrpSpPr>
            <a:grpSpLocks/>
          </p:cNvGrpSpPr>
          <p:nvPr/>
        </p:nvGrpSpPr>
        <p:grpSpPr bwMode="auto">
          <a:xfrm>
            <a:off x="7057754" y="1554795"/>
            <a:ext cx="750191" cy="733789"/>
            <a:chOff x="714348" y="428604"/>
            <a:chExt cx="1000132" cy="1000926"/>
          </a:xfrm>
        </p:grpSpPr>
        <p:sp>
          <p:nvSpPr>
            <p:cNvPr id="102" name="矩形 101"/>
            <p:cNvSpPr/>
            <p:nvPr/>
          </p:nvSpPr>
          <p:spPr>
            <a:xfrm>
              <a:off x="714348" y="428604"/>
              <a:ext cx="1000132" cy="999340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b="1">
                <a:solidFill>
                  <a:srgbClr val="7030A0"/>
                </a:solidFill>
              </a:endParaRPr>
            </a:p>
          </p:txBody>
        </p:sp>
        <p:cxnSp>
          <p:nvCxnSpPr>
            <p:cNvPr id="103" name="直接连接符 102"/>
            <p:cNvCxnSpPr>
              <a:stCxn id="102" idx="0"/>
              <a:endCxn id="102" idx="2"/>
            </p:cNvCxnSpPr>
            <p:nvPr/>
          </p:nvCxnSpPr>
          <p:spPr>
            <a:xfrm rot="16200000" flipH="1">
              <a:off x="714744" y="928272"/>
              <a:ext cx="999340" cy="3175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直接连接符 103"/>
            <p:cNvCxnSpPr>
              <a:stCxn id="102" idx="1"/>
              <a:endCxn id="102" idx="3"/>
            </p:cNvCxnSpPr>
            <p:nvPr/>
          </p:nvCxnSpPr>
          <p:spPr>
            <a:xfrm rot="10800000" flipH="1">
              <a:off x="714348" y="928274"/>
              <a:ext cx="1000132" cy="1587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51" name="组合 101"/>
          <p:cNvGrpSpPr>
            <a:grpSpLocks/>
          </p:cNvGrpSpPr>
          <p:nvPr/>
        </p:nvGrpSpPr>
        <p:grpSpPr bwMode="auto">
          <a:xfrm>
            <a:off x="1458706" y="2763047"/>
            <a:ext cx="750191" cy="733789"/>
            <a:chOff x="714348" y="428604"/>
            <a:chExt cx="1000132" cy="1000926"/>
          </a:xfrm>
        </p:grpSpPr>
        <p:sp>
          <p:nvSpPr>
            <p:cNvPr id="106" name="矩形 105"/>
            <p:cNvSpPr/>
            <p:nvPr/>
          </p:nvSpPr>
          <p:spPr>
            <a:xfrm>
              <a:off x="714348" y="428604"/>
              <a:ext cx="1000132" cy="999339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b="1">
                <a:solidFill>
                  <a:srgbClr val="7030A0"/>
                </a:solidFill>
              </a:endParaRPr>
            </a:p>
          </p:txBody>
        </p:sp>
        <p:cxnSp>
          <p:nvCxnSpPr>
            <p:cNvPr id="107" name="直接连接符 106"/>
            <p:cNvCxnSpPr>
              <a:stCxn id="106" idx="0"/>
              <a:endCxn id="106" idx="2"/>
            </p:cNvCxnSpPr>
            <p:nvPr/>
          </p:nvCxnSpPr>
          <p:spPr>
            <a:xfrm rot="16200000" flipH="1">
              <a:off x="714744" y="928273"/>
              <a:ext cx="999339" cy="3175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直接连接符 107"/>
            <p:cNvCxnSpPr>
              <a:stCxn id="106" idx="1"/>
              <a:endCxn id="106" idx="3"/>
            </p:cNvCxnSpPr>
            <p:nvPr/>
          </p:nvCxnSpPr>
          <p:spPr>
            <a:xfrm rot="10800000" flipH="1">
              <a:off x="714348" y="928274"/>
              <a:ext cx="1000132" cy="1586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9" name="文本框 64"/>
          <p:cNvSpPr txBox="1">
            <a:spLocks noChangeArrowheads="1"/>
          </p:cNvSpPr>
          <p:nvPr/>
        </p:nvSpPr>
        <p:spPr bwMode="auto">
          <a:xfrm>
            <a:off x="1494429" y="1454786"/>
            <a:ext cx="457260" cy="805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996" tIns="25498" rIns="50996" bIns="25498">
            <a:spAutoFit/>
          </a:bodyPr>
          <a:lstStyle/>
          <a:p>
            <a:r>
              <a:rPr lang="zh-CN" altLang="en-US" sz="4900" b="1">
                <a:solidFill>
                  <a:srgbClr val="7030A0"/>
                </a:solidFill>
                <a:latin typeface="楷体" pitchFamily="49" charset="-122"/>
                <a:ea typeface="楷体" pitchFamily="49" charset="-122"/>
              </a:rPr>
              <a:t>搭</a:t>
            </a:r>
          </a:p>
        </p:txBody>
      </p:sp>
      <p:sp>
        <p:nvSpPr>
          <p:cNvPr id="110" name="文本框 64"/>
          <p:cNvSpPr txBox="1">
            <a:spLocks noChangeArrowheads="1"/>
          </p:cNvSpPr>
          <p:nvPr/>
        </p:nvSpPr>
        <p:spPr bwMode="auto">
          <a:xfrm>
            <a:off x="2406567" y="1459438"/>
            <a:ext cx="457260" cy="805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996" tIns="25498" rIns="50996" bIns="25498">
            <a:spAutoFit/>
          </a:bodyPr>
          <a:lstStyle/>
          <a:p>
            <a:r>
              <a:rPr lang="zh-CN" altLang="en-US" sz="4900" b="1">
                <a:solidFill>
                  <a:srgbClr val="7030A0"/>
                </a:solidFill>
                <a:latin typeface="楷体" pitchFamily="49" charset="-122"/>
                <a:ea typeface="楷体" pitchFamily="49" charset="-122"/>
              </a:rPr>
              <a:t>亲</a:t>
            </a:r>
          </a:p>
        </p:txBody>
      </p:sp>
      <p:sp>
        <p:nvSpPr>
          <p:cNvPr id="111" name="文本框 64"/>
          <p:cNvSpPr txBox="1">
            <a:spLocks noChangeArrowheads="1"/>
          </p:cNvSpPr>
          <p:nvPr/>
        </p:nvSpPr>
        <p:spPr bwMode="auto">
          <a:xfrm>
            <a:off x="3318705" y="1459438"/>
            <a:ext cx="454878" cy="805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996" tIns="25498" rIns="50996" bIns="25498">
            <a:spAutoFit/>
          </a:bodyPr>
          <a:lstStyle/>
          <a:p>
            <a:r>
              <a:rPr lang="zh-CN" altLang="en-US" sz="4900" b="1">
                <a:solidFill>
                  <a:srgbClr val="7030A0"/>
                </a:solidFill>
                <a:latin typeface="楷体" pitchFamily="49" charset="-122"/>
                <a:ea typeface="楷体" pitchFamily="49" charset="-122"/>
              </a:rPr>
              <a:t>父</a:t>
            </a:r>
          </a:p>
        </p:txBody>
      </p:sp>
      <p:sp>
        <p:nvSpPr>
          <p:cNvPr id="112" name="文本框 64"/>
          <p:cNvSpPr txBox="1">
            <a:spLocks noChangeArrowheads="1"/>
          </p:cNvSpPr>
          <p:nvPr/>
        </p:nvSpPr>
        <p:spPr bwMode="auto">
          <a:xfrm>
            <a:off x="4223697" y="1473393"/>
            <a:ext cx="456068" cy="805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996" tIns="25498" rIns="50996" bIns="25498">
            <a:spAutoFit/>
          </a:bodyPr>
          <a:lstStyle/>
          <a:p>
            <a:r>
              <a:rPr lang="zh-CN" altLang="en-US" sz="4900" b="1">
                <a:solidFill>
                  <a:srgbClr val="7030A0"/>
                </a:solidFill>
                <a:latin typeface="楷体" pitchFamily="49" charset="-122"/>
                <a:ea typeface="楷体" pitchFamily="49" charset="-122"/>
              </a:rPr>
              <a:t>沙</a:t>
            </a:r>
          </a:p>
        </p:txBody>
      </p:sp>
      <p:sp>
        <p:nvSpPr>
          <p:cNvPr id="113" name="文本框 64"/>
          <p:cNvSpPr txBox="1">
            <a:spLocks noChangeArrowheads="1"/>
          </p:cNvSpPr>
          <p:nvPr/>
        </p:nvSpPr>
        <p:spPr bwMode="auto">
          <a:xfrm>
            <a:off x="5138216" y="1473393"/>
            <a:ext cx="456068" cy="805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996" tIns="25498" rIns="50996" bIns="25498">
            <a:spAutoFit/>
          </a:bodyPr>
          <a:lstStyle/>
          <a:p>
            <a:r>
              <a:rPr lang="zh-CN" altLang="en-US" sz="4900" b="1">
                <a:solidFill>
                  <a:srgbClr val="7030A0"/>
                </a:solidFill>
                <a:latin typeface="楷体" pitchFamily="49" charset="-122"/>
                <a:ea typeface="楷体" pitchFamily="49" charset="-122"/>
              </a:rPr>
              <a:t>啦</a:t>
            </a:r>
          </a:p>
        </p:txBody>
      </p:sp>
      <p:sp>
        <p:nvSpPr>
          <p:cNvPr id="114" name="文本框 64"/>
          <p:cNvSpPr txBox="1">
            <a:spLocks noChangeArrowheads="1"/>
          </p:cNvSpPr>
          <p:nvPr/>
        </p:nvSpPr>
        <p:spPr bwMode="auto">
          <a:xfrm>
            <a:off x="6055116" y="1522234"/>
            <a:ext cx="457260" cy="805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996" tIns="25498" rIns="50996" bIns="25498">
            <a:spAutoFit/>
          </a:bodyPr>
          <a:lstStyle/>
          <a:p>
            <a:r>
              <a:rPr lang="zh-CN" altLang="en-US" sz="4900" b="1">
                <a:solidFill>
                  <a:srgbClr val="7030A0"/>
                </a:solidFill>
                <a:latin typeface="楷体" pitchFamily="49" charset="-122"/>
                <a:ea typeface="楷体" pitchFamily="49" charset="-122"/>
              </a:rPr>
              <a:t>响</a:t>
            </a:r>
          </a:p>
        </p:txBody>
      </p:sp>
      <p:sp>
        <p:nvSpPr>
          <p:cNvPr id="115" name="文本框 64"/>
          <p:cNvSpPr txBox="1">
            <a:spLocks noChangeArrowheads="1"/>
          </p:cNvSpPr>
          <p:nvPr/>
        </p:nvSpPr>
        <p:spPr bwMode="auto">
          <a:xfrm>
            <a:off x="7095858" y="1500139"/>
            <a:ext cx="457260" cy="805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996" tIns="25498" rIns="50996" bIns="25498">
            <a:spAutoFit/>
          </a:bodyPr>
          <a:lstStyle/>
          <a:p>
            <a:r>
              <a:rPr lang="zh-CN" altLang="en-US" sz="4900" b="1">
                <a:solidFill>
                  <a:srgbClr val="7030A0"/>
                </a:solidFill>
                <a:latin typeface="楷体" pitchFamily="49" charset="-122"/>
                <a:ea typeface="楷体" pitchFamily="49" charset="-122"/>
              </a:rPr>
              <a:t>羽</a:t>
            </a:r>
          </a:p>
        </p:txBody>
      </p:sp>
      <p:sp>
        <p:nvSpPr>
          <p:cNvPr id="116" name="文本框 64"/>
          <p:cNvSpPr txBox="1">
            <a:spLocks noChangeArrowheads="1"/>
          </p:cNvSpPr>
          <p:nvPr/>
        </p:nvSpPr>
        <p:spPr bwMode="auto">
          <a:xfrm>
            <a:off x="1484903" y="2682807"/>
            <a:ext cx="456068" cy="805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996" tIns="25498" rIns="50996" bIns="25498">
            <a:spAutoFit/>
          </a:bodyPr>
          <a:lstStyle/>
          <a:p>
            <a:r>
              <a:rPr lang="zh-CN" altLang="en-US" sz="4900" b="1">
                <a:solidFill>
                  <a:srgbClr val="7030A0"/>
                </a:solidFill>
                <a:latin typeface="楷体" pitchFamily="49" charset="-122"/>
                <a:ea typeface="楷体" pitchFamily="49" charset="-122"/>
              </a:rPr>
              <a:t>翠</a:t>
            </a:r>
          </a:p>
        </p:txBody>
      </p:sp>
      <p:sp>
        <p:nvSpPr>
          <p:cNvPr id="117" name="文本框 64"/>
          <p:cNvSpPr txBox="1">
            <a:spLocks noChangeArrowheads="1"/>
          </p:cNvSpPr>
          <p:nvPr/>
        </p:nvSpPr>
        <p:spPr bwMode="auto">
          <a:xfrm>
            <a:off x="2394659" y="2701413"/>
            <a:ext cx="454878" cy="805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996" tIns="25498" rIns="50996" bIns="25498">
            <a:spAutoFit/>
          </a:bodyPr>
          <a:lstStyle/>
          <a:p>
            <a:r>
              <a:rPr lang="zh-CN" altLang="en-US" sz="4900" b="1">
                <a:solidFill>
                  <a:srgbClr val="7030A0"/>
                </a:solidFill>
                <a:latin typeface="楷体" pitchFamily="49" charset="-122"/>
                <a:ea typeface="楷体" pitchFamily="49" charset="-122"/>
              </a:rPr>
              <a:t>嘴</a:t>
            </a:r>
          </a:p>
        </p:txBody>
      </p:sp>
      <p:sp>
        <p:nvSpPr>
          <p:cNvPr id="118" name="文本框 64"/>
          <p:cNvSpPr txBox="1">
            <a:spLocks noChangeArrowheads="1"/>
          </p:cNvSpPr>
          <p:nvPr/>
        </p:nvSpPr>
        <p:spPr bwMode="auto">
          <a:xfrm>
            <a:off x="3252021" y="2707228"/>
            <a:ext cx="454878" cy="805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996" tIns="25498" rIns="50996" bIns="25498">
            <a:spAutoFit/>
          </a:bodyPr>
          <a:lstStyle/>
          <a:p>
            <a:r>
              <a:rPr lang="zh-CN" altLang="en-US" sz="4900" b="1">
                <a:solidFill>
                  <a:srgbClr val="7030A0"/>
                </a:solidFill>
                <a:latin typeface="楷体" pitchFamily="49" charset="-122"/>
                <a:ea typeface="楷体" pitchFamily="49" charset="-122"/>
              </a:rPr>
              <a:t>悄</a:t>
            </a:r>
          </a:p>
        </p:txBody>
      </p:sp>
      <p:grpSp>
        <p:nvGrpSpPr>
          <p:cNvPr id="13365" name="组合 105"/>
          <p:cNvGrpSpPr>
            <a:grpSpLocks/>
          </p:cNvGrpSpPr>
          <p:nvPr/>
        </p:nvGrpSpPr>
        <p:grpSpPr bwMode="auto">
          <a:xfrm>
            <a:off x="5028665" y="2759558"/>
            <a:ext cx="750191" cy="733789"/>
            <a:chOff x="714348" y="428604"/>
            <a:chExt cx="1000132" cy="1000926"/>
          </a:xfrm>
        </p:grpSpPr>
        <p:sp>
          <p:nvSpPr>
            <p:cNvPr id="120" name="矩形 119"/>
            <p:cNvSpPr/>
            <p:nvPr/>
          </p:nvSpPr>
          <p:spPr>
            <a:xfrm>
              <a:off x="714348" y="428604"/>
              <a:ext cx="1000132" cy="999340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b="1">
                <a:solidFill>
                  <a:srgbClr val="7030A0"/>
                </a:solidFill>
              </a:endParaRPr>
            </a:p>
          </p:txBody>
        </p:sp>
        <p:cxnSp>
          <p:nvCxnSpPr>
            <p:cNvPr id="121" name="直接连接符 120"/>
            <p:cNvCxnSpPr>
              <a:stCxn id="120" idx="0"/>
              <a:endCxn id="120" idx="2"/>
            </p:cNvCxnSpPr>
            <p:nvPr/>
          </p:nvCxnSpPr>
          <p:spPr>
            <a:xfrm rot="16200000" flipH="1">
              <a:off x="714744" y="928272"/>
              <a:ext cx="999340" cy="3175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直接连接符 121"/>
            <p:cNvCxnSpPr>
              <a:stCxn id="120" idx="1"/>
              <a:endCxn id="120" idx="3"/>
            </p:cNvCxnSpPr>
            <p:nvPr/>
          </p:nvCxnSpPr>
          <p:spPr>
            <a:xfrm rot="10800000" flipH="1">
              <a:off x="714348" y="928274"/>
              <a:ext cx="1000132" cy="1587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69" name="组合 109"/>
          <p:cNvGrpSpPr>
            <a:grpSpLocks/>
          </p:cNvGrpSpPr>
          <p:nvPr/>
        </p:nvGrpSpPr>
        <p:grpSpPr bwMode="auto">
          <a:xfrm>
            <a:off x="5886026" y="2759558"/>
            <a:ext cx="750191" cy="733789"/>
            <a:chOff x="714348" y="428604"/>
            <a:chExt cx="1000132" cy="1000926"/>
          </a:xfrm>
        </p:grpSpPr>
        <p:sp>
          <p:nvSpPr>
            <p:cNvPr id="124" name="矩形 123"/>
            <p:cNvSpPr/>
            <p:nvPr/>
          </p:nvSpPr>
          <p:spPr>
            <a:xfrm>
              <a:off x="714348" y="428604"/>
              <a:ext cx="1000132" cy="999340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b="1">
                <a:solidFill>
                  <a:srgbClr val="7030A0"/>
                </a:solidFill>
              </a:endParaRPr>
            </a:p>
          </p:txBody>
        </p:sp>
        <p:cxnSp>
          <p:nvCxnSpPr>
            <p:cNvPr id="125" name="直接连接符 124"/>
            <p:cNvCxnSpPr>
              <a:stCxn id="124" idx="0"/>
              <a:endCxn id="124" idx="2"/>
            </p:cNvCxnSpPr>
            <p:nvPr/>
          </p:nvCxnSpPr>
          <p:spPr>
            <a:xfrm rot="16200000" flipH="1">
              <a:off x="714744" y="928272"/>
              <a:ext cx="999340" cy="3175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直接连接符 125"/>
            <p:cNvCxnSpPr>
              <a:stCxn id="124" idx="1"/>
              <a:endCxn id="124" idx="3"/>
            </p:cNvCxnSpPr>
            <p:nvPr/>
          </p:nvCxnSpPr>
          <p:spPr>
            <a:xfrm rot="10800000" flipH="1">
              <a:off x="714348" y="928274"/>
              <a:ext cx="1000132" cy="1587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73" name="组合 101"/>
          <p:cNvGrpSpPr>
            <a:grpSpLocks/>
          </p:cNvGrpSpPr>
          <p:nvPr/>
        </p:nvGrpSpPr>
        <p:grpSpPr bwMode="auto">
          <a:xfrm>
            <a:off x="4118909" y="2759558"/>
            <a:ext cx="750191" cy="733789"/>
            <a:chOff x="714348" y="428604"/>
            <a:chExt cx="1000132" cy="1000926"/>
          </a:xfrm>
        </p:grpSpPr>
        <p:sp>
          <p:nvSpPr>
            <p:cNvPr id="128" name="矩形 127"/>
            <p:cNvSpPr/>
            <p:nvPr/>
          </p:nvSpPr>
          <p:spPr>
            <a:xfrm>
              <a:off x="714348" y="428604"/>
              <a:ext cx="1000132" cy="999340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b="1">
                <a:solidFill>
                  <a:srgbClr val="7030A0"/>
                </a:solidFill>
              </a:endParaRPr>
            </a:p>
          </p:txBody>
        </p:sp>
        <p:cxnSp>
          <p:nvCxnSpPr>
            <p:cNvPr id="129" name="直接连接符 128"/>
            <p:cNvCxnSpPr>
              <a:stCxn id="128" idx="0"/>
              <a:endCxn id="128" idx="2"/>
            </p:cNvCxnSpPr>
            <p:nvPr/>
          </p:nvCxnSpPr>
          <p:spPr>
            <a:xfrm rot="16200000" flipH="1">
              <a:off x="714744" y="928272"/>
              <a:ext cx="999340" cy="3175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直接连接符 129"/>
            <p:cNvCxnSpPr>
              <a:stCxn id="128" idx="1"/>
              <a:endCxn id="128" idx="3"/>
            </p:cNvCxnSpPr>
            <p:nvPr/>
          </p:nvCxnSpPr>
          <p:spPr>
            <a:xfrm rot="10800000" flipH="1">
              <a:off x="714348" y="928274"/>
              <a:ext cx="1000132" cy="1587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1" name="文本框 64"/>
          <p:cNvSpPr txBox="1">
            <a:spLocks noChangeArrowheads="1"/>
          </p:cNvSpPr>
          <p:nvPr/>
        </p:nvSpPr>
        <p:spPr bwMode="auto">
          <a:xfrm>
            <a:off x="4145106" y="2679318"/>
            <a:ext cx="454878" cy="805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996" tIns="25498" rIns="50996" bIns="25498">
            <a:spAutoFit/>
          </a:bodyPr>
          <a:lstStyle/>
          <a:p>
            <a:r>
              <a:rPr lang="zh-CN" altLang="en-US" sz="4900" b="1">
                <a:solidFill>
                  <a:srgbClr val="7030A0"/>
                </a:solidFill>
                <a:latin typeface="楷体" pitchFamily="49" charset="-122"/>
                <a:ea typeface="楷体" pitchFamily="49" charset="-122"/>
              </a:rPr>
              <a:t>吞</a:t>
            </a:r>
          </a:p>
        </p:txBody>
      </p:sp>
      <p:sp>
        <p:nvSpPr>
          <p:cNvPr id="132" name="文本框 64"/>
          <p:cNvSpPr txBox="1">
            <a:spLocks noChangeArrowheads="1"/>
          </p:cNvSpPr>
          <p:nvPr/>
        </p:nvSpPr>
        <p:spPr bwMode="auto">
          <a:xfrm>
            <a:off x="5054862" y="2697925"/>
            <a:ext cx="454878" cy="805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996" tIns="25498" rIns="50996" bIns="25498">
            <a:spAutoFit/>
          </a:bodyPr>
          <a:lstStyle/>
          <a:p>
            <a:r>
              <a:rPr lang="zh-CN" altLang="en-US" sz="4900" b="1">
                <a:solidFill>
                  <a:srgbClr val="7030A0"/>
                </a:solidFill>
                <a:latin typeface="楷体" pitchFamily="49" charset="-122"/>
                <a:ea typeface="楷体" pitchFamily="49" charset="-122"/>
              </a:rPr>
              <a:t>哦</a:t>
            </a:r>
          </a:p>
        </p:txBody>
      </p:sp>
      <p:sp>
        <p:nvSpPr>
          <p:cNvPr id="133" name="文本框 64"/>
          <p:cNvSpPr txBox="1">
            <a:spLocks noChangeArrowheads="1"/>
          </p:cNvSpPr>
          <p:nvPr/>
        </p:nvSpPr>
        <p:spPr bwMode="auto">
          <a:xfrm>
            <a:off x="5912223" y="2703739"/>
            <a:ext cx="454878" cy="805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996" tIns="25498" rIns="50996" bIns="25498">
            <a:spAutoFit/>
          </a:bodyPr>
          <a:lstStyle/>
          <a:p>
            <a:r>
              <a:rPr lang="zh-CN" altLang="en-US" sz="4900" b="1">
                <a:solidFill>
                  <a:srgbClr val="7030A0"/>
                </a:solidFill>
                <a:latin typeface="楷体" pitchFamily="49" charset="-122"/>
                <a:ea typeface="楷体" pitchFamily="49" charset="-122"/>
              </a:rPr>
              <a:t>捕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" grpId="0"/>
      <p:bldP spid="110" grpId="0"/>
      <p:bldP spid="111" grpId="0"/>
      <p:bldP spid="112" grpId="0"/>
      <p:bldP spid="113" grpId="0"/>
      <p:bldP spid="114" grpId="0"/>
      <p:bldP spid="115" grpId="0"/>
      <p:bldP spid="116" grpId="0"/>
      <p:bldP spid="117" grpId="0"/>
      <p:bldP spid="118" grpId="0"/>
      <p:bldP spid="131" grpId="0"/>
      <p:bldP spid="132" grpId="0"/>
      <p:bldP spid="13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AutoShape 2" descr="http://img2.imgtn.bdimg.com/it/u=1076923373,4158382753&amp;fm=26&amp;gp=0.jpg"/>
          <p:cNvSpPr>
            <a:spLocks noChangeAspect="1" noChangeArrowheads="1"/>
          </p:cNvSpPr>
          <p:nvPr/>
        </p:nvSpPr>
        <p:spPr bwMode="auto">
          <a:xfrm>
            <a:off x="116696" y="-105824"/>
            <a:ext cx="228630" cy="223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/>
          <a:lstStyle/>
          <a:p>
            <a:endParaRPr lang="zh-CN" altLang="en-US"/>
          </a:p>
        </p:txBody>
      </p:sp>
      <p:graphicFrame>
        <p:nvGraphicFramePr>
          <p:cNvPr id="14" name="Group 12"/>
          <p:cNvGraphicFramePr>
            <a:graphicFrameLocks noGrp="1"/>
          </p:cNvGraphicFramePr>
          <p:nvPr/>
        </p:nvGraphicFramePr>
        <p:xfrm>
          <a:off x="985966" y="2557214"/>
          <a:ext cx="1110998" cy="1119871"/>
        </p:xfrm>
        <a:graphic>
          <a:graphicData uri="http://schemas.openxmlformats.org/drawingml/2006/table">
            <a:tbl>
              <a:tblPr/>
              <a:tblGrid>
                <a:gridCol w="555499"/>
                <a:gridCol w="555499"/>
              </a:tblGrid>
              <a:tr h="57071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3524" marR="43524" marT="21216" marB="212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3524" marR="43524" marT="21216" marB="21216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4915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3524" marR="43524" marT="21216" marB="212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3524" marR="43524" marT="21216" marB="21216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5" name="TextBox 23"/>
          <p:cNvSpPr txBox="1">
            <a:spLocks noChangeArrowheads="1"/>
          </p:cNvSpPr>
          <p:nvPr/>
        </p:nvSpPr>
        <p:spPr bwMode="auto">
          <a:xfrm>
            <a:off x="984776" y="2485114"/>
            <a:ext cx="1064557" cy="1236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996" tIns="25498" rIns="50996" bIns="25498">
            <a:spAutoFit/>
          </a:bodyPr>
          <a:lstStyle/>
          <a:p>
            <a:r>
              <a:rPr lang="zh-CN" altLang="en-US" sz="770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搭</a:t>
            </a:r>
          </a:p>
        </p:txBody>
      </p:sp>
      <p:sp>
        <p:nvSpPr>
          <p:cNvPr id="16" name="TextBox 24"/>
          <p:cNvSpPr txBox="1">
            <a:spLocks noChangeArrowheads="1"/>
          </p:cNvSpPr>
          <p:nvPr/>
        </p:nvSpPr>
        <p:spPr bwMode="auto">
          <a:xfrm>
            <a:off x="985966" y="1737370"/>
            <a:ext cx="1253892" cy="620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996" tIns="25498" rIns="50996" bIns="25498">
            <a:spAutoFit/>
          </a:bodyPr>
          <a:lstStyle/>
          <a:p>
            <a:r>
              <a:rPr lang="en-US" altLang="zh-CN" sz="3700">
                <a:solidFill>
                  <a:srgbClr val="000000"/>
                </a:solidFill>
                <a:ea typeface="汉语拼音"/>
                <a:cs typeface="汉语拼音"/>
              </a:rPr>
              <a:t>dā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2836438" y="2854916"/>
            <a:ext cx="2800715" cy="536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996" tIns="25498" rIns="50996" bIns="25498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>
                <a:latin typeface="黑体" pitchFamily="49" charset="-122"/>
                <a:ea typeface="黑体" pitchFamily="49" charset="-122"/>
              </a:rPr>
              <a:t>组词：搭船   搭车</a:t>
            </a:r>
            <a:endParaRPr lang="en-US" altLang="zh-CN" sz="210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376542" y="2994464"/>
            <a:ext cx="595390" cy="215136"/>
          </a:xfrm>
          <a:prstGeom prst="rect">
            <a:avLst/>
          </a:prstGeom>
          <a:noFill/>
          <a:ln w="34925"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996" tIns="25498" rIns="50996" bIns="25498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9" name="线形标注 2 18"/>
          <p:cNvSpPr/>
          <p:nvPr/>
        </p:nvSpPr>
        <p:spPr>
          <a:xfrm>
            <a:off x="3465170" y="1598986"/>
            <a:ext cx="3022200" cy="396548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323329"/>
              <a:gd name="adj6" fmla="val -51647"/>
            </a:avLst>
          </a:prstGeom>
          <a:grpFill/>
          <a:ln w="31750"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996" tIns="25498" rIns="50996" bIns="25498" anchor="ctr"/>
          <a:lstStyle/>
          <a:p>
            <a:pPr algn="ctr">
              <a:defRPr/>
            </a:pPr>
            <a:r>
              <a:rPr lang="zh-CN" altLang="en-US" sz="2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不要少写这一横</a:t>
            </a:r>
          </a:p>
        </p:txBody>
      </p:sp>
      <p:sp>
        <p:nvSpPr>
          <p:cNvPr id="14354" name="TextBox 11"/>
          <p:cNvSpPr txBox="1">
            <a:spLocks noChangeArrowheads="1"/>
          </p:cNvSpPr>
          <p:nvPr/>
        </p:nvSpPr>
        <p:spPr bwMode="auto">
          <a:xfrm>
            <a:off x="3885516" y="617499"/>
            <a:ext cx="1091945" cy="436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996" tIns="25498" rIns="50996" bIns="25498">
            <a:spAutoFit/>
          </a:bodyPr>
          <a:lstStyle/>
          <a:p>
            <a:r>
              <a:rPr lang="zh-CN" altLang="en-US" sz="2500" b="1">
                <a:latin typeface="楷体" pitchFamily="49" charset="-122"/>
                <a:ea typeface="楷体" pitchFamily="49" charset="-122"/>
              </a:rPr>
              <a:t>易写错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AutoShape 2" descr="http://img2.imgtn.bdimg.com/it/u=1076923373,4158382753&amp;fm=26&amp;gp=0.jpg"/>
          <p:cNvSpPr>
            <a:spLocks noChangeAspect="1" noChangeArrowheads="1"/>
          </p:cNvSpPr>
          <p:nvPr/>
        </p:nvSpPr>
        <p:spPr bwMode="auto">
          <a:xfrm>
            <a:off x="116696" y="-105824"/>
            <a:ext cx="228630" cy="223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/>
          <a:lstStyle/>
          <a:p>
            <a:endParaRPr lang="zh-CN" altLang="en-US"/>
          </a:p>
        </p:txBody>
      </p:sp>
      <p:graphicFrame>
        <p:nvGraphicFramePr>
          <p:cNvPr id="14" name="Group 12"/>
          <p:cNvGraphicFramePr>
            <a:graphicFrameLocks noGrp="1"/>
          </p:cNvGraphicFramePr>
          <p:nvPr/>
        </p:nvGraphicFramePr>
        <p:xfrm>
          <a:off x="985966" y="2557214"/>
          <a:ext cx="1110998" cy="1119871"/>
        </p:xfrm>
        <a:graphic>
          <a:graphicData uri="http://schemas.openxmlformats.org/drawingml/2006/table">
            <a:tbl>
              <a:tblPr/>
              <a:tblGrid>
                <a:gridCol w="555499"/>
                <a:gridCol w="555499"/>
              </a:tblGrid>
              <a:tr h="57071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3524" marR="43524" marT="21216" marB="212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3524" marR="43524" marT="21216" marB="21216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4915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3524" marR="43524" marT="21216" marB="212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3524" marR="43524" marT="21216" marB="21216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5" name="TextBox 23"/>
          <p:cNvSpPr txBox="1">
            <a:spLocks noChangeArrowheads="1"/>
          </p:cNvSpPr>
          <p:nvPr/>
        </p:nvSpPr>
        <p:spPr bwMode="auto">
          <a:xfrm>
            <a:off x="1014545" y="2485114"/>
            <a:ext cx="1064557" cy="1236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996" tIns="25498" rIns="50996" bIns="25498">
            <a:spAutoFit/>
          </a:bodyPr>
          <a:lstStyle/>
          <a:p>
            <a:r>
              <a:rPr lang="zh-CN" altLang="en-US" sz="770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亲</a:t>
            </a:r>
          </a:p>
        </p:txBody>
      </p:sp>
      <p:sp>
        <p:nvSpPr>
          <p:cNvPr id="16" name="TextBox 24"/>
          <p:cNvSpPr txBox="1">
            <a:spLocks noChangeArrowheads="1"/>
          </p:cNvSpPr>
          <p:nvPr/>
        </p:nvSpPr>
        <p:spPr bwMode="auto">
          <a:xfrm>
            <a:off x="1122906" y="1869941"/>
            <a:ext cx="1200306" cy="620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996" tIns="25498" rIns="50996" bIns="25498">
            <a:spAutoFit/>
          </a:bodyPr>
          <a:lstStyle/>
          <a:p>
            <a:r>
              <a:rPr lang="en-US" altLang="zh-CN" sz="3700">
                <a:solidFill>
                  <a:srgbClr val="000000"/>
                </a:solidFill>
                <a:ea typeface="汉语拼音"/>
                <a:cs typeface="汉语拼音"/>
              </a:rPr>
              <a:t>qīn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2628052" y="2794446"/>
            <a:ext cx="2972187" cy="536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996" tIns="25498" rIns="50996" bIns="25498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>
                <a:latin typeface="黑体" pitchFamily="49" charset="-122"/>
                <a:ea typeface="黑体" pitchFamily="49" charset="-122"/>
              </a:rPr>
              <a:t>组词：父亲   母亲</a:t>
            </a:r>
            <a:endParaRPr lang="en-US" altLang="zh-CN" sz="210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197925" y="3017721"/>
            <a:ext cx="746619" cy="474463"/>
          </a:xfrm>
          <a:prstGeom prst="rect">
            <a:avLst/>
          </a:prstGeom>
          <a:noFill/>
          <a:ln w="34925"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996" tIns="25498" rIns="50996" bIns="25498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9" name="线形标注 2 18"/>
          <p:cNvSpPr/>
          <p:nvPr/>
        </p:nvSpPr>
        <p:spPr>
          <a:xfrm>
            <a:off x="2749511" y="1474555"/>
            <a:ext cx="2227949" cy="395385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392361"/>
              <a:gd name="adj6" fmla="val -34774"/>
            </a:avLst>
          </a:prstGeom>
          <a:grpFill/>
          <a:ln w="31750"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996" tIns="25498" rIns="50996" bIns="25498" anchor="ctr"/>
          <a:lstStyle/>
          <a:p>
            <a:pPr algn="ctr">
              <a:defRPr/>
            </a:pPr>
            <a:r>
              <a:rPr lang="zh-CN" altLang="en-US" sz="2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下边不是</a:t>
            </a:r>
            <a:r>
              <a:rPr lang="en-US" altLang="zh-CN" sz="2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“</a:t>
            </a:r>
            <a:r>
              <a:rPr lang="zh-CN" altLang="en-US" sz="2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木</a:t>
            </a:r>
            <a:r>
              <a:rPr lang="en-US" altLang="zh-CN" sz="2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”</a:t>
            </a:r>
          </a:p>
        </p:txBody>
      </p:sp>
      <p:sp>
        <p:nvSpPr>
          <p:cNvPr id="16402" name="TextBox 11"/>
          <p:cNvSpPr txBox="1">
            <a:spLocks noChangeArrowheads="1"/>
          </p:cNvSpPr>
          <p:nvPr/>
        </p:nvSpPr>
        <p:spPr bwMode="auto">
          <a:xfrm>
            <a:off x="3885516" y="617499"/>
            <a:ext cx="1091945" cy="436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996" tIns="25498" rIns="50996" bIns="25498">
            <a:spAutoFit/>
          </a:bodyPr>
          <a:lstStyle/>
          <a:p>
            <a:r>
              <a:rPr lang="zh-CN" altLang="en-US" sz="2500" b="1">
                <a:latin typeface="楷体" pitchFamily="49" charset="-122"/>
                <a:ea typeface="楷体" pitchFamily="49" charset="-122"/>
              </a:rPr>
              <a:t>易写错</a:t>
            </a:r>
          </a:p>
        </p:txBody>
      </p:sp>
      <p:pic>
        <p:nvPicPr>
          <p:cNvPr id="16403" name="图片 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60840" y="1939715"/>
            <a:ext cx="3673557" cy="26304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AutoShape 2" descr="http://img2.imgtn.bdimg.com/it/u=1076923373,4158382753&amp;fm=26&amp;gp=0.jpg"/>
          <p:cNvSpPr>
            <a:spLocks noChangeAspect="1" noChangeArrowheads="1"/>
          </p:cNvSpPr>
          <p:nvPr/>
        </p:nvSpPr>
        <p:spPr bwMode="auto">
          <a:xfrm>
            <a:off x="116696" y="-105824"/>
            <a:ext cx="228630" cy="223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/>
          <a:lstStyle/>
          <a:p>
            <a:endParaRPr lang="zh-CN" altLang="en-US"/>
          </a:p>
        </p:txBody>
      </p:sp>
      <p:graphicFrame>
        <p:nvGraphicFramePr>
          <p:cNvPr id="14" name="Group 12"/>
          <p:cNvGraphicFramePr>
            <a:graphicFrameLocks noGrp="1"/>
          </p:cNvGraphicFramePr>
          <p:nvPr/>
        </p:nvGraphicFramePr>
        <p:xfrm>
          <a:off x="985966" y="2557214"/>
          <a:ext cx="1110998" cy="1119871"/>
        </p:xfrm>
        <a:graphic>
          <a:graphicData uri="http://schemas.openxmlformats.org/drawingml/2006/table">
            <a:tbl>
              <a:tblPr/>
              <a:tblGrid>
                <a:gridCol w="555499"/>
                <a:gridCol w="555499"/>
              </a:tblGrid>
              <a:tr h="57071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3524" marR="43524" marT="21216" marB="212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3524" marR="43524" marT="21216" marB="21216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4915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3524" marR="43524" marT="21216" marB="212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3524" marR="43524" marT="21216" marB="21216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5" name="TextBox 23"/>
          <p:cNvSpPr txBox="1">
            <a:spLocks noChangeArrowheads="1"/>
          </p:cNvSpPr>
          <p:nvPr/>
        </p:nvSpPr>
        <p:spPr bwMode="auto">
          <a:xfrm>
            <a:off x="984776" y="2485114"/>
            <a:ext cx="1064557" cy="1236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996" tIns="25498" rIns="50996" bIns="25498">
            <a:spAutoFit/>
          </a:bodyPr>
          <a:lstStyle/>
          <a:p>
            <a:r>
              <a:rPr lang="zh-CN" altLang="en-US" sz="770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父</a:t>
            </a:r>
          </a:p>
        </p:txBody>
      </p:sp>
      <p:sp>
        <p:nvSpPr>
          <p:cNvPr id="16" name="TextBox 24"/>
          <p:cNvSpPr txBox="1">
            <a:spLocks noChangeArrowheads="1"/>
          </p:cNvSpPr>
          <p:nvPr/>
        </p:nvSpPr>
        <p:spPr bwMode="auto">
          <a:xfrm>
            <a:off x="1256273" y="1837380"/>
            <a:ext cx="685889" cy="620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996" tIns="25498" rIns="50996" bIns="25498">
            <a:spAutoFit/>
          </a:bodyPr>
          <a:lstStyle/>
          <a:p>
            <a:r>
              <a:rPr lang="en-US" altLang="zh-CN" sz="3700">
                <a:solidFill>
                  <a:srgbClr val="000000"/>
                </a:solidFill>
                <a:ea typeface="汉语拼音"/>
                <a:cs typeface="汉语拼音"/>
              </a:rPr>
              <a:t>f</a:t>
            </a:r>
            <a:r>
              <a:rPr lang="en-US" altLang="zh-CN" sz="3700">
                <a:solidFill>
                  <a:srgbClr val="000000"/>
                </a:solidFill>
                <a:latin typeface="宋体" pitchFamily="2" charset="-122"/>
                <a:ea typeface="汉语拼音"/>
                <a:cs typeface="汉语拼音"/>
              </a:rPr>
              <a:t>ù</a:t>
            </a:r>
            <a:endParaRPr lang="en-US" altLang="zh-CN" sz="3700">
              <a:solidFill>
                <a:srgbClr val="000000"/>
              </a:solidFill>
              <a:ea typeface="汉语拼音"/>
              <a:cs typeface="汉语拼音"/>
            </a:endParaRP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2628052" y="2794446"/>
            <a:ext cx="2800715" cy="536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996" tIns="25498" rIns="50996" bIns="25498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>
                <a:latin typeface="黑体" pitchFamily="49" charset="-122"/>
                <a:ea typeface="黑体" pitchFamily="49" charset="-122"/>
              </a:rPr>
              <a:t>组词：父母   父亲</a:t>
            </a:r>
            <a:endParaRPr lang="en-US" altLang="zh-CN" sz="210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542061" y="2637454"/>
            <a:ext cx="400102" cy="390734"/>
          </a:xfrm>
          <a:prstGeom prst="rect">
            <a:avLst/>
          </a:prstGeom>
          <a:noFill/>
          <a:ln w="34925"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996" tIns="25498" rIns="50996" bIns="25498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9" name="线形标注 2 18"/>
          <p:cNvSpPr/>
          <p:nvPr/>
        </p:nvSpPr>
        <p:spPr>
          <a:xfrm>
            <a:off x="2456580" y="1364081"/>
            <a:ext cx="3430637" cy="396548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6252"/>
              <a:gd name="adj5" fmla="val 287096"/>
              <a:gd name="adj6" fmla="val -16778"/>
            </a:avLst>
          </a:prstGeom>
          <a:grpFill/>
          <a:ln w="31750"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996" tIns="25498" rIns="50996" bIns="25498" anchor="ctr"/>
          <a:lstStyle/>
          <a:p>
            <a:pPr algn="ctr">
              <a:defRPr/>
            </a:pPr>
            <a:r>
              <a:rPr lang="zh-CN" altLang="en-US" sz="2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这里是一点儿，不要写成捺。</a:t>
            </a:r>
          </a:p>
        </p:txBody>
      </p:sp>
      <p:sp>
        <p:nvSpPr>
          <p:cNvPr id="18450" name="TextBox 11"/>
          <p:cNvSpPr txBox="1">
            <a:spLocks noChangeArrowheads="1"/>
          </p:cNvSpPr>
          <p:nvPr/>
        </p:nvSpPr>
        <p:spPr bwMode="auto">
          <a:xfrm>
            <a:off x="3885516" y="617499"/>
            <a:ext cx="1091945" cy="436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996" tIns="25498" rIns="50996" bIns="25498">
            <a:spAutoFit/>
          </a:bodyPr>
          <a:lstStyle/>
          <a:p>
            <a:r>
              <a:rPr lang="zh-CN" altLang="en-US" sz="2500" b="1">
                <a:latin typeface="楷体" pitchFamily="49" charset="-122"/>
                <a:ea typeface="楷体" pitchFamily="49" charset="-122"/>
              </a:rPr>
              <a:t>易写错</a:t>
            </a:r>
          </a:p>
        </p:txBody>
      </p:sp>
      <p:pic>
        <p:nvPicPr>
          <p:cNvPr id="18451" name="图片 1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580000">
            <a:off x="5737178" y="2139733"/>
            <a:ext cx="2156503" cy="2383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uild="p"/>
      <p:bldP spid="16" grpId="0" build="p" advAuto="0"/>
      <p:bldP spid="17" grpId="0" build="p"/>
      <p:bldP spid="18" grpId="0" bldLvl="0" animBg="1"/>
    </p:bldLst>
  </p:timing>
</p:sld>
</file>

<file path=ppt/theme/theme1.xml><?xml version="1.0" encoding="utf-8"?>
<a:theme xmlns:a="http://schemas.openxmlformats.org/drawingml/2006/main" name="第一PPT模板网-WWW.1PPT.COM">
  <a:themeElements>
    <a:clrScheme name="Office 主题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主题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Office 主题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1636</Words>
  <Application>Microsoft Office PowerPoint</Application>
  <PresentationFormat>全屏显示(16:9)</PresentationFormat>
  <Paragraphs>186</Paragraphs>
  <Slides>35</Slides>
  <Notes>31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35</vt:i4>
      </vt:variant>
    </vt:vector>
  </HeadingPairs>
  <TitlesOfParts>
    <vt:vector size="48" baseType="lpstr">
      <vt:lpstr>Batang</vt:lpstr>
      <vt:lpstr>Meiryo</vt:lpstr>
      <vt:lpstr>汉语拼音</vt:lpstr>
      <vt:lpstr>黑体</vt:lpstr>
      <vt:lpstr>华文楷体</vt:lpstr>
      <vt:lpstr>楷体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145</cp:revision>
  <dcterms:created xsi:type="dcterms:W3CDTF">2020-01-20T01:23:25Z</dcterms:created>
  <dcterms:modified xsi:type="dcterms:W3CDTF">2021-08-02T07:06:37Z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r8>1</vt:r8>
  </property>
  <property fmtid="{D5CDD505-2E9C-101B-9397-08002B2CF9AE}" pid="3" name="KSOProductBuildVer">
    <vt:lpwstr>2052-11.1.0.9828</vt:lpwstr>
  </property>
</Properties>
</file>