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0" r:id="rId3"/>
    <p:sldMasterId id="2147483693" r:id="rId4"/>
    <p:sldMasterId id="2147483706" r:id="rId5"/>
  </p:sldMasterIdLst>
  <p:notesMasterIdLst>
    <p:notesMasterId r:id="rId41"/>
  </p:notesMasterIdLst>
  <p:handoutMasterIdLst>
    <p:handoutMasterId r:id="rId42"/>
  </p:handoutMasterIdLst>
  <p:sldIdLst>
    <p:sldId id="325" r:id="rId6"/>
    <p:sldId id="369" r:id="rId7"/>
    <p:sldId id="296" r:id="rId8"/>
    <p:sldId id="348" r:id="rId9"/>
    <p:sldId id="349" r:id="rId10"/>
    <p:sldId id="443" r:id="rId11"/>
    <p:sldId id="414" r:id="rId12"/>
    <p:sldId id="415" r:id="rId13"/>
    <p:sldId id="444" r:id="rId14"/>
    <p:sldId id="445" r:id="rId15"/>
    <p:sldId id="417" r:id="rId16"/>
    <p:sldId id="419" r:id="rId17"/>
    <p:sldId id="420" r:id="rId18"/>
    <p:sldId id="421" r:id="rId19"/>
    <p:sldId id="446" r:id="rId20"/>
    <p:sldId id="447" r:id="rId21"/>
    <p:sldId id="334" r:id="rId22"/>
    <p:sldId id="269" r:id="rId23"/>
    <p:sldId id="270" r:id="rId24"/>
    <p:sldId id="331" r:id="rId25"/>
    <p:sldId id="422" r:id="rId26"/>
    <p:sldId id="423" r:id="rId27"/>
    <p:sldId id="424" r:id="rId28"/>
    <p:sldId id="425" r:id="rId29"/>
    <p:sldId id="426" r:id="rId30"/>
    <p:sldId id="427" r:id="rId31"/>
    <p:sldId id="350" r:id="rId32"/>
    <p:sldId id="298" r:id="rId33"/>
    <p:sldId id="353" r:id="rId34"/>
    <p:sldId id="352" r:id="rId35"/>
    <p:sldId id="332" r:id="rId36"/>
    <p:sldId id="394" r:id="rId37"/>
    <p:sldId id="395" r:id="rId38"/>
    <p:sldId id="326" r:id="rId39"/>
    <p:sldId id="448" r:id="rId4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 userDrawn="1">
          <p15:clr>
            <a:srgbClr val="A4A3A4"/>
          </p15:clr>
        </p15:guide>
        <p15:guide id="2" pos="38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20"/>
        <p:guide pos="3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9130AA04-274C-45B5-B15C-0FC68B9AA7BA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FF3417-6F43-4D29-852D-2CD555AB78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944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39CEA4CF-7512-42C4-AE63-17CBACCEEFAB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4096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A1D6FA-F0BD-4590-A589-942ED1674D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546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A1D6FA-F0BD-4590-A589-942ED1674DC5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572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A1D6FA-F0BD-4590-A589-942ED1674DC5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58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9832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050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037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956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54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542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195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2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65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88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109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0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4541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20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756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3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32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56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629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7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4434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10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9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7158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753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59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029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571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609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159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742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215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45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2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29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64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3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7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图片1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7" descr="图片1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5" r:id="rId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47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 descr="图片1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1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52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49926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2088" y="3822702"/>
            <a:ext cx="4108450" cy="1773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3199173" y="4077046"/>
            <a:ext cx="5561012" cy="10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b="1">
                <a:latin typeface="黑体" pitchFamily="49" charset="-122"/>
                <a:ea typeface="黑体" pitchFamily="49" charset="-122"/>
              </a:rPr>
              <a:t>15 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搭船的鸟</a:t>
            </a:r>
          </a:p>
        </p:txBody>
      </p:sp>
      <p:sp>
        <p:nvSpPr>
          <p:cNvPr id="4100" name="副标题 2"/>
          <p:cNvSpPr txBox="1">
            <a:spLocks noChangeArrowheads="1"/>
          </p:cNvSpPr>
          <p:nvPr/>
        </p:nvSpPr>
        <p:spPr bwMode="auto">
          <a:xfrm>
            <a:off x="3419477" y="4921252"/>
            <a:ext cx="4968875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R</a:t>
            </a:r>
            <a:r>
              <a:rPr lang="en-US" altLang="zh-CN" sz="2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·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三年级上册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935415" y="4823885"/>
            <a:ext cx="41036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01350" y="5949175"/>
            <a:ext cx="9166651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36763" y="2544234"/>
            <a:ext cx="1911350" cy="2516329"/>
            <a:chOff x="295443" y="1748180"/>
            <a:chExt cx="1910080" cy="1887538"/>
          </a:xfrm>
        </p:grpSpPr>
        <p:pic>
          <p:nvPicPr>
            <p:cNvPr id="1331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Box 4"/>
            <p:cNvSpPr txBox="1">
              <a:spLocks noChangeArrowheads="1"/>
            </p:cNvSpPr>
            <p:nvPr/>
          </p:nvSpPr>
          <p:spPr bwMode="auto">
            <a:xfrm>
              <a:off x="295443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羽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87627" y="1481669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yǔ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115" y="2400300"/>
            <a:ext cx="292258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115" y="3213101"/>
            <a:ext cx="478948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2113" y="4790018"/>
            <a:ext cx="55991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544234"/>
            <a:ext cx="1887538" cy="2517910"/>
            <a:chOff x="317986" y="1748180"/>
            <a:chExt cx="1887537" cy="1887538"/>
          </a:xfrm>
        </p:grpSpPr>
        <p:pic>
          <p:nvPicPr>
            <p:cNvPr id="1434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Box 4"/>
            <p:cNvSpPr txBox="1">
              <a:spLocks noChangeArrowheads="1"/>
            </p:cNvSpPr>
            <p:nvPr/>
          </p:nvSpPr>
          <p:spPr bwMode="auto">
            <a:xfrm>
              <a:off x="367198" y="1863656"/>
              <a:ext cx="1838325" cy="145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翠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16188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cuì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1327" y="2408767"/>
            <a:ext cx="6029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1327" y="3251201"/>
            <a:ext cx="559117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1327" y="4686300"/>
            <a:ext cx="612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36763" y="2544234"/>
            <a:ext cx="1911350" cy="2517910"/>
            <a:chOff x="295443" y="1748180"/>
            <a:chExt cx="1910080" cy="1887538"/>
          </a:xfrm>
        </p:grpSpPr>
        <p:pic>
          <p:nvPicPr>
            <p:cNvPr id="1536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Box 4"/>
            <p:cNvSpPr txBox="1">
              <a:spLocks noChangeArrowheads="1"/>
            </p:cNvSpPr>
            <p:nvPr/>
          </p:nvSpPr>
          <p:spPr bwMode="auto">
            <a:xfrm>
              <a:off x="295443" y="1863656"/>
              <a:ext cx="1838325" cy="145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嘴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zuǐ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7665" y="2315633"/>
            <a:ext cx="6086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7663" y="3238501"/>
            <a:ext cx="49911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7665" y="4648200"/>
            <a:ext cx="55340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544234"/>
            <a:ext cx="1887538" cy="2517910"/>
            <a:chOff x="317986" y="1748180"/>
            <a:chExt cx="1887537" cy="1887538"/>
          </a:xfrm>
        </p:grpSpPr>
        <p:pic>
          <p:nvPicPr>
            <p:cNvPr id="16391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Box 4"/>
            <p:cNvSpPr txBox="1">
              <a:spLocks noChangeArrowheads="1"/>
            </p:cNvSpPr>
            <p:nvPr/>
          </p:nvSpPr>
          <p:spPr bwMode="auto">
            <a:xfrm>
              <a:off x="367198" y="1863656"/>
              <a:ext cx="1838325" cy="145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悄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300289" y="1481669"/>
            <a:ext cx="1428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qiāo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027" y="2442634"/>
            <a:ext cx="443706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025" y="3306233"/>
            <a:ext cx="53609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4025" y="4603751"/>
            <a:ext cx="3684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544234"/>
            <a:ext cx="1887538" cy="2517913"/>
            <a:chOff x="317986" y="1748180"/>
            <a:chExt cx="1887537" cy="1887538"/>
          </a:xfrm>
        </p:grpSpPr>
        <p:pic>
          <p:nvPicPr>
            <p:cNvPr id="1741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Box 4"/>
            <p:cNvSpPr txBox="1">
              <a:spLocks noChangeArrowheads="1"/>
            </p:cNvSpPr>
            <p:nvPr/>
          </p:nvSpPr>
          <p:spPr bwMode="auto">
            <a:xfrm>
              <a:off x="318303" y="1854132"/>
              <a:ext cx="1838325" cy="1453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吞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tūn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2" y="2357967"/>
            <a:ext cx="32670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3251201"/>
            <a:ext cx="4991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2" y="4618567"/>
            <a:ext cx="52292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6326"/>
            <a:chOff x="317986" y="1748180"/>
            <a:chExt cx="1887537" cy="1887538"/>
          </a:xfrm>
        </p:grpSpPr>
        <p:pic>
          <p:nvPicPr>
            <p:cNvPr id="1843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Box 4"/>
            <p:cNvSpPr txBox="1">
              <a:spLocks noChangeArrowheads="1"/>
            </p:cNvSpPr>
            <p:nvPr/>
          </p:nvSpPr>
          <p:spPr bwMode="auto">
            <a:xfrm>
              <a:off x="318303" y="1782386"/>
              <a:ext cx="1838325" cy="145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哦</a:t>
              </a: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730501" y="1481669"/>
            <a:ext cx="495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3300"/>
                </a:solidFill>
                <a:latin typeface="宋体" pitchFamily="2" charset="-122"/>
              </a:rPr>
              <a:t>ò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152" y="2357967"/>
            <a:ext cx="44862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152" y="3276601"/>
            <a:ext cx="467677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8152" y="4665133"/>
            <a:ext cx="61436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6326"/>
            <a:chOff x="317986" y="1748180"/>
            <a:chExt cx="1887537" cy="1887538"/>
          </a:xfrm>
        </p:grpSpPr>
        <p:pic>
          <p:nvPicPr>
            <p:cNvPr id="1946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Box 4"/>
            <p:cNvSpPr txBox="1">
              <a:spLocks noChangeArrowheads="1"/>
            </p:cNvSpPr>
            <p:nvPr/>
          </p:nvSpPr>
          <p:spPr bwMode="auto">
            <a:xfrm>
              <a:off x="318303" y="1782386"/>
              <a:ext cx="1838325" cy="1454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捕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659064" y="1481669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bǔ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102" y="2364317"/>
            <a:ext cx="436086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100" y="3238501"/>
            <a:ext cx="505618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102" y="4715933"/>
            <a:ext cx="586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横卷形 7"/>
          <p:cNvSpPr>
            <a:spLocks noChangeArrowheads="1"/>
          </p:cNvSpPr>
          <p:nvPr/>
        </p:nvSpPr>
        <p:spPr bwMode="auto">
          <a:xfrm>
            <a:off x="2798765" y="2254251"/>
            <a:ext cx="2179637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左右结构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902325" y="2398111"/>
            <a:ext cx="1898650" cy="715581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鹦、鹉</a:t>
            </a:r>
          </a:p>
        </p:txBody>
      </p:sp>
      <p:sp>
        <p:nvSpPr>
          <p:cNvPr id="20484" name="文本框 18"/>
          <p:cNvSpPr txBox="1">
            <a:spLocks noChangeArrowheads="1"/>
          </p:cNvSpPr>
          <p:nvPr/>
        </p:nvSpPr>
        <p:spPr bwMode="auto">
          <a:xfrm>
            <a:off x="2025650" y="999068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>
                <a:solidFill>
                  <a:srgbClr val="FF00FF"/>
                </a:solidFill>
                <a:latin typeface="Arial" pitchFamily="34" charset="0"/>
              </a:rPr>
              <a:t>我会认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64250" y="1612902"/>
            <a:ext cx="93980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1F1FD1"/>
                </a:solidFill>
                <a:latin typeface="宋体" pitchFamily="2" charset="-122"/>
              </a:rPr>
              <a:t>yīnɡ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11525" y="4658785"/>
            <a:ext cx="1327150" cy="81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鹦鹉</a:t>
            </a:r>
          </a:p>
        </p:txBody>
      </p:sp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6996113" y="1612902"/>
            <a:ext cx="80486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1F1FD1"/>
                </a:solidFill>
                <a:latin typeface="宋体" pitchFamily="2" charset="-122"/>
              </a:rPr>
              <a:t>wǔ</a:t>
            </a:r>
          </a:p>
        </p:txBody>
      </p:sp>
      <p:pic>
        <p:nvPicPr>
          <p:cNvPr id="5" name="图片 4" descr="tim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913" y="3577169"/>
            <a:ext cx="2938462" cy="293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bldLvl="0" animBg="1"/>
      <p:bldP spid="11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82788" y="1528234"/>
            <a:ext cx="8356600" cy="284693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zh-CN" sz="2600" b="1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1.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小木船上的覆盖物，用来遮蔽日光和风雨。（   ）</a:t>
            </a:r>
            <a:endParaRPr lang="en-US" altLang="zh-CN" sz="2600" b="1" dirty="0">
              <a:solidFill>
                <a:srgbClr val="000000"/>
              </a:solidFill>
              <a:latin typeface="+mn-ea"/>
              <a:sym typeface="+mn-ea"/>
            </a:endParaRPr>
          </a:p>
          <a:p>
            <a:pPr eaLnBrk="1" fontAlgn="auto" hangingPunct="1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zh-CN" sz="2600" b="1" dirty="0">
                <a:solidFill>
                  <a:srgbClr val="000000"/>
                </a:solidFill>
                <a:latin typeface="+mn-ea"/>
                <a:sym typeface="+mn-ea"/>
              </a:rPr>
              <a:t>2.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用草或棕毛制成的，披在身上的防雨用具。（   ）</a:t>
            </a:r>
            <a:endParaRPr lang="en-US" altLang="zh-CN" sz="2600" b="1" dirty="0">
              <a:solidFill>
                <a:srgbClr val="000000"/>
              </a:solidFill>
              <a:latin typeface="+mn-ea"/>
              <a:ea typeface="+mn-ea"/>
              <a:sym typeface="+mn-ea"/>
            </a:endParaRPr>
          </a:p>
          <a:p>
            <a:pPr eaLnBrk="1" fontAlgn="auto" hangingPunct="1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zh-CN" sz="2600" b="1" dirty="0">
                <a:solidFill>
                  <a:srgbClr val="000000"/>
                </a:solidFill>
                <a:latin typeface="+mn-ea"/>
                <a:ea typeface="+mn-ea"/>
                <a:sym typeface="+mn-ea"/>
              </a:rPr>
              <a:t>3.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使船前进的工具，比桨长而大，安在船尾或船旁，用人摇。（   ）</a:t>
            </a:r>
            <a:endParaRPr lang="en-US" altLang="zh-CN" sz="2600" b="1" dirty="0">
              <a:solidFill>
                <a:srgbClr val="000000"/>
              </a:solidFill>
              <a:latin typeface="+mn-ea"/>
              <a:sym typeface="+mn-ea"/>
            </a:endParaRPr>
          </a:p>
          <a:p>
            <a:pPr eaLnBrk="1" fontAlgn="auto" hangingPunct="1">
              <a:lnSpc>
                <a:spcPct val="13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zh-CN" sz="2600" b="1" dirty="0">
                <a:solidFill>
                  <a:srgbClr val="000000"/>
                </a:solidFill>
                <a:latin typeface="+mn-ea"/>
                <a:sym typeface="+mn-ea"/>
              </a:rPr>
              <a:t>4.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像翡（</a:t>
            </a:r>
            <a:r>
              <a:rPr lang="en-US" altLang="zh-CN" sz="2600" b="1" dirty="0">
                <a:solidFill>
                  <a:srgbClr val="000000"/>
                </a:solidFill>
                <a:latin typeface="+mn-ea"/>
                <a:sym typeface="+mn-ea"/>
              </a:rPr>
              <a:t>f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ě</a:t>
            </a:r>
            <a:r>
              <a:rPr lang="en-US" altLang="zh-CN" sz="2600" b="1" dirty="0">
                <a:solidFill>
                  <a:srgbClr val="000000"/>
                </a:solidFill>
                <a:latin typeface="+mn-ea"/>
                <a:sym typeface="+mn-ea"/>
              </a:rPr>
              <a:t>i</a:t>
            </a:r>
            <a:r>
              <a:rPr lang="zh-CN" altLang="en-US" sz="2600" b="1" dirty="0">
                <a:solidFill>
                  <a:srgbClr val="000000"/>
                </a:solidFill>
                <a:latin typeface="+mn-ea"/>
                <a:sym typeface="+mn-ea"/>
              </a:rPr>
              <a:t>）翠那样的绿色。（   ）</a:t>
            </a:r>
            <a:endParaRPr lang="en-US" altLang="zh-CN" sz="2600" b="1" dirty="0">
              <a:solidFill>
                <a:srgbClr val="000000"/>
              </a:solidFill>
              <a:latin typeface="+mn-ea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4177" y="5444069"/>
            <a:ext cx="6824663" cy="1096433"/>
          </a:xfrm>
          <a:prstGeom prst="rect">
            <a:avLst/>
          </a:prstGeom>
          <a:solidFill>
            <a:schemeClr val="accent1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004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A.</a:t>
            </a:r>
            <a:r>
              <a:rPr lang="zh-CN" altLang="en-US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蓑衣</a:t>
            </a:r>
            <a:r>
              <a:rPr lang="zh-CN" altLang="en-US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   </a:t>
            </a:r>
            <a:r>
              <a:rPr lang="en-US" altLang="zh-CN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B.</a:t>
            </a:r>
            <a:r>
              <a:rPr lang="zh-CN" altLang="en-US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橹</a:t>
            </a:r>
            <a:r>
              <a:rPr lang="en-US" altLang="zh-CN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  </a:t>
            </a:r>
            <a:r>
              <a:rPr lang="en-US" altLang="zh-CN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C.</a:t>
            </a:r>
            <a:r>
              <a:rPr lang="zh-CN" altLang="en-US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船篷   </a:t>
            </a:r>
            <a:r>
              <a:rPr lang="en-US" altLang="zh-CN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D.</a:t>
            </a:r>
            <a:r>
              <a:rPr lang="zh-CN" altLang="en-US" sz="3000" b="1" noProof="1">
                <a:solidFill>
                  <a:srgbClr val="00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Arial" panose="020B0604020202020204" pitchFamily="34" charset="0"/>
              </a:rPr>
              <a:t>翠绿</a:t>
            </a:r>
          </a:p>
        </p:txBody>
      </p:sp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9061452" y="1528235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C</a:t>
            </a:r>
          </a:p>
        </p:txBody>
      </p:sp>
      <p:sp>
        <p:nvSpPr>
          <p:cNvPr id="5" name="文本框 3"/>
          <p:cNvSpPr txBox="1">
            <a:spLocks noChangeArrowheads="1"/>
          </p:cNvSpPr>
          <p:nvPr/>
        </p:nvSpPr>
        <p:spPr bwMode="auto">
          <a:xfrm>
            <a:off x="6888164" y="4461935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D</a:t>
            </a:r>
          </a:p>
        </p:txBody>
      </p:sp>
      <p:sp>
        <p:nvSpPr>
          <p:cNvPr id="6" name="文本框 4"/>
          <p:cNvSpPr txBox="1">
            <a:spLocks noChangeArrowheads="1"/>
          </p:cNvSpPr>
          <p:nvPr/>
        </p:nvSpPr>
        <p:spPr bwMode="auto">
          <a:xfrm>
            <a:off x="9075739" y="2311402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A</a:t>
            </a:r>
          </a:p>
        </p:txBody>
      </p:sp>
      <p:sp>
        <p:nvSpPr>
          <p:cNvPr id="21511" name="文本框 7"/>
          <p:cNvSpPr txBox="1">
            <a:spLocks noChangeArrowheads="1"/>
          </p:cNvSpPr>
          <p:nvPr/>
        </p:nvSpPr>
        <p:spPr bwMode="auto">
          <a:xfrm>
            <a:off x="1847850" y="740835"/>
            <a:ext cx="25923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 dirty="0">
                <a:solidFill>
                  <a:srgbClr val="FF00FF"/>
                </a:solidFill>
                <a:latin typeface="Arial" pitchFamily="34" charset="0"/>
              </a:rPr>
              <a:t>词语解释</a:t>
            </a:r>
          </a:p>
        </p:txBody>
      </p:sp>
      <p:sp>
        <p:nvSpPr>
          <p:cNvPr id="8" name="文本框 3"/>
          <p:cNvSpPr txBox="1">
            <a:spLocks noChangeArrowheads="1"/>
          </p:cNvSpPr>
          <p:nvPr/>
        </p:nvSpPr>
        <p:spPr bwMode="auto">
          <a:xfrm>
            <a:off x="3419477" y="3710518"/>
            <a:ext cx="492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sym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/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4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整体把握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2079625" y="1435102"/>
            <a:ext cx="7740650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en-US" sz="32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本文题目为“搭船的鸟”，其中“搭”字有何妙处？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079625" y="3132667"/>
            <a:ext cx="7740650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en-US" altLang="zh-CN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“搭”是“乘、坐”的意思。“搭”字使鸟有了灵性，体现了鸟和人在自然中的和谐，也表明了“我”对鸟的喜爱、对大自然的热爱。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178427" y="1128186"/>
            <a:ext cx="4968875" cy="358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zh-CN" sz="2400" b="1" dirty="0">
                <a:latin typeface="宋体" pitchFamily="2" charset="-122"/>
              </a:rPr>
              <a:t>“一身彩衣多美丽，红嘴蓝翅翠绿的羽。耐心等得时机到，衔来鱼儿吞肚里。”这说的呀就是翠鸟。翠鸟不仅外表漂亮，而且本领高强，令人惊叹。它捕鱼的动作，简直就像一场精彩的表演。瞧，船头上的翠鸟又准备入水捕鱼啦！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7690" y="1127760"/>
            <a:ext cx="3063240" cy="2589107"/>
          </a:xfrm>
          <a:prstGeom prst="round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4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课文解读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32038" y="1524000"/>
            <a:ext cx="778986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2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我和母亲坐着小船，到乡下外祖父家里去。我们坐在船舱里。天下着大雨，雨点打在船篷上，沙啦、沙啦地响。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495550" y="3716867"/>
            <a:ext cx="17287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11"/>
          <p:cNvSpPr/>
          <p:nvPr/>
        </p:nvSpPr>
        <p:spPr bwMode="auto">
          <a:xfrm>
            <a:off x="2692402" y="4538135"/>
            <a:ext cx="3101975" cy="1631951"/>
          </a:xfrm>
          <a:prstGeom prst="borderCallout1">
            <a:avLst>
              <a:gd name="adj1" fmla="val -985"/>
              <a:gd name="adj2" fmla="val 10869"/>
              <a:gd name="adj3" fmla="val -48002"/>
              <a:gd name="adj4" fmla="val 38674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ts val="3000"/>
              </a:lnSpc>
              <a:defRPr/>
            </a:pPr>
            <a:r>
              <a:rPr lang="zh-CN" altLang="en-US" sz="2400" b="1" noProof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雨打船篷发出的声音，说明“我”是一个善于观察的孩子。</a:t>
            </a:r>
          </a:p>
        </p:txBody>
      </p:sp>
      <p:pic>
        <p:nvPicPr>
          <p:cNvPr id="7" name="图片 6" descr="timg (5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5" y="3814233"/>
            <a:ext cx="414813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32040" y="2002368"/>
            <a:ext cx="75707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2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后来雨停了。我看见一只彩色的小鸟站在船头，多么的美丽。</a:t>
            </a:r>
          </a:p>
        </p:txBody>
      </p:sp>
      <p:sp>
        <p:nvSpPr>
          <p:cNvPr id="25602" name="矩形 25601"/>
          <p:cNvSpPr>
            <a:spLocks noChangeArrowheads="1"/>
          </p:cNvSpPr>
          <p:nvPr/>
        </p:nvSpPr>
        <p:spPr bwMode="auto">
          <a:xfrm>
            <a:off x="3421065" y="3930652"/>
            <a:ext cx="5189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Arial" pitchFamily="34" charset="0"/>
              </a:rPr>
              <a:t>这只美丽的小鸟长什么样子？</a:t>
            </a: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Arial" pitchFamily="34" charset="0"/>
              </a:rPr>
              <a:t>（请用文中的话来回答）    </a:t>
            </a:r>
          </a:p>
        </p:txBody>
      </p:sp>
      <p:sp>
        <p:nvSpPr>
          <p:cNvPr id="2" name="椭圆 1"/>
          <p:cNvSpPr/>
          <p:nvPr/>
        </p:nvSpPr>
        <p:spPr>
          <a:xfrm>
            <a:off x="7029450" y="2002367"/>
            <a:ext cx="774700" cy="863600"/>
          </a:xfrm>
          <a:prstGeom prst="ellipse">
            <a:avLst/>
          </a:prstGeom>
          <a:noFill/>
          <a:ln>
            <a:solidFill>
              <a:srgbClr val="00B0F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6" name="AutoShape 11"/>
          <p:cNvSpPr/>
          <p:nvPr/>
        </p:nvSpPr>
        <p:spPr bwMode="auto">
          <a:xfrm>
            <a:off x="3576638" y="372535"/>
            <a:ext cx="3452812" cy="1629833"/>
          </a:xfrm>
          <a:prstGeom prst="borderCallout1">
            <a:avLst>
              <a:gd name="adj1" fmla="val 44940"/>
              <a:gd name="adj2" fmla="val 101105"/>
              <a:gd name="adj3" fmla="val 99429"/>
              <a:gd name="adj4" fmla="val 109711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ts val="3000"/>
              </a:lnSpc>
              <a:defRPr/>
            </a:pPr>
            <a:r>
              <a:rPr lang="zh-CN" altLang="en-US" sz="2400" b="1" noProof="1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“彩色”是翠鸟给“我”的第一印象，照应下文对翠鸟色彩的描写。</a:t>
            </a:r>
          </a:p>
        </p:txBody>
      </p:sp>
      <p:pic>
        <p:nvPicPr>
          <p:cNvPr id="3" name="图片 2" descr="timg 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1877" y="4464051"/>
            <a:ext cx="1801813" cy="205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602" grpId="0"/>
      <p:bldP spid="2" grpId="0" animBg="1"/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矩形 22530"/>
          <p:cNvSpPr>
            <a:spLocks noChangeArrowheads="1"/>
          </p:cNvSpPr>
          <p:nvPr/>
        </p:nvSpPr>
        <p:spPr bwMode="auto">
          <a:xfrm>
            <a:off x="4624389" y="698500"/>
            <a:ext cx="5165725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它的羽毛是</a:t>
            </a:r>
            <a:r>
              <a:rPr lang="zh-CN" altLang="en-US" sz="2800" b="1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翠绿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的，翅膀带着一些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蓝色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，比鹦鹉还漂亮。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宋体" pitchFamily="2" charset="-122"/>
              </a:rPr>
              <a:t>它还有一张</a:t>
            </a:r>
            <a:r>
              <a:rPr lang="zh-CN" altLang="en-US" sz="2800" b="1">
                <a:solidFill>
                  <a:srgbClr val="FF33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红色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宋体" pitchFamily="2" charset="-122"/>
              </a:rPr>
              <a:t>的长嘴。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2127" y="535939"/>
            <a:ext cx="2644775" cy="251460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362200" y="3306234"/>
            <a:ext cx="744855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28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思考：这里运用了什么修辞手法？有什么好处？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360615" y="4292601"/>
            <a:ext cx="7875587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对比。把翠鸟与大家公认美丽的鹦鹉进行对比，进一步突出翠鸟的美丽。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4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文本框 26627"/>
          <p:cNvSpPr txBox="1">
            <a:spLocks noChangeArrowheads="1"/>
          </p:cNvSpPr>
          <p:nvPr/>
        </p:nvSpPr>
        <p:spPr bwMode="auto">
          <a:xfrm>
            <a:off x="2322515" y="1371600"/>
            <a:ext cx="46180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000" b="1" dirty="0">
                <a:solidFill>
                  <a:srgbClr val="1506DE"/>
                </a:solidFill>
                <a:latin typeface="宋体" pitchFamily="2" charset="-122"/>
              </a:rPr>
              <a:t>    </a:t>
            </a:r>
            <a:r>
              <a:rPr lang="zh-CN" altLang="en-US" sz="3000" b="1" dirty="0">
                <a:solidFill>
                  <a:srgbClr val="1506DE"/>
                </a:solidFill>
                <a:latin typeface="宋体" pitchFamily="2" charset="-122"/>
              </a:rPr>
              <a:t>如果你看见这样一只小鸟站在船头，你会产生什么想法？</a:t>
            </a:r>
          </a:p>
        </p:txBody>
      </p:sp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775075" y="467785"/>
            <a:ext cx="4641850" cy="9736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FF"/>
                </a:solidFill>
                <a:latin typeface="宋体" panose="02010600030101010101" pitchFamily="2" charset="-122"/>
                <a:cs typeface="+mn-cs"/>
              </a:rPr>
              <a:t>想一想</a:t>
            </a:r>
          </a:p>
        </p:txBody>
      </p:sp>
      <p:sp>
        <p:nvSpPr>
          <p:cNvPr id="22531" name="矩形 22530"/>
          <p:cNvSpPr>
            <a:spLocks noChangeArrowheads="1"/>
          </p:cNvSpPr>
          <p:nvPr/>
        </p:nvSpPr>
        <p:spPr bwMode="auto">
          <a:xfrm>
            <a:off x="2393952" y="3661834"/>
            <a:ext cx="7624763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b="1" dirty="0" err="1">
                <a:latin typeface="楷体" pitchFamily="49" charset="-122"/>
                <a:ea typeface="楷体" pitchFamily="49" charset="-122"/>
              </a:rPr>
              <a:t>它什么时候飞来的呢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？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它静悄悄地停在船头不知有多久了。它站在那里做什么呢？难道它要和我们一起坐船到外祖父家里去吗？</a:t>
            </a:r>
          </a:p>
        </p:txBody>
      </p:sp>
      <p:pic>
        <p:nvPicPr>
          <p:cNvPr id="3" name="图片 2" descr="timg (8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5"/>
          <a:stretch>
            <a:fillRect/>
          </a:stretch>
        </p:blipFill>
        <p:spPr bwMode="auto">
          <a:xfrm>
            <a:off x="6843713" y="1545168"/>
            <a:ext cx="3071812" cy="198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25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049463" y="967318"/>
            <a:ext cx="6729412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3200" b="1" dirty="0">
                <a:solidFill>
                  <a:srgbClr val="1506DE"/>
                </a:solidFill>
                <a:latin typeface="宋体" pitchFamily="2" charset="-122"/>
              </a:rPr>
              <a:t>思考：</a:t>
            </a:r>
            <a:r>
              <a:rPr lang="zh-CN" altLang="en-US" sz="32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翠鸟站在那里到底做什么呢？</a:t>
            </a:r>
          </a:p>
        </p:txBody>
      </p:sp>
      <p:sp>
        <p:nvSpPr>
          <p:cNvPr id="22531" name="矩形 22530"/>
          <p:cNvSpPr>
            <a:spLocks noChangeArrowheads="1"/>
          </p:cNvSpPr>
          <p:nvPr/>
        </p:nvSpPr>
        <p:spPr bwMode="auto">
          <a:xfrm>
            <a:off x="5603877" y="1964268"/>
            <a:ext cx="484346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我正想着，它一下子冲进水里……不见了。可是，没一会儿，它飞起来了，红色的长嘴衔着一条小鱼。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892" y="2130213"/>
            <a:ext cx="2994025" cy="2661920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5602" name="矩形 25601"/>
          <p:cNvSpPr>
            <a:spLocks noChangeArrowheads="1"/>
          </p:cNvSpPr>
          <p:nvPr/>
        </p:nvSpPr>
        <p:spPr bwMode="auto">
          <a:xfrm>
            <a:off x="2833690" y="4957234"/>
            <a:ext cx="7278687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翠鸟捕鱼的本领怎么样？哪些词能体现翠鸟的动作之快呢？</a:t>
            </a: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    </a:t>
            </a:r>
          </a:p>
        </p:txBody>
      </p:sp>
      <p:sp>
        <p:nvSpPr>
          <p:cNvPr id="6" name="等腰三角形 5"/>
          <p:cNvSpPr/>
          <p:nvPr/>
        </p:nvSpPr>
        <p:spPr>
          <a:xfrm>
            <a:off x="8716963" y="2673351"/>
            <a:ext cx="144462" cy="192616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7" name="等腰三角形 6"/>
          <p:cNvSpPr/>
          <p:nvPr/>
        </p:nvSpPr>
        <p:spPr>
          <a:xfrm>
            <a:off x="9032877" y="2673351"/>
            <a:ext cx="144463" cy="192616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8" name="等腰三角形 7"/>
          <p:cNvSpPr/>
          <p:nvPr/>
        </p:nvSpPr>
        <p:spPr>
          <a:xfrm>
            <a:off x="9386888" y="2673351"/>
            <a:ext cx="144462" cy="192616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9" name="等腰三角形 8"/>
          <p:cNvSpPr/>
          <p:nvPr/>
        </p:nvSpPr>
        <p:spPr>
          <a:xfrm>
            <a:off x="9737727" y="3365501"/>
            <a:ext cx="142875" cy="190500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" name="等腰三角形 9"/>
          <p:cNvSpPr/>
          <p:nvPr/>
        </p:nvSpPr>
        <p:spPr>
          <a:xfrm>
            <a:off x="10112377" y="3365501"/>
            <a:ext cx="142875" cy="190500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1" name="等腰三角形 10"/>
          <p:cNvSpPr/>
          <p:nvPr/>
        </p:nvSpPr>
        <p:spPr>
          <a:xfrm>
            <a:off x="5795963" y="4072467"/>
            <a:ext cx="144462" cy="190500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2" name="等腰三角形 11"/>
          <p:cNvSpPr/>
          <p:nvPr/>
        </p:nvSpPr>
        <p:spPr>
          <a:xfrm>
            <a:off x="6145213" y="4072467"/>
            <a:ext cx="144462" cy="190500"/>
          </a:xfrm>
          <a:prstGeom prst="triangle">
            <a:avLst/>
          </a:prstGeom>
          <a:solidFill>
            <a:srgbClr val="FF0000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531" grpId="0"/>
      <p:bldP spid="2560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2" descr="timg (10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217"/>
            <a:ext cx="12192000" cy="68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矩形 22530"/>
          <p:cNvSpPr/>
          <p:nvPr/>
        </p:nvSpPr>
        <p:spPr>
          <a:xfrm>
            <a:off x="1847852" y="143934"/>
            <a:ext cx="701516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它站在船头，一口把小鱼吞了下去。</a:t>
            </a:r>
          </a:p>
        </p:txBody>
      </p:sp>
      <p:sp>
        <p:nvSpPr>
          <p:cNvPr id="12" name="Rectangle 2"/>
          <p:cNvSpPr txBox="1"/>
          <p:nvPr/>
        </p:nvSpPr>
        <p:spPr>
          <a:xfrm>
            <a:off x="6200775" y="3041651"/>
            <a:ext cx="4357688" cy="3088216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抓住了瞬间的动作来描写，这样完全口语化的表达，出自孩子的心，出自孩子的口，通俗易懂。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1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矩形 22530"/>
          <p:cNvSpPr>
            <a:spLocks noChangeArrowheads="1"/>
          </p:cNvSpPr>
          <p:nvPr/>
        </p:nvSpPr>
        <p:spPr bwMode="auto">
          <a:xfrm>
            <a:off x="2238377" y="994834"/>
            <a:ext cx="71088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母亲告诉我：这是一只翠鸟。哦，这只翠鸟搭了我们的船，在捕鱼吃呢。</a:t>
            </a:r>
          </a:p>
        </p:txBody>
      </p:sp>
      <p:pic>
        <p:nvPicPr>
          <p:cNvPr id="2" name="图片 1" descr="timg (1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938" y="2650068"/>
            <a:ext cx="2578100" cy="276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/>
          <p:nvPr/>
        </p:nvSpPr>
        <p:spPr>
          <a:xfrm>
            <a:off x="2295525" y="2747434"/>
            <a:ext cx="5232400" cy="31326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FF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6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通过母亲的介绍，“我”知道那只鸟叫“翠鸟”，可见大自然也是我们学习知识的途径之一。第二句话扣住了课题，行文完整。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1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33793"/>
          <p:cNvSpPr>
            <a:spLocks noGrp="1" noChangeArrowheads="1"/>
          </p:cNvSpPr>
          <p:nvPr/>
        </p:nvSpPr>
        <p:spPr bwMode="auto">
          <a:xfrm>
            <a:off x="2225677" y="1443569"/>
            <a:ext cx="7870825" cy="203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宋体" pitchFamily="2" charset="-122"/>
              </a:rPr>
              <a:t>    </a:t>
            </a:r>
            <a:r>
              <a:rPr lang="zh-CN" altLang="en-US" sz="2800" b="1">
                <a:latin typeface="宋体" pitchFamily="2" charset="-122"/>
              </a:rPr>
              <a:t>这只翠鸟多可爱呀！可是现实生活中，翠鸟已经成为濒危物种，急需大家的保护。请大家开动脑筋，想一想应该怎么保护它。</a:t>
            </a:r>
          </a:p>
        </p:txBody>
      </p:sp>
      <p:sp>
        <p:nvSpPr>
          <p:cNvPr id="33796" name="内容占位符 33795"/>
          <p:cNvSpPr>
            <a:spLocks noGrp="1" noChangeArrowheads="1"/>
          </p:cNvSpPr>
          <p:nvPr/>
        </p:nvSpPr>
        <p:spPr bwMode="auto">
          <a:xfrm>
            <a:off x="2508252" y="3619501"/>
            <a:ext cx="5051425" cy="281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8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张贴宣传标语，制作公益海报，到各小区开宣讲会，保护翠鸟的生态环境不被破坏，等等。</a:t>
            </a:r>
          </a:p>
        </p:txBody>
      </p:sp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775075" y="467785"/>
            <a:ext cx="4641850" cy="9736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FF"/>
                </a:solidFill>
                <a:latin typeface="宋体" panose="02010600030101010101" pitchFamily="2" charset="-122"/>
                <a:cs typeface="+mn-cs"/>
              </a:rPr>
              <a:t>我会说</a:t>
            </a:r>
          </a:p>
        </p:txBody>
      </p:sp>
      <p:pic>
        <p:nvPicPr>
          <p:cNvPr id="30725" name="图片 2" descr="timg (7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513" y="3778252"/>
            <a:ext cx="2989262" cy="2652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51" y="453446"/>
            <a:ext cx="3430747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方正楷体_GBK" panose="03000509000000000000" pitchFamily="65" charset="-122"/>
                <a:cs typeface="+mn-ea"/>
                <a:sym typeface="+mn-ea"/>
              </a:rPr>
              <a:t>总结全文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宋体-PUA" panose="02010600030101010101" charset="-122"/>
                <a:ea typeface="宋体-PUA" panose="02010600030101010101" charset="-122"/>
                <a:cs typeface="+mn-ea"/>
                <a:sym typeface="+mn-ea"/>
              </a:rPr>
              <a:t>，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n-ea"/>
                <a:sym typeface="+mn-ea"/>
              </a:rPr>
              <a:t>感悟中心</a:t>
            </a:r>
            <a:endParaRPr lang="en-US" altLang="zh-CN" sz="2800" b="1" noProof="1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  <a:cs typeface="+mn-ea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4505325" y="1606553"/>
            <a:ext cx="407988" cy="4311649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6188075" y="2326217"/>
            <a:ext cx="202723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蓝色的翅膀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6162677" y="3166533"/>
            <a:ext cx="1992313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红色的长嘴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6142038" y="3966635"/>
            <a:ext cx="1649412" cy="15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7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冲    飞</a:t>
            </a:r>
          </a:p>
          <a:p>
            <a:pPr eaLnBrk="1" hangingPunct="1">
              <a:lnSpc>
                <a:spcPct val="17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衔    吞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4862513" y="2275417"/>
            <a:ext cx="1009650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外形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162675" y="1511300"/>
            <a:ext cx="2051050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翠绿的羽毛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8083550" y="4739217"/>
            <a:ext cx="584200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快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8480427" y="2351617"/>
            <a:ext cx="942975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美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933950" y="4756151"/>
            <a:ext cx="99218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动作</a:t>
            </a:r>
          </a:p>
        </p:txBody>
      </p:sp>
      <p:sp>
        <p:nvSpPr>
          <p:cNvPr id="20" name="文本框 3"/>
          <p:cNvSpPr txBox="1"/>
          <p:nvPr/>
        </p:nvSpPr>
        <p:spPr>
          <a:xfrm>
            <a:off x="2651127" y="3393017"/>
            <a:ext cx="2047875" cy="5027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noProof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</a:rPr>
              <a:t>搭船的鸟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5818190" y="1606551"/>
            <a:ext cx="344487" cy="2123016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左大括号 18"/>
          <p:cNvSpPr/>
          <p:nvPr/>
        </p:nvSpPr>
        <p:spPr>
          <a:xfrm flipH="1">
            <a:off x="8123238" y="1638301"/>
            <a:ext cx="341312" cy="2125133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左大括号 20"/>
          <p:cNvSpPr/>
          <p:nvPr/>
        </p:nvSpPr>
        <p:spPr>
          <a:xfrm>
            <a:off x="5845175" y="4343400"/>
            <a:ext cx="342900" cy="1574800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左大括号 22"/>
          <p:cNvSpPr/>
          <p:nvPr/>
        </p:nvSpPr>
        <p:spPr>
          <a:xfrm flipH="1">
            <a:off x="7718425" y="4343400"/>
            <a:ext cx="285750" cy="1574800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0" grpId="0"/>
      <p:bldP spid="5" grpId="0" bldLvl="0" animBg="1"/>
      <p:bldP spid="19" grpId="0" bldLvl="0" animBg="1"/>
      <p:bldP spid="21" grpId="0" bldLvl="0" animBg="1"/>
      <p:bldP spid="2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1703512" y="447516"/>
            <a:ext cx="25202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思想提升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36775" y="1875368"/>
            <a:ext cx="7920038" cy="3297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3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本文以一个孩子的口吻写了他在大自然中认识翠鸟的过程，字里行间充满了对大自然的爱。</a:t>
            </a:r>
          </a:p>
          <a:p>
            <a:pPr>
              <a:lnSpc>
                <a:spcPts val="43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你能不能用手中的画笔把文中这只可爱的翠鸟画下来呢？</a:t>
            </a:r>
            <a:br>
              <a:rPr lang="zh-CN" altLang="en-US" sz="2800" b="1" dirty="0">
                <a:latin typeface="黑体" pitchFamily="49" charset="-122"/>
                <a:ea typeface="黑体" pitchFamily="49" charset="-122"/>
              </a:rPr>
            </a:b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2772" name="图片 1" descr="timg (3)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2" y="4525434"/>
            <a:ext cx="1852613" cy="196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19960" y="301585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35165" y="1339852"/>
            <a:ext cx="5602287" cy="359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ts val="1200"/>
              </a:spcBef>
            </a:pPr>
            <a:r>
              <a:rPr lang="en-US" altLang="zh-CN" sz="2600" b="1" dirty="0">
                <a:solidFill>
                  <a:srgbClr val="333333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翠鸟  </a:t>
            </a:r>
            <a:r>
              <a:rPr lang="zh-CN" altLang="zh-CN" sz="2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主要分布在热带地区，全世界大约有九十多种，大部分以捉鱼为生。它们头大，喙（</a:t>
            </a:r>
            <a:r>
              <a:rPr lang="en-US" altLang="zh-CN" sz="2600" b="1" dirty="0" err="1">
                <a:solidFill>
                  <a:srgbClr val="000000"/>
                </a:solidFill>
                <a:latin typeface="宋体" pitchFamily="2" charset="-122"/>
              </a:rPr>
              <a:t>hu</a:t>
            </a:r>
            <a:r>
              <a:rPr lang="zh-CN" altLang="zh-CN" sz="2600" b="1" dirty="0">
                <a:solidFill>
                  <a:srgbClr val="000000"/>
                </a:solidFill>
                <a:latin typeface="宋体" pitchFamily="2" charset="-122"/>
              </a:rPr>
              <a:t>ì</a:t>
            </a:r>
            <a:r>
              <a:rPr lang="zh-CN" altLang="zh-CN" sz="2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）长而厚实，身长大约十五至十七厘米。它们的腿较小，但也有一些种类例外。尾巴短或中等长度。多种翠鸟都有格调粗犷的鲜艳色彩，许多种有冠羽。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906963" y="516468"/>
            <a:ext cx="226857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资料链接</a:t>
            </a:r>
            <a:r>
              <a:rPr lang="zh-CN" altLang="en-US" sz="3600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059" y="1851661"/>
            <a:ext cx="2882900" cy="29023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38500" dist="508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03512" y="357434"/>
            <a:ext cx="25202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拓展运用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3667125" y="1286935"/>
            <a:ext cx="45275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关于鸟的诗句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55827" y="2165352"/>
            <a:ext cx="8302625" cy="32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江碧鸟逾白，山青花欲燃。</a:t>
            </a:r>
          </a:p>
          <a:p>
            <a:pPr algn="r" eaLnBrk="1" hangingPunct="1">
              <a:lnSpc>
                <a:spcPct val="130000"/>
              </a:lnSpc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——［唐］杜甫《绝句二首》（其二）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蝉噪林愈静，鸟鸣山更幽。</a:t>
            </a:r>
          </a:p>
          <a:p>
            <a:pPr algn="r" eaLnBrk="1" hangingPunct="1">
              <a:lnSpc>
                <a:spcPct val="130000"/>
              </a:lnSpc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——［唐］王籍《入若耶溪》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月出惊山鸟，时鸣春涧中。</a:t>
            </a:r>
          </a:p>
          <a:p>
            <a:pPr algn="r" eaLnBrk="1" hangingPunct="1">
              <a:lnSpc>
                <a:spcPct val="130000"/>
              </a:lnSpc>
            </a:pPr>
            <a:r>
              <a:rPr lang="zh-CN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——［唐］王维《鸟鸣涧》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03512" y="357434"/>
            <a:ext cx="252028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课后习题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547940" y="3198286"/>
            <a:ext cx="709612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作者主要对翠鸟的外形和动作作了细致观察，从课文第二、四自然段的生动描写可以看出来。</a:t>
            </a:r>
          </a:p>
        </p:txBody>
      </p:sp>
      <p:sp>
        <p:nvSpPr>
          <p:cNvPr id="34820" name="TextBox 2"/>
          <p:cNvSpPr txBox="1">
            <a:spLocks noChangeArrowheads="1"/>
          </p:cNvSpPr>
          <p:nvPr/>
        </p:nvSpPr>
        <p:spPr bwMode="auto">
          <a:xfrm>
            <a:off x="2224088" y="1477433"/>
            <a:ext cx="7529512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读课文，想想作者对哪些事物作了细致观察，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说说你是从哪里看出来的。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2343152" y="1286933"/>
            <a:ext cx="7529513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读下面这段话，注意加点的词语，想象翠鸟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捕鱼的情景。</a:t>
            </a:r>
          </a:p>
        </p:txBody>
      </p: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2646363" y="2785534"/>
            <a:ext cx="72263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ts val="1000"/>
              </a:spcBef>
            </a:pPr>
            <a:r>
              <a:rPr lang="en-US" altLang="zh-CN" sz="2600" b="1" dirty="0">
                <a:solidFill>
                  <a:srgbClr val="00B050"/>
                </a:solidFill>
                <a:latin typeface="宋体" pitchFamily="2" charset="-122"/>
              </a:rPr>
              <a:t>    </a:t>
            </a:r>
            <a:r>
              <a:rPr lang="zh-CN" altLang="en-US" sz="2600" b="1" dirty="0">
                <a:solidFill>
                  <a:srgbClr val="00B050"/>
                </a:solidFill>
                <a:latin typeface="宋体" pitchFamily="2" charset="-122"/>
              </a:rPr>
              <a:t>我正想着，它一下子冲进水里</a:t>
            </a:r>
            <a:r>
              <a:rPr lang="en-US" altLang="zh-CN" sz="2600" b="1" dirty="0">
                <a:solidFill>
                  <a:srgbClr val="00B050"/>
                </a:solidFill>
                <a:latin typeface="宋体" pitchFamily="2" charset="-122"/>
              </a:rPr>
              <a:t>……</a:t>
            </a:r>
            <a:r>
              <a:rPr lang="zh-CN" altLang="en-US" sz="2600" b="1" dirty="0">
                <a:solidFill>
                  <a:srgbClr val="00B050"/>
                </a:solidFill>
                <a:latin typeface="宋体" pitchFamily="2" charset="-122"/>
              </a:rPr>
              <a:t>不见了。可是，没一会儿，它飞起来了，红色的长嘴衔着一条小鱼。它站在船头，一口把小鱼吞了下去。</a:t>
            </a:r>
          </a:p>
        </p:txBody>
      </p:sp>
      <p:sp>
        <p:nvSpPr>
          <p:cNvPr id="35844" name="文本框 1"/>
          <p:cNvSpPr txBox="1">
            <a:spLocks noChangeArrowheads="1"/>
          </p:cNvSpPr>
          <p:nvPr/>
        </p:nvSpPr>
        <p:spPr bwMode="auto">
          <a:xfrm>
            <a:off x="6321427" y="3306234"/>
            <a:ext cx="5180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FF0000"/>
                </a:solidFill>
                <a:latin typeface="宋体" pitchFamily="2" charset="-122"/>
              </a:rPr>
              <a:t>·</a:t>
            </a:r>
          </a:p>
        </p:txBody>
      </p:sp>
      <p:sp>
        <p:nvSpPr>
          <p:cNvPr id="35845" name="文本框 2"/>
          <p:cNvSpPr txBox="1">
            <a:spLocks noChangeArrowheads="1"/>
          </p:cNvSpPr>
          <p:nvPr/>
        </p:nvSpPr>
        <p:spPr bwMode="auto">
          <a:xfrm>
            <a:off x="5646739" y="4044953"/>
            <a:ext cx="5180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FF0000"/>
                </a:solidFill>
                <a:latin typeface="宋体" pitchFamily="2" charset="-122"/>
              </a:rPr>
              <a:t>·</a:t>
            </a:r>
          </a:p>
        </p:txBody>
      </p:sp>
      <p:sp>
        <p:nvSpPr>
          <p:cNvPr id="35846" name="文本框 3"/>
          <p:cNvSpPr txBox="1">
            <a:spLocks noChangeArrowheads="1"/>
          </p:cNvSpPr>
          <p:nvPr/>
        </p:nvSpPr>
        <p:spPr bwMode="auto">
          <a:xfrm>
            <a:off x="8978902" y="4059768"/>
            <a:ext cx="5180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FF0000"/>
                </a:solidFill>
                <a:latin typeface="宋体" pitchFamily="2" charset="-122"/>
              </a:rPr>
              <a:t>·</a:t>
            </a:r>
          </a:p>
        </p:txBody>
      </p:sp>
      <p:sp>
        <p:nvSpPr>
          <p:cNvPr id="35847" name="文本框 4"/>
          <p:cNvSpPr txBox="1">
            <a:spLocks noChangeArrowheads="1"/>
          </p:cNvSpPr>
          <p:nvPr/>
        </p:nvSpPr>
        <p:spPr bwMode="auto">
          <a:xfrm>
            <a:off x="4633914" y="4796368"/>
            <a:ext cx="5180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FF0000"/>
                </a:solidFill>
                <a:latin typeface="宋体" pitchFamily="2" charset="-122"/>
              </a:rPr>
              <a:t>·</a:t>
            </a:r>
          </a:p>
        </p:txBody>
      </p:sp>
      <p:sp>
        <p:nvSpPr>
          <p:cNvPr id="35848" name="文本框 5"/>
          <p:cNvSpPr txBox="1">
            <a:spLocks noChangeArrowheads="1"/>
          </p:cNvSpPr>
          <p:nvPr/>
        </p:nvSpPr>
        <p:spPr bwMode="auto">
          <a:xfrm>
            <a:off x="7977189" y="4796368"/>
            <a:ext cx="51809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>
                <a:solidFill>
                  <a:srgbClr val="FF0000"/>
                </a:solidFill>
                <a:latin typeface="宋体" pitchFamily="2" charset="-122"/>
              </a:rPr>
              <a:t>·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3"/>
          <p:cNvSpPr txBox="1">
            <a:spLocks noChangeArrowheads="1"/>
          </p:cNvSpPr>
          <p:nvPr/>
        </p:nvSpPr>
        <p:spPr bwMode="auto">
          <a:xfrm>
            <a:off x="2200275" y="1301752"/>
            <a:ext cx="779145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示例：雨点如织。突然，翠鸟以迅雷不及掩耳之势，如箭般射进水中，溅起银白的水花，一下子就没了踪影。不一会儿，从水中跃出一个扇动翅膀的小东西，啊，那正是翠鸟！只见它红色的长嘴里衔着一条小鱼，十分得意地飞来，落在船头，然后一口将小鱼吞了下去。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" t="18028" r="-244" b="3133"/>
          <a:stretch>
            <a:fillRect/>
          </a:stretch>
        </p:blipFill>
        <p:spPr bwMode="auto">
          <a:xfrm>
            <a:off x="0" y="-35984"/>
            <a:ext cx="12192000" cy="691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 167"/>
          <p:cNvSpPr/>
          <p:nvPr/>
        </p:nvSpPr>
        <p:spPr>
          <a:xfrm>
            <a:off x="3611565" y="2150535"/>
            <a:ext cx="4359275" cy="1553633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87328" y="2150254"/>
            <a:ext cx="481734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7200" b="1" noProof="1">
                <a:ln w="50800" cmpd="thickThin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谢谢观看！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2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987550" y="3022601"/>
            <a:ext cx="1887538" cy="2516329"/>
            <a:chOff x="317986" y="1748180"/>
            <a:chExt cx="1887537" cy="1887538"/>
          </a:xfrm>
        </p:grpSpPr>
        <p:pic>
          <p:nvPicPr>
            <p:cNvPr id="717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Box 4"/>
            <p:cNvSpPr txBox="1">
              <a:spLocks noChangeArrowheads="1"/>
            </p:cNvSpPr>
            <p:nvPr/>
          </p:nvSpPr>
          <p:spPr bwMode="auto">
            <a:xfrm>
              <a:off x="367198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搭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16190" y="1960035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dā</a:t>
            </a:r>
          </a:p>
        </p:txBody>
      </p:sp>
      <p:sp>
        <p:nvSpPr>
          <p:cNvPr id="7172" name="文本框 18"/>
          <p:cNvSpPr txBox="1">
            <a:spLocks noChangeArrowheads="1"/>
          </p:cNvSpPr>
          <p:nvPr/>
        </p:nvSpPr>
        <p:spPr bwMode="auto">
          <a:xfrm>
            <a:off x="1993900" y="1206501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>
                <a:solidFill>
                  <a:srgbClr val="FF00FF"/>
                </a:solidFill>
                <a:latin typeface="Arial" pitchFamily="34" charset="0"/>
              </a:rPr>
              <a:t>我会写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4572002" y="357772"/>
            <a:ext cx="2770187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宋体" panose="02010600030101010101" pitchFamily="2" charset="-122"/>
              </a:rPr>
              <a:t>字词学习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038" y="2815167"/>
            <a:ext cx="53340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040" y="3623734"/>
            <a:ext cx="52863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038" y="5094818"/>
            <a:ext cx="3694112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6600035" y="1484865"/>
            <a:ext cx="338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7133"/>
            <a:chOff x="317986" y="1748180"/>
            <a:chExt cx="1888172" cy="1887538"/>
          </a:xfrm>
        </p:grpSpPr>
        <p:pic>
          <p:nvPicPr>
            <p:cNvPr id="819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Box 4"/>
            <p:cNvSpPr txBox="1">
              <a:spLocks noChangeArrowheads="1"/>
            </p:cNvSpPr>
            <p:nvPr/>
          </p:nvSpPr>
          <p:spPr bwMode="auto">
            <a:xfrm>
              <a:off x="367833" y="1854767"/>
              <a:ext cx="1838325" cy="145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亲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qīn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5" y="2400300"/>
            <a:ext cx="3932237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5" y="3331633"/>
            <a:ext cx="5722937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3" y="4673600"/>
            <a:ext cx="5122862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6329"/>
            <a:chOff x="317986" y="1748180"/>
            <a:chExt cx="1887537" cy="1887538"/>
          </a:xfrm>
        </p:grpSpPr>
        <p:pic>
          <p:nvPicPr>
            <p:cNvPr id="922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Box 4"/>
            <p:cNvSpPr txBox="1">
              <a:spLocks noChangeArrowheads="1"/>
            </p:cNvSpPr>
            <p:nvPr/>
          </p:nvSpPr>
          <p:spPr bwMode="auto">
            <a:xfrm>
              <a:off x="367198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父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87627" y="1481669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fù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5" y="3204634"/>
            <a:ext cx="499903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5" y="4565651"/>
            <a:ext cx="534193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15" y="2438400"/>
            <a:ext cx="22955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544234"/>
            <a:ext cx="1887538" cy="2516329"/>
            <a:chOff x="317986" y="1748180"/>
            <a:chExt cx="1887537" cy="1887538"/>
          </a:xfrm>
        </p:grpSpPr>
        <p:pic>
          <p:nvPicPr>
            <p:cNvPr id="1024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Box 4"/>
            <p:cNvSpPr txBox="1">
              <a:spLocks noChangeArrowheads="1"/>
            </p:cNvSpPr>
            <p:nvPr/>
          </p:nvSpPr>
          <p:spPr bwMode="auto">
            <a:xfrm>
              <a:off x="367198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沙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shā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963" y="2400300"/>
            <a:ext cx="3370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963" y="3278718"/>
            <a:ext cx="63039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1963" y="4660901"/>
            <a:ext cx="33893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36763" y="2544234"/>
            <a:ext cx="1911350" cy="2516329"/>
            <a:chOff x="295443" y="1748180"/>
            <a:chExt cx="1910080" cy="1887538"/>
          </a:xfrm>
        </p:grpSpPr>
        <p:pic>
          <p:nvPicPr>
            <p:cNvPr id="11271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Box 4"/>
            <p:cNvSpPr txBox="1">
              <a:spLocks noChangeArrowheads="1"/>
            </p:cNvSpPr>
            <p:nvPr/>
          </p:nvSpPr>
          <p:spPr bwMode="auto">
            <a:xfrm>
              <a:off x="295443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啦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87627" y="1481669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lā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1800" y="2383367"/>
            <a:ext cx="49609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1802" y="3263901"/>
            <a:ext cx="52943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1802" y="4635501"/>
            <a:ext cx="39989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38352" y="2544234"/>
            <a:ext cx="1909763" cy="2516348"/>
            <a:chOff x="296713" y="1748180"/>
            <a:chExt cx="1908810" cy="1887538"/>
          </a:xfrm>
        </p:grpSpPr>
        <p:pic>
          <p:nvPicPr>
            <p:cNvPr id="1229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Box 4"/>
            <p:cNvSpPr txBox="1">
              <a:spLocks noChangeArrowheads="1"/>
            </p:cNvSpPr>
            <p:nvPr/>
          </p:nvSpPr>
          <p:spPr bwMode="auto">
            <a:xfrm>
              <a:off x="296713" y="1845878"/>
              <a:ext cx="1838325" cy="1454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响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157414" y="1481669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xiǎnɡ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175" y="2413000"/>
            <a:ext cx="41148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175" y="3255433"/>
            <a:ext cx="499110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175" y="4703234"/>
            <a:ext cx="48006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1350</Words>
  <Application>Microsoft Office PowerPoint</Application>
  <PresentationFormat>宽屏</PresentationFormat>
  <Paragraphs>136</Paragraphs>
  <Slides>35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35</vt:i4>
      </vt:variant>
    </vt:vector>
  </HeadingPairs>
  <TitlesOfParts>
    <vt:vector size="53" baseType="lpstr">
      <vt:lpstr>Meiryo</vt:lpstr>
      <vt:lpstr>方正楷体_GBK</vt:lpstr>
      <vt:lpstr>黑体</vt:lpstr>
      <vt:lpstr>楷体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第一PPT模板网-WWW.1PPT.COM </vt:lpstr>
      <vt:lpstr>1_第一PPT模板网-WWW.1PPT.COM 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2016-11-21T01:52:00Z</dcterms:created>
  <dcterms:modified xsi:type="dcterms:W3CDTF">2021-08-02T06:46:17Z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