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28"/>
  </p:notesMasterIdLst>
  <p:sldIdLst>
    <p:sldId id="270" r:id="rId3"/>
    <p:sldId id="293" r:id="rId4"/>
    <p:sldId id="323" r:id="rId5"/>
    <p:sldId id="300" r:id="rId6"/>
    <p:sldId id="301" r:id="rId7"/>
    <p:sldId id="348" r:id="rId8"/>
    <p:sldId id="349" r:id="rId9"/>
    <p:sldId id="350" r:id="rId10"/>
    <p:sldId id="351" r:id="rId11"/>
    <p:sldId id="352" r:id="rId12"/>
    <p:sldId id="353" r:id="rId13"/>
    <p:sldId id="354" r:id="rId14"/>
    <p:sldId id="302" r:id="rId15"/>
    <p:sldId id="355" r:id="rId16"/>
    <p:sldId id="356" r:id="rId17"/>
    <p:sldId id="357" r:id="rId18"/>
    <p:sldId id="358" r:id="rId19"/>
    <p:sldId id="306" r:id="rId20"/>
    <p:sldId id="309" r:id="rId21"/>
    <p:sldId id="307" r:id="rId22"/>
    <p:sldId id="308" r:id="rId23"/>
    <p:sldId id="310" r:id="rId24"/>
    <p:sldId id="311" r:id="rId25"/>
    <p:sldId id="275" r:id="rId26"/>
    <p:sldId id="359" r:id="rId2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0">
          <p15:clr>
            <a:srgbClr val="A4A3A4"/>
          </p15:clr>
        </p15:guide>
        <p15:guide id="2" pos="292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0000FF"/>
    <a:srgbClr val="0066FF"/>
    <a:srgbClr val="003399"/>
    <a:srgbClr val="CCCC00"/>
    <a:srgbClr val="FFFF00"/>
    <a:srgbClr val="FFCC66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6314" autoAdjust="0"/>
  </p:normalViewPr>
  <p:slideViewPr>
    <p:cSldViewPr>
      <p:cViewPr varScale="1">
        <p:scale>
          <a:sx n="140" d="100"/>
          <a:sy n="140" d="100"/>
        </p:scale>
        <p:origin x="786" y="120"/>
      </p:cViewPr>
      <p:guideLst>
        <p:guide orient="horz" pos="1720"/>
        <p:guide pos="2926"/>
      </p:guideLst>
    </p:cSldViewPr>
  </p:slideViewPr>
  <p:outlineViewPr>
    <p:cViewPr>
      <p:scale>
        <a:sx n="33" d="100"/>
        <a:sy n="33" d="100"/>
      </p:scale>
      <p:origin x="0" y="-4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7" d="100"/>
        <a:sy n="16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65E5905-6984-47BE-B0CB-4649D121D8AB}" type="datetimeFigureOut">
              <a:rPr lang="zh-CN" altLang="en-US"/>
              <a:pPr>
                <a:defRPr/>
              </a:pPr>
              <a:t>2021/8/2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D85FF8D-75A7-4551-94A8-A2E0FB62FA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2777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048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kumimoji="1" lang="zh-CN" altLang="en-US" smtClean="0"/>
          </a:p>
        </p:txBody>
      </p:sp>
      <p:sp>
        <p:nvSpPr>
          <p:cNvPr id="20483" name="幻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E291BB-ECBB-4B6F-8B86-DD55F419A393}" type="slidenum">
              <a:rPr kumimoji="1"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kumimoji="1" lang="en-US" altLang="zh-CN"/>
          </a:p>
        </p:txBody>
      </p:sp>
    </p:spTree>
    <p:extLst>
      <p:ext uri="{BB962C8B-B14F-4D97-AF65-F5344CB8AC3E}">
        <p14:creationId xmlns:p14="http://schemas.microsoft.com/office/powerpoint/2010/main" val="3989350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85FF8D-75A7-4551-94A8-A2E0FB62FAB2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746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85FF8D-75A7-4551-94A8-A2E0FB62FAB2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15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680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kumimoji="1" lang="zh-CN" altLang="en-US" smtClean="0"/>
          </a:p>
        </p:txBody>
      </p:sp>
      <p:sp>
        <p:nvSpPr>
          <p:cNvPr id="41987" name="幻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0BD418-28FC-4171-BC9F-E9F536818885}" type="slidenum">
              <a:rPr kumimoji="1"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kumimoji="1" lang="en-US" altLang="zh-CN"/>
          </a:p>
        </p:txBody>
      </p:sp>
    </p:spTree>
    <p:extLst>
      <p:ext uri="{BB962C8B-B14F-4D97-AF65-F5344CB8AC3E}">
        <p14:creationId xmlns:p14="http://schemas.microsoft.com/office/powerpoint/2010/main" val="1617063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856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873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884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50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9585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5248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3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 rot="9822520">
            <a:off x="2324100" y="3082925"/>
            <a:ext cx="538163" cy="536575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" name="矩形 8"/>
          <p:cNvSpPr/>
          <p:nvPr userDrawn="1"/>
        </p:nvSpPr>
        <p:spPr>
          <a:xfrm rot="18585722">
            <a:off x="2175669" y="1267619"/>
            <a:ext cx="1468437" cy="147002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" name="矩形 2"/>
          <p:cNvSpPr/>
          <p:nvPr userDrawn="1"/>
        </p:nvSpPr>
        <p:spPr>
          <a:xfrm rot="4450317">
            <a:off x="1879600" y="2373313"/>
            <a:ext cx="104775" cy="10477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" name="矩形 3"/>
          <p:cNvSpPr/>
          <p:nvPr userDrawn="1"/>
        </p:nvSpPr>
        <p:spPr>
          <a:xfrm rot="892948">
            <a:off x="1252538" y="2128838"/>
            <a:ext cx="285750" cy="2857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6" name="矩形 4"/>
          <p:cNvSpPr/>
          <p:nvPr userDrawn="1"/>
        </p:nvSpPr>
        <p:spPr>
          <a:xfrm rot="4240722">
            <a:off x="2216150" y="2557463"/>
            <a:ext cx="158750" cy="15875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7" name="矩形 5"/>
          <p:cNvSpPr/>
          <p:nvPr userDrawn="1"/>
        </p:nvSpPr>
        <p:spPr>
          <a:xfrm rot="3863176">
            <a:off x="1630363" y="1817688"/>
            <a:ext cx="358775" cy="35877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8" name="矩形 6"/>
          <p:cNvSpPr/>
          <p:nvPr userDrawn="1"/>
        </p:nvSpPr>
        <p:spPr>
          <a:xfrm rot="187853">
            <a:off x="871538" y="1319213"/>
            <a:ext cx="501650" cy="50165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9" name="矩形 7"/>
          <p:cNvSpPr/>
          <p:nvPr userDrawn="1"/>
        </p:nvSpPr>
        <p:spPr>
          <a:xfrm rot="905749">
            <a:off x="1682750" y="990600"/>
            <a:ext cx="722313" cy="722313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0" name="矩形 9"/>
          <p:cNvSpPr/>
          <p:nvPr userDrawn="1"/>
        </p:nvSpPr>
        <p:spPr>
          <a:xfrm rot="19322284">
            <a:off x="1533525" y="1276350"/>
            <a:ext cx="152400" cy="15240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1" name="矩形 10"/>
          <p:cNvSpPr/>
          <p:nvPr userDrawn="1"/>
        </p:nvSpPr>
        <p:spPr>
          <a:xfrm rot="42066">
            <a:off x="763588" y="2841625"/>
            <a:ext cx="188912" cy="1905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2" name="矩形 11"/>
          <p:cNvSpPr/>
          <p:nvPr userDrawn="1"/>
        </p:nvSpPr>
        <p:spPr>
          <a:xfrm rot="20117985">
            <a:off x="2921000" y="1362075"/>
            <a:ext cx="2135188" cy="213518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3" name="矩形 13"/>
          <p:cNvSpPr/>
          <p:nvPr userDrawn="1"/>
        </p:nvSpPr>
        <p:spPr>
          <a:xfrm rot="905749">
            <a:off x="1835150" y="3476625"/>
            <a:ext cx="719138" cy="719138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4" name="矩形 14"/>
          <p:cNvSpPr/>
          <p:nvPr userDrawn="1"/>
        </p:nvSpPr>
        <p:spPr>
          <a:xfrm rot="19322284">
            <a:off x="3746500" y="3944938"/>
            <a:ext cx="152400" cy="15240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5" name="矩形 15"/>
          <p:cNvSpPr/>
          <p:nvPr userDrawn="1"/>
        </p:nvSpPr>
        <p:spPr>
          <a:xfrm rot="19736611">
            <a:off x="2801938" y="3297238"/>
            <a:ext cx="747712" cy="747712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"/>
          <p:cNvSpPr/>
          <p:nvPr userDrawn="1"/>
        </p:nvSpPr>
        <p:spPr>
          <a:xfrm rot="19896190">
            <a:off x="-635000" y="3294063"/>
            <a:ext cx="2787650" cy="278765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" name="矩形 2"/>
          <p:cNvSpPr/>
          <p:nvPr userDrawn="1"/>
        </p:nvSpPr>
        <p:spPr>
          <a:xfrm rot="21433404">
            <a:off x="779463" y="2359025"/>
            <a:ext cx="879475" cy="879475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" name="矩形 3"/>
          <p:cNvSpPr/>
          <p:nvPr userDrawn="1"/>
        </p:nvSpPr>
        <p:spPr>
          <a:xfrm rot="18900000">
            <a:off x="2224088" y="3373438"/>
            <a:ext cx="422275" cy="422275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6" name="矩形 4"/>
          <p:cNvSpPr/>
          <p:nvPr userDrawn="1"/>
        </p:nvSpPr>
        <p:spPr>
          <a:xfrm rot="19462407">
            <a:off x="644525" y="2559050"/>
            <a:ext cx="228600" cy="2286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7" name="矩形 5"/>
          <p:cNvSpPr/>
          <p:nvPr userDrawn="1"/>
        </p:nvSpPr>
        <p:spPr>
          <a:xfrm rot="2220555">
            <a:off x="6802438" y="-498475"/>
            <a:ext cx="1951037" cy="1951038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8" name="矩形 6"/>
          <p:cNvSpPr/>
          <p:nvPr userDrawn="1"/>
        </p:nvSpPr>
        <p:spPr>
          <a:xfrm rot="20263186">
            <a:off x="8104188" y="42863"/>
            <a:ext cx="1562100" cy="15621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9" name="矩形 7"/>
          <p:cNvSpPr/>
          <p:nvPr userDrawn="1"/>
        </p:nvSpPr>
        <p:spPr>
          <a:xfrm rot="20229117">
            <a:off x="5483225" y="417513"/>
            <a:ext cx="422275" cy="42227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0" name="矩形 8"/>
          <p:cNvSpPr/>
          <p:nvPr userDrawn="1"/>
        </p:nvSpPr>
        <p:spPr>
          <a:xfrm rot="20229117">
            <a:off x="8147050" y="2109788"/>
            <a:ext cx="354013" cy="35401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1" name="矩形 9"/>
          <p:cNvSpPr/>
          <p:nvPr userDrawn="1"/>
        </p:nvSpPr>
        <p:spPr>
          <a:xfrm rot="17430621">
            <a:off x="2270125" y="4048125"/>
            <a:ext cx="165100" cy="16510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2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1857" y="177702"/>
            <a:ext cx="4201025" cy="397177"/>
          </a:xfrm>
          <a:prstGeom prst="rect">
            <a:avLst/>
          </a:prstGeom>
          <a:ln w="12700" cmpd="sng">
            <a:noFill/>
          </a:ln>
        </p:spPr>
        <p:txBody>
          <a:bodyPr vert="horz" lIns="68580" tIns="34290" rIns="68580" bIns="34290" anchor="ctr"/>
          <a:lstStyle>
            <a:lvl1pPr marL="0" indent="0" algn="l">
              <a:buNone/>
              <a:defRPr sz="18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"/>
          <p:cNvSpPr/>
          <p:nvPr userDrawn="1"/>
        </p:nvSpPr>
        <p:spPr>
          <a:xfrm rot="19238099">
            <a:off x="8580438" y="3811588"/>
            <a:ext cx="331787" cy="33178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" name="矩形 5"/>
          <p:cNvSpPr/>
          <p:nvPr userDrawn="1"/>
        </p:nvSpPr>
        <p:spPr>
          <a:xfrm rot="2558654">
            <a:off x="8039100" y="4191000"/>
            <a:ext cx="1343025" cy="134302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" name="矩形 6"/>
          <p:cNvSpPr/>
          <p:nvPr userDrawn="1"/>
        </p:nvSpPr>
        <p:spPr>
          <a:xfrm rot="20601285">
            <a:off x="7373938" y="4529138"/>
            <a:ext cx="771525" cy="773112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6" name="矩形 7"/>
          <p:cNvSpPr/>
          <p:nvPr userDrawn="1"/>
        </p:nvSpPr>
        <p:spPr>
          <a:xfrm rot="20567216">
            <a:off x="6921500" y="4613275"/>
            <a:ext cx="198438" cy="198438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7" name="矩形 8"/>
          <p:cNvSpPr/>
          <p:nvPr userDrawn="1"/>
        </p:nvSpPr>
        <p:spPr>
          <a:xfrm rot="20567216">
            <a:off x="8267700" y="3616325"/>
            <a:ext cx="230188" cy="23177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8" name="矩形 1"/>
          <p:cNvSpPr/>
          <p:nvPr userDrawn="1"/>
        </p:nvSpPr>
        <p:spPr>
          <a:xfrm rot="19896190">
            <a:off x="522288" y="25400"/>
            <a:ext cx="501650" cy="50165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9" name="矩形 2"/>
          <p:cNvSpPr/>
          <p:nvPr userDrawn="1"/>
        </p:nvSpPr>
        <p:spPr>
          <a:xfrm rot="21433404">
            <a:off x="-319088" y="-217488"/>
            <a:ext cx="946151" cy="946151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0" name="矩形 4"/>
          <p:cNvSpPr/>
          <p:nvPr userDrawn="1"/>
        </p:nvSpPr>
        <p:spPr>
          <a:xfrm rot="18585722">
            <a:off x="885826" y="693737"/>
            <a:ext cx="214312" cy="214313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1" name="矩形 9"/>
          <p:cNvSpPr/>
          <p:nvPr userDrawn="1"/>
        </p:nvSpPr>
        <p:spPr>
          <a:xfrm rot="17430621">
            <a:off x="983457" y="100806"/>
            <a:ext cx="152400" cy="15398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3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1285375" y="177702"/>
            <a:ext cx="4201025" cy="397177"/>
          </a:xfrm>
          <a:prstGeom prst="rect">
            <a:avLst/>
          </a:prstGeom>
          <a:ln w="12700" cmpd="sng">
            <a:noFill/>
          </a:ln>
        </p:spPr>
        <p:txBody>
          <a:bodyPr vert="horz" lIns="68580" tIns="34290" rIns="68580" bIns="34290" anchor="ctr"/>
          <a:lstStyle>
            <a:lvl1pPr marL="0" indent="0" algn="l">
              <a:buNone/>
              <a:defRPr sz="18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662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370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57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768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263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entury Gothic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entury Gothic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entury Gothic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entury Gothic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entury Gothic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entury Gothic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entury Gothic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entury Gothic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78267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3"/>
          <p:cNvSpPr txBox="1">
            <a:spLocks noChangeArrowheads="1"/>
          </p:cNvSpPr>
          <p:nvPr/>
        </p:nvSpPr>
        <p:spPr bwMode="auto">
          <a:xfrm>
            <a:off x="2795905" y="1002665"/>
            <a:ext cx="2703195" cy="560705"/>
          </a:xfrm>
          <a:prstGeom prst="rect">
            <a:avLst/>
          </a:prstGeom>
          <a:solidFill>
            <a:srgbClr val="009FB8"/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kumimoji="1" lang="zh-CN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15.搭船的鸟</a:t>
            </a:r>
            <a:endParaRPr kumimoji="1" lang="zh-CN" altLang="en-US" sz="3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Box 33"/>
          <p:cNvSpPr txBox="1"/>
          <p:nvPr/>
        </p:nvSpPr>
        <p:spPr>
          <a:xfrm>
            <a:off x="5611600" y="1255515"/>
            <a:ext cx="10486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effectLst>
                  <a:reflection blurRad="6350" stA="55000" endA="50" endPos="85000" dir="5400000" sy="-100000" algn="bl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第一课时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51520" y="295157"/>
            <a:ext cx="4201160" cy="37592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kumimoji="1" lang="zh-CN" altLang="en-US" sz="2000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部编版小学语文三年级上册第五单元</a:t>
            </a:r>
            <a:endParaRPr kumimoji="1" lang="zh-CN" altLang="en-US" sz="20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082" y="1635646"/>
            <a:ext cx="5069196" cy="286648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矩形 5"/>
          <p:cNvSpPr/>
          <p:nvPr/>
        </p:nvSpPr>
        <p:spPr>
          <a:xfrm>
            <a:off x="0" y="4502135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62"/>
          <p:cNvSpPr txBox="1"/>
          <p:nvPr/>
        </p:nvSpPr>
        <p:spPr>
          <a:xfrm>
            <a:off x="2743835" y="1524635"/>
            <a:ext cx="105092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dirty="0" err="1">
                <a:solidFill>
                  <a:srgbClr val="FF0000"/>
                </a:solidFill>
              </a:rPr>
              <a:t>xiǎng</a:t>
            </a:r>
            <a:endParaRPr lang="en-US" altLang="zh-CN" sz="2100" dirty="0">
              <a:solidFill>
                <a:srgbClr val="FF0000"/>
              </a:solidFill>
            </a:endParaRPr>
          </a:p>
        </p:txBody>
      </p:sp>
      <p:sp>
        <p:nvSpPr>
          <p:cNvPr id="14" name="TextBox 23"/>
          <p:cNvSpPr txBox="1">
            <a:spLocks noChangeArrowheads="1"/>
          </p:cNvSpPr>
          <p:nvPr/>
        </p:nvSpPr>
        <p:spPr bwMode="auto">
          <a:xfrm>
            <a:off x="2951737" y="1875660"/>
            <a:ext cx="95348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/>
              <a:t>响</a:t>
            </a:r>
          </a:p>
        </p:txBody>
      </p:sp>
      <p:sp>
        <p:nvSpPr>
          <p:cNvPr id="21" name="文本占位符 1"/>
          <p:cNvSpPr>
            <a:spLocks noGrp="1"/>
          </p:cNvSpPr>
          <p:nvPr/>
        </p:nvSpPr>
        <p:spPr>
          <a:xfrm>
            <a:off x="1236980" y="243205"/>
            <a:ext cx="1827530" cy="48196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学习会写字</a:t>
            </a:r>
          </a:p>
        </p:txBody>
      </p:sp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1177688" y="2435053"/>
            <a:ext cx="1754981" cy="41549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左右</a:t>
            </a: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1164590" y="3352132"/>
            <a:ext cx="3193360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响亮  音响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4"/>
          <p:cNvSpPr txBox="1">
            <a:spLocks noChangeArrowheads="1"/>
          </p:cNvSpPr>
          <p:nvPr/>
        </p:nvSpPr>
        <p:spPr bwMode="auto">
          <a:xfrm>
            <a:off x="1138290" y="2881482"/>
            <a:ext cx="2693246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音序：</a:t>
            </a:r>
            <a:r>
              <a:rPr lang="en-US" altLang="zh-CN" sz="21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87624" y="189406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响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声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 descr="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2330" y="2578100"/>
            <a:ext cx="3124200" cy="1021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30" grpId="0"/>
      <p:bldP spid="31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68"/>
          <p:cNvSpPr txBox="1"/>
          <p:nvPr/>
        </p:nvSpPr>
        <p:spPr>
          <a:xfrm>
            <a:off x="2839720" y="1421765"/>
            <a:ext cx="85280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dirty="0" err="1">
                <a:solidFill>
                  <a:srgbClr val="FF0000"/>
                </a:solidFill>
              </a:rPr>
              <a:t>yǔ</a:t>
            </a:r>
            <a:endParaRPr lang="en-US" altLang="zh-CN" sz="2100" dirty="0">
              <a:solidFill>
                <a:srgbClr val="FF0000"/>
              </a:solidFill>
            </a:endParaRPr>
          </a:p>
        </p:txBody>
      </p:sp>
      <p:sp>
        <p:nvSpPr>
          <p:cNvPr id="16" name="TextBox 23"/>
          <p:cNvSpPr txBox="1">
            <a:spLocks noChangeArrowheads="1"/>
          </p:cNvSpPr>
          <p:nvPr/>
        </p:nvSpPr>
        <p:spPr bwMode="auto">
          <a:xfrm>
            <a:off x="2844550" y="1833924"/>
            <a:ext cx="95348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/>
              <a:t>羽</a:t>
            </a:r>
          </a:p>
        </p:txBody>
      </p:sp>
      <p:sp>
        <p:nvSpPr>
          <p:cNvPr id="21" name="文本占位符 1"/>
          <p:cNvSpPr>
            <a:spLocks noGrp="1"/>
          </p:cNvSpPr>
          <p:nvPr/>
        </p:nvSpPr>
        <p:spPr>
          <a:xfrm>
            <a:off x="1236980" y="243205"/>
            <a:ext cx="1827530" cy="48196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学习会写字</a:t>
            </a:r>
          </a:p>
        </p:txBody>
      </p:sp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1177688" y="2435053"/>
            <a:ext cx="1754981" cy="41549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左右</a:t>
            </a: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1164590" y="3352132"/>
            <a:ext cx="3193360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羽扇  羽翼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4"/>
          <p:cNvSpPr txBox="1">
            <a:spLocks noChangeArrowheads="1"/>
          </p:cNvSpPr>
          <p:nvPr/>
        </p:nvSpPr>
        <p:spPr bwMode="auto">
          <a:xfrm>
            <a:off x="1138290" y="2881482"/>
            <a:ext cx="2693246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音序：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Y   </a:t>
            </a: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习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87624" y="185167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羽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毛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 descr="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02175" y="2564130"/>
            <a:ext cx="3028950" cy="11296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74"/>
          <p:cNvSpPr txBox="1"/>
          <p:nvPr/>
        </p:nvSpPr>
        <p:spPr>
          <a:xfrm>
            <a:off x="2957076" y="1337310"/>
            <a:ext cx="1038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 err="1">
                <a:solidFill>
                  <a:srgbClr val="FF0000"/>
                </a:solidFill>
              </a:rPr>
              <a:t>cuì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8" name="TextBox 23"/>
          <p:cNvSpPr txBox="1">
            <a:spLocks noChangeArrowheads="1"/>
          </p:cNvSpPr>
          <p:nvPr/>
        </p:nvSpPr>
        <p:spPr bwMode="auto">
          <a:xfrm>
            <a:off x="2992816" y="1742736"/>
            <a:ext cx="95348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/>
              <a:t>翠</a:t>
            </a:r>
          </a:p>
        </p:txBody>
      </p:sp>
      <p:sp>
        <p:nvSpPr>
          <p:cNvPr id="21" name="文本占位符 1"/>
          <p:cNvSpPr>
            <a:spLocks noGrp="1"/>
          </p:cNvSpPr>
          <p:nvPr/>
        </p:nvSpPr>
        <p:spPr>
          <a:xfrm>
            <a:off x="1236980" y="243205"/>
            <a:ext cx="1827530" cy="48196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学习会写字</a:t>
            </a:r>
          </a:p>
        </p:txBody>
      </p:sp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1249443" y="2506808"/>
            <a:ext cx="1754981" cy="4140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上下</a:t>
            </a:r>
            <a:endParaRPr lang="en-US" altLang="zh-CN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1236345" y="3423887"/>
            <a:ext cx="3193360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翠鸟  葱翠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4"/>
          <p:cNvSpPr txBox="1">
            <a:spLocks noChangeArrowheads="1"/>
          </p:cNvSpPr>
          <p:nvPr/>
        </p:nvSpPr>
        <p:spPr bwMode="auto">
          <a:xfrm>
            <a:off x="1210045" y="2953237"/>
            <a:ext cx="2693246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音序：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C   </a:t>
            </a: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羽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59632" y="177966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翠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绿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 descr="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91380" y="2578735"/>
            <a:ext cx="2962275" cy="1037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>
            <a:spLocks noChangeArrowheads="1"/>
          </p:cNvSpPr>
          <p:nvPr/>
        </p:nvSpPr>
        <p:spPr bwMode="auto">
          <a:xfrm>
            <a:off x="3059894" y="1831296"/>
            <a:ext cx="92095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嘴</a:t>
            </a:r>
          </a:p>
        </p:txBody>
      </p:sp>
      <p:sp>
        <p:nvSpPr>
          <p:cNvPr id="11" name="TextBox 3"/>
          <p:cNvSpPr txBox="1"/>
          <p:nvPr/>
        </p:nvSpPr>
        <p:spPr>
          <a:xfrm>
            <a:off x="3059832" y="1436172"/>
            <a:ext cx="91083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en-US" altLang="zh-CN" sz="2100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zuǐ</a:t>
            </a:r>
            <a:endParaRPr lang="en-US" altLang="zh-CN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占位符 1"/>
          <p:cNvSpPr>
            <a:spLocks noGrp="1"/>
          </p:cNvSpPr>
          <p:nvPr/>
        </p:nvSpPr>
        <p:spPr>
          <a:xfrm>
            <a:off x="1236980" y="243205"/>
            <a:ext cx="1827530" cy="48196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学习会写字</a:t>
            </a:r>
          </a:p>
        </p:txBody>
      </p:sp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1177688" y="2435053"/>
            <a:ext cx="1754981" cy="41549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左右</a:t>
            </a: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1164590" y="3352132"/>
            <a:ext cx="3193360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嘴巴  张嘴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4"/>
          <p:cNvSpPr txBox="1">
            <a:spLocks noChangeArrowheads="1"/>
          </p:cNvSpPr>
          <p:nvPr/>
        </p:nvSpPr>
        <p:spPr bwMode="auto">
          <a:xfrm>
            <a:off x="1138290" y="2881482"/>
            <a:ext cx="2693246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音序：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Z   </a:t>
            </a: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82302" y="185167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嘴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 descr="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81830" y="2578735"/>
            <a:ext cx="3354070" cy="1087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30" grpId="0"/>
      <p:bldP spid="31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0"/>
          <p:cNvSpPr txBox="1"/>
          <p:nvPr/>
        </p:nvSpPr>
        <p:spPr>
          <a:xfrm>
            <a:off x="2899410" y="1353820"/>
            <a:ext cx="1106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 err="1">
                <a:solidFill>
                  <a:srgbClr val="FF0000"/>
                </a:solidFill>
              </a:rPr>
              <a:t>qiāo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4" name="TextBox 23"/>
          <p:cNvSpPr txBox="1">
            <a:spLocks noChangeArrowheads="1"/>
          </p:cNvSpPr>
          <p:nvPr/>
        </p:nvSpPr>
        <p:spPr bwMode="auto">
          <a:xfrm>
            <a:off x="3074852" y="1759541"/>
            <a:ext cx="95348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/>
              <a:t>悄</a:t>
            </a:r>
          </a:p>
        </p:txBody>
      </p:sp>
      <p:sp>
        <p:nvSpPr>
          <p:cNvPr id="21" name="文本占位符 1"/>
          <p:cNvSpPr>
            <a:spLocks noGrp="1"/>
          </p:cNvSpPr>
          <p:nvPr/>
        </p:nvSpPr>
        <p:spPr>
          <a:xfrm>
            <a:off x="1236980" y="243205"/>
            <a:ext cx="1827530" cy="48196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学习会写字</a:t>
            </a:r>
          </a:p>
        </p:txBody>
      </p:sp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1249443" y="2291543"/>
            <a:ext cx="1754981" cy="41549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左右</a:t>
            </a: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1236345" y="3208622"/>
            <a:ext cx="3193360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静悄悄  悄悄话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4"/>
          <p:cNvSpPr txBox="1">
            <a:spLocks noChangeArrowheads="1"/>
          </p:cNvSpPr>
          <p:nvPr/>
        </p:nvSpPr>
        <p:spPr bwMode="auto">
          <a:xfrm>
            <a:off x="1210045" y="2737972"/>
            <a:ext cx="2693246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音序：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Q   </a:t>
            </a: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400" dirty="0"/>
              <a:t>忄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59632" y="1779662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悄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悄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 descr="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4580" y="2438400"/>
            <a:ext cx="3000375" cy="935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30" grpId="0"/>
      <p:bldP spid="31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4"/>
          <p:cNvSpPr txBox="1"/>
          <p:nvPr/>
        </p:nvSpPr>
        <p:spPr>
          <a:xfrm>
            <a:off x="2849245" y="1325245"/>
            <a:ext cx="109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 err="1">
                <a:solidFill>
                  <a:srgbClr val="FF0000"/>
                </a:solidFill>
              </a:rPr>
              <a:t>tūn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15816" y="1707654"/>
            <a:ext cx="95348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/>
              <a:t>吞</a:t>
            </a:r>
          </a:p>
        </p:txBody>
      </p:sp>
      <p:sp>
        <p:nvSpPr>
          <p:cNvPr id="21" name="文本占位符 1"/>
          <p:cNvSpPr>
            <a:spLocks noGrp="1"/>
          </p:cNvSpPr>
          <p:nvPr/>
        </p:nvSpPr>
        <p:spPr>
          <a:xfrm>
            <a:off x="1236980" y="243205"/>
            <a:ext cx="1827530" cy="48196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学习会写字</a:t>
            </a:r>
          </a:p>
        </p:txBody>
      </p:sp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1321198" y="2291543"/>
            <a:ext cx="1754981" cy="4140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上下</a:t>
            </a:r>
            <a:endParaRPr lang="en-US" altLang="zh-CN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1308100" y="3208622"/>
            <a:ext cx="3193360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吞并  吞咽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4"/>
          <p:cNvSpPr txBox="1">
            <a:spLocks noChangeArrowheads="1"/>
          </p:cNvSpPr>
          <p:nvPr/>
        </p:nvSpPr>
        <p:spPr bwMode="auto">
          <a:xfrm>
            <a:off x="1281800" y="2737972"/>
            <a:ext cx="2693246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音序：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T   </a:t>
            </a: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31640" y="175004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吞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吐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 descr="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8220" y="2464435"/>
            <a:ext cx="2762250" cy="962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30" grpId="0"/>
      <p:bldP spid="31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8"/>
          <p:cNvSpPr txBox="1"/>
          <p:nvPr/>
        </p:nvSpPr>
        <p:spPr>
          <a:xfrm>
            <a:off x="2987824" y="1534021"/>
            <a:ext cx="407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solidFill>
                  <a:srgbClr val="FF0000"/>
                </a:solidFill>
              </a:rPr>
              <a:t>ò</a:t>
            </a:r>
          </a:p>
        </p:txBody>
      </p:sp>
      <p:sp>
        <p:nvSpPr>
          <p:cNvPr id="8" name="TextBox 23"/>
          <p:cNvSpPr txBox="1">
            <a:spLocks noChangeArrowheads="1"/>
          </p:cNvSpPr>
          <p:nvPr/>
        </p:nvSpPr>
        <p:spPr bwMode="auto">
          <a:xfrm>
            <a:off x="2965142" y="1848944"/>
            <a:ext cx="95348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/>
              <a:t>哦</a:t>
            </a:r>
          </a:p>
        </p:txBody>
      </p:sp>
      <p:sp>
        <p:nvSpPr>
          <p:cNvPr id="21" name="文本占位符 1"/>
          <p:cNvSpPr>
            <a:spLocks noGrp="1"/>
          </p:cNvSpPr>
          <p:nvPr/>
        </p:nvSpPr>
        <p:spPr>
          <a:xfrm>
            <a:off x="1236980" y="243205"/>
            <a:ext cx="1827530" cy="48196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学习会写字</a:t>
            </a:r>
          </a:p>
        </p:txBody>
      </p:sp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1249443" y="2506808"/>
            <a:ext cx="1754981" cy="41549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左右</a:t>
            </a: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1236345" y="3423887"/>
            <a:ext cx="3193360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哦豁  幽哦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4"/>
          <p:cNvSpPr txBox="1">
            <a:spLocks noChangeArrowheads="1"/>
          </p:cNvSpPr>
          <p:nvPr/>
        </p:nvSpPr>
        <p:spPr bwMode="auto">
          <a:xfrm>
            <a:off x="1210045" y="2953237"/>
            <a:ext cx="2693246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音序：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O   </a:t>
            </a: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59632" y="192367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哦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呀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 descr="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44745" y="2698750"/>
            <a:ext cx="2828925" cy="923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30" grpId="0"/>
      <p:bldP spid="31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4"/>
          <p:cNvSpPr txBox="1"/>
          <p:nvPr/>
        </p:nvSpPr>
        <p:spPr>
          <a:xfrm>
            <a:off x="2836545" y="1313180"/>
            <a:ext cx="81851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dirty="0" err="1">
                <a:solidFill>
                  <a:srgbClr val="FF0000"/>
                </a:solidFill>
              </a:rPr>
              <a:t>bǔ</a:t>
            </a:r>
            <a:endParaRPr lang="en-US" altLang="zh-CN" sz="2100" dirty="0">
              <a:solidFill>
                <a:srgbClr val="FF0000"/>
              </a:solidFill>
            </a:endParaRPr>
          </a:p>
        </p:txBody>
      </p:sp>
      <p:sp>
        <p:nvSpPr>
          <p:cNvPr id="10" name="TextBox 23"/>
          <p:cNvSpPr txBox="1">
            <a:spLocks noChangeArrowheads="1"/>
          </p:cNvSpPr>
          <p:nvPr/>
        </p:nvSpPr>
        <p:spPr bwMode="auto">
          <a:xfrm>
            <a:off x="2836246" y="1764760"/>
            <a:ext cx="95348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/>
              <a:t>捕</a:t>
            </a:r>
          </a:p>
        </p:txBody>
      </p:sp>
      <p:sp>
        <p:nvSpPr>
          <p:cNvPr id="21" name="文本占位符 1"/>
          <p:cNvSpPr>
            <a:spLocks noGrp="1"/>
          </p:cNvSpPr>
          <p:nvPr/>
        </p:nvSpPr>
        <p:spPr>
          <a:xfrm>
            <a:off x="1236980" y="243205"/>
            <a:ext cx="1827530" cy="48196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学习会写字</a:t>
            </a:r>
          </a:p>
        </p:txBody>
      </p:sp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1249443" y="2435053"/>
            <a:ext cx="1754981" cy="41549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左右</a:t>
            </a: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1236345" y="3352132"/>
            <a:ext cx="3193360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捕捉  捕食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23256" y="177991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捕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鱼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210310" y="2881630"/>
            <a:ext cx="2692400" cy="414020"/>
            <a:chOff x="1906" y="4538"/>
            <a:chExt cx="4240" cy="652"/>
          </a:xfrm>
        </p:grpSpPr>
        <p:sp>
          <p:nvSpPr>
            <p:cNvPr id="32" name="TextBox 34"/>
            <p:cNvSpPr txBox="1">
              <a:spLocks noChangeArrowheads="1"/>
            </p:cNvSpPr>
            <p:nvPr/>
          </p:nvSpPr>
          <p:spPr bwMode="auto">
            <a:xfrm>
              <a:off x="1906" y="4538"/>
              <a:ext cx="4241" cy="6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Tx/>
                <a:buNone/>
                <a:defRPr/>
              </a:pPr>
              <a:r>
                <a:rPr lang="zh-CN" altLang="en-US" sz="210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音序：</a:t>
              </a:r>
              <a:r>
                <a:rPr lang="en-US" altLang="zh-CN" sz="2100" dirty="0">
                  <a:latin typeface="楷体" panose="02010609060101010101" pitchFamily="49" charset="-122"/>
                  <a:ea typeface="楷体" panose="02010609060101010101" pitchFamily="49" charset="-122"/>
                </a:rPr>
                <a:t>B   </a:t>
              </a:r>
              <a:r>
                <a:rPr lang="zh-CN" altLang="en-US" sz="210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部首：</a:t>
              </a:r>
              <a:endPara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56" y="4617"/>
              <a:ext cx="691" cy="521"/>
            </a:xfrm>
            <a:prstGeom prst="rect">
              <a:avLst/>
            </a:prstGeom>
          </p:spPr>
        </p:pic>
      </p:grpSp>
      <p:pic>
        <p:nvPicPr>
          <p:cNvPr id="5" name="图片 4" descr="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170" y="2506980"/>
            <a:ext cx="3274060" cy="1019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3"/>
          <p:cNvSpPr txBox="1"/>
          <p:nvPr/>
        </p:nvSpPr>
        <p:spPr>
          <a:xfrm>
            <a:off x="1682750" y="2075265"/>
            <a:ext cx="422423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一下子：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指时间短暂或动作迅速。</a:t>
            </a:r>
          </a:p>
        </p:txBody>
      </p:sp>
      <p:sp>
        <p:nvSpPr>
          <p:cNvPr id="4" name="TextBox 15"/>
          <p:cNvSpPr txBox="1"/>
          <p:nvPr/>
        </p:nvSpPr>
        <p:spPr>
          <a:xfrm>
            <a:off x="1682750" y="3325700"/>
            <a:ext cx="422423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静悄悄：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形容非常安静没有声响。</a:t>
            </a:r>
          </a:p>
        </p:txBody>
      </p:sp>
      <p:sp>
        <p:nvSpPr>
          <p:cNvPr id="5" name="TextBox 18"/>
          <p:cNvSpPr txBox="1"/>
          <p:nvPr/>
        </p:nvSpPr>
        <p:spPr>
          <a:xfrm>
            <a:off x="1668504" y="1169488"/>
            <a:ext cx="530145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搭船：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搭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指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乘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坐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搭船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</a:p>
          <a:p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就是顺便乘坐船的意思。</a:t>
            </a:r>
          </a:p>
        </p:txBody>
      </p:sp>
      <p:sp>
        <p:nvSpPr>
          <p:cNvPr id="6" name="TextBox 19"/>
          <p:cNvSpPr txBox="1"/>
          <p:nvPr/>
        </p:nvSpPr>
        <p:spPr>
          <a:xfrm>
            <a:off x="1682750" y="2671243"/>
            <a:ext cx="12618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衔：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叼。</a:t>
            </a:r>
          </a:p>
        </p:txBody>
      </p:sp>
      <p:sp>
        <p:nvSpPr>
          <p:cNvPr id="1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164590" y="236855"/>
            <a:ext cx="1487170" cy="412115"/>
          </a:xfrm>
          <a:ln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kumimoji="1" lang="zh-CN" altLang="en-US" sz="2400" dirty="0" smtClean="0">
                <a:solidFill>
                  <a:srgbClr val="FCD1B6"/>
                </a:solidFill>
              </a:rPr>
              <a:t>词语解析</a:t>
            </a:r>
            <a:endParaRPr kumimoji="1" lang="en-US" altLang="zh-CN" sz="2400" dirty="0" smtClean="0">
              <a:solidFill>
                <a:srgbClr val="FCD1B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198880" y="280035"/>
            <a:ext cx="1342390" cy="468630"/>
          </a:xfrm>
          <a:ln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kumimoji="1" lang="zh-CN" altLang="en-US" sz="2400" dirty="0" smtClean="0">
                <a:solidFill>
                  <a:srgbClr val="FCD1B6"/>
                </a:solidFill>
              </a:rPr>
              <a:t>多音字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981200" y="2171065"/>
            <a:ext cx="2697480" cy="1291590"/>
            <a:chOff x="3120" y="3419"/>
            <a:chExt cx="4248" cy="2034"/>
          </a:xfrm>
        </p:grpSpPr>
        <p:sp>
          <p:nvSpPr>
            <p:cNvPr id="11" name="文本框 64"/>
            <p:cNvSpPr txBox="1"/>
            <p:nvPr/>
          </p:nvSpPr>
          <p:spPr>
            <a:xfrm>
              <a:off x="3120" y="4027"/>
              <a:ext cx="803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啦</a:t>
              </a:r>
            </a:p>
          </p:txBody>
        </p:sp>
        <p:sp>
          <p:nvSpPr>
            <p:cNvPr id="2" name="左大括号 1"/>
            <p:cNvSpPr/>
            <p:nvPr/>
          </p:nvSpPr>
          <p:spPr>
            <a:xfrm>
              <a:off x="3962" y="3705"/>
              <a:ext cx="173" cy="1573"/>
            </a:xfrm>
            <a:prstGeom prst="leftBrac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5" name="文本框 65"/>
            <p:cNvSpPr txBox="1"/>
            <p:nvPr/>
          </p:nvSpPr>
          <p:spPr>
            <a:xfrm>
              <a:off x="4254" y="3419"/>
              <a:ext cx="3114" cy="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2100" dirty="0" err="1">
                  <a:latin typeface="楷体" panose="02010609060101010101" pitchFamily="49" charset="-122"/>
                  <a:ea typeface="楷体" panose="02010609060101010101" pitchFamily="49" charset="-122"/>
                </a:rPr>
                <a:t>lɑ</a:t>
              </a:r>
              <a:r>
                <a:rPr lang="zh-CN" altLang="en-US" sz="2100" dirty="0">
                  <a:latin typeface="楷体" panose="02010609060101010101" pitchFamily="49" charset="-122"/>
                  <a:ea typeface="楷体" panose="02010609060101010101" pitchFamily="49" charset="-122"/>
                </a:rPr>
                <a:t>（下雨啦）</a:t>
              </a:r>
            </a:p>
          </p:txBody>
        </p:sp>
        <p:sp>
          <p:nvSpPr>
            <p:cNvPr id="6" name="文本框 66"/>
            <p:cNvSpPr txBox="1"/>
            <p:nvPr/>
          </p:nvSpPr>
          <p:spPr>
            <a:xfrm>
              <a:off x="4254" y="4801"/>
              <a:ext cx="2446" cy="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2100" dirty="0" err="1">
                  <a:latin typeface="楷体" panose="02010609060101010101" pitchFamily="49" charset="-122"/>
                  <a:ea typeface="楷体" panose="02010609060101010101" pitchFamily="49" charset="-122"/>
                </a:rPr>
                <a:t>lā</a:t>
              </a:r>
              <a:r>
                <a:rPr lang="zh-CN" altLang="en-US" sz="2100" dirty="0">
                  <a:latin typeface="楷体" panose="02010609060101010101" pitchFamily="49" charset="-122"/>
                  <a:ea typeface="楷体" panose="02010609060101010101" pitchFamily="49" charset="-122"/>
                </a:rPr>
                <a:t>（沙啦）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91895" y="2813050"/>
            <a:ext cx="7445375" cy="1667510"/>
            <a:chOff x="1877" y="4430"/>
            <a:chExt cx="11725" cy="2626"/>
          </a:xfrm>
        </p:grpSpPr>
        <p:grpSp>
          <p:nvGrpSpPr>
            <p:cNvPr id="7" name="组合 6"/>
            <p:cNvGrpSpPr/>
            <p:nvPr/>
          </p:nvGrpSpPr>
          <p:grpSpPr>
            <a:xfrm>
              <a:off x="1877" y="6138"/>
              <a:ext cx="9138" cy="918"/>
              <a:chOff x="2103" y="4895"/>
              <a:chExt cx="9138" cy="918"/>
            </a:xfrm>
          </p:grpSpPr>
          <p:sp>
            <p:nvSpPr>
              <p:cNvPr id="9" name="文本框 69"/>
              <p:cNvSpPr txBox="1"/>
              <p:nvPr/>
            </p:nvSpPr>
            <p:spPr>
              <a:xfrm>
                <a:off x="2103" y="4895"/>
                <a:ext cx="9138" cy="6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lvl="0"/>
                <a:r>
                  <a:rPr lang="zh-CN" altLang="en-US" sz="2100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读一读：下雨</a:t>
                </a:r>
                <a:r>
                  <a:rPr lang="zh-CN" altLang="en-US" sz="21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啦</a:t>
                </a:r>
                <a:r>
                  <a:rPr sz="21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</a:t>
                </a:r>
                <a:r>
                  <a:rPr lang="en-US" altLang="zh-CN" sz="21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:r>
                  <a:rPr lang="en-US" altLang="zh-CN" sz="2100" dirty="0" err="1">
                    <a:latin typeface="楷体" panose="02010609060101010101" pitchFamily="49" charset="-122"/>
                    <a:ea typeface="楷体" panose="02010609060101010101" pitchFamily="49" charset="-122"/>
                  </a:rPr>
                  <a:t>lɑ</a:t>
                </a:r>
                <a:r>
                  <a:rPr lang="en-US" altLang="zh-CN" sz="21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:r>
                  <a:rPr sz="21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）</a:t>
                </a:r>
                <a:r>
                  <a:rPr lang="zh-CN" altLang="en-US" sz="2100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，沙</a:t>
                </a:r>
                <a:r>
                  <a:rPr lang="zh-CN" altLang="en-US" sz="21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啦</a:t>
                </a:r>
                <a:r>
                  <a:rPr lang="en-US" altLang="zh-CN" sz="21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(</a:t>
                </a:r>
                <a:r>
                  <a:rPr lang="en-US" altLang="zh-CN" sz="2100" dirty="0" err="1">
                    <a:latin typeface="楷体" panose="02010609060101010101" pitchFamily="49" charset="-122"/>
                    <a:ea typeface="楷体" panose="02010609060101010101" pitchFamily="49" charset="-122"/>
                  </a:rPr>
                  <a:t>lā</a:t>
                </a:r>
                <a:r>
                  <a:rPr lang="en-US" altLang="zh-CN" sz="21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)</a:t>
                </a:r>
                <a:r>
                  <a:rPr lang="zh-CN" altLang="en-US" sz="21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沙啦！</a:t>
                </a:r>
                <a:endParaRPr sz="21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4705" y="4895"/>
                <a:ext cx="1091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>
                    <a:solidFill>
                      <a:srgbClr val="FF0000"/>
                    </a:solidFill>
                  </a:rPr>
                  <a:t>.</a:t>
                </a:r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7919" y="4895"/>
                <a:ext cx="1091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>
                    <a:solidFill>
                      <a:srgbClr val="FF0000"/>
                    </a:solidFill>
                  </a:rPr>
                  <a:t>.</a:t>
                </a:r>
              </a:p>
            </p:txBody>
          </p:sp>
        </p:grpSp>
        <p:sp>
          <p:nvSpPr>
            <p:cNvPr id="16" name="云形标注 15"/>
            <p:cNvSpPr/>
            <p:nvPr/>
          </p:nvSpPr>
          <p:spPr>
            <a:xfrm>
              <a:off x="9894" y="4430"/>
              <a:ext cx="3708" cy="1452"/>
            </a:xfrm>
            <a:prstGeom prst="cloudCallout">
              <a:avLst>
                <a:gd name="adj1" fmla="val -75080"/>
                <a:gd name="adj2" fmla="val 65702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130">
                <a:defRPr/>
              </a:pPr>
              <a:r>
                <a:rPr lang="zh-CN" altLang="en-US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注意加点字的读音！</a:t>
              </a:r>
            </a:p>
          </p:txBody>
        </p:sp>
      </p:grpSp>
      <p:sp>
        <p:nvSpPr>
          <p:cNvPr id="15" name="云形标注 14"/>
          <p:cNvSpPr/>
          <p:nvPr/>
        </p:nvSpPr>
        <p:spPr>
          <a:xfrm>
            <a:off x="6862763" y="101600"/>
            <a:ext cx="2014537" cy="779463"/>
          </a:xfrm>
          <a:prstGeom prst="cloudCallout">
            <a:avLst>
              <a:gd name="adj1" fmla="val -34444"/>
              <a:gd name="adj2" fmla="val 108533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130">
              <a:defRPr/>
            </a:pP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加点的字是多音字！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200150" y="982980"/>
            <a:ext cx="5739130" cy="1025525"/>
            <a:chOff x="1890" y="1548"/>
            <a:chExt cx="9038" cy="1615"/>
          </a:xfrm>
        </p:grpSpPr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890" y="1548"/>
              <a:ext cx="9039" cy="1503"/>
            </a:xfrm>
            <a:prstGeom prst="rect">
              <a:avLst/>
            </a:prstGeom>
            <a:solidFill>
              <a:srgbClr val="FFFFFF"/>
            </a:solidFill>
            <a:ln w="3175" cap="rnd">
              <a:noFill/>
              <a:prstDash val="sysDot"/>
              <a:miter lim="800000"/>
            </a:ln>
          </p:spPr>
          <p:txBody>
            <a:bodyPr lIns="68579" tIns="34289" rIns="68579" bIns="34289"/>
            <a:lstStyle/>
            <a:p>
              <a:pPr algn="just" eaLnBrk="1" latinLnBrk="0" hangingPunct="1">
                <a:lnSpc>
                  <a:spcPct val="100000"/>
                </a:lnSpc>
                <a:buFontTx/>
                <a:buNone/>
                <a:defRPr/>
              </a:pPr>
              <a:r>
                <a:rPr lang="zh-CN" altLang="en-US" sz="2000" dirty="0">
                  <a:solidFill>
                    <a:schemeClr val="tx1"/>
                  </a:solidFill>
                  <a:latin typeface="华文中宋" panose="02010600040101010101" charset="-122"/>
                  <a:ea typeface="华文中宋" panose="02010600040101010101" charset="-122"/>
                </a:rPr>
                <a:t>读一读下面的句子，看看你有什么发现？</a:t>
              </a:r>
              <a:endParaRPr lang="en-US" altLang="zh-CN" sz="2100" dirty="0">
                <a:solidFill>
                  <a:srgbClr val="2411D2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  <a:p>
              <a:pPr algn="just" eaLnBrk="1" latinLnBrk="0" hangingPunct="1">
                <a:lnSpc>
                  <a:spcPct val="150000"/>
                </a:lnSpc>
                <a:buFontTx/>
                <a:buNone/>
                <a:defRPr/>
              </a:pPr>
              <a:r>
                <a:rPr lang="zh-CN" altLang="en-US" sz="15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20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天下着雨，雨点打在船篷上，沙啦、沙啦地响。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175" y="2245"/>
              <a:ext cx="1091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solidFill>
                    <a:srgbClr val="FF0000"/>
                  </a:solidFill>
                </a:rPr>
                <a:t>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14120" y="298450"/>
            <a:ext cx="1700530" cy="488315"/>
          </a:xfr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/>
          <a:lstStyle/>
          <a:p>
            <a:pPr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zh-CN" sz="2000" dirty="0" smtClean="0">
                <a:solidFill>
                  <a:srgbClr val="FCD1B6"/>
                </a:solidFill>
                <a:sym typeface="+mn-ea"/>
              </a:rPr>
              <a:t>导入新课</a:t>
            </a:r>
          </a:p>
        </p:txBody>
      </p:sp>
      <p:sp>
        <p:nvSpPr>
          <p:cNvPr id="4" name="矩形 3"/>
          <p:cNvSpPr/>
          <p:nvPr/>
        </p:nvSpPr>
        <p:spPr>
          <a:xfrm>
            <a:off x="1697990" y="3514725"/>
            <a:ext cx="6149975" cy="10147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ju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“雨中船头来个伴儿，一只翠鸟来搭船。红嘴绿毛真好看，它的样子我喜欢。”你知道翠鸟搭船要做什么吗？我们一起去看看吧！</a:t>
            </a:r>
          </a:p>
        </p:txBody>
      </p:sp>
      <p:pic>
        <p:nvPicPr>
          <p:cNvPr id="6" name="Picture 11" descr="C:\Users\Administrator\Desktop\B006GL96U2_05_amzn.jpgB006GL96U2_05_amz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7660" y="1070610"/>
            <a:ext cx="3811270" cy="2354580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alpha val="0"/>
              </a:schemeClr>
            </a:glow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5220072" y="298450"/>
            <a:ext cx="2627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96417" y="922018"/>
            <a:ext cx="1483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词语运用</a:t>
            </a:r>
          </a:p>
        </p:txBody>
      </p:sp>
      <p:sp>
        <p:nvSpPr>
          <p:cNvPr id="3" name="TextBox 18"/>
          <p:cNvSpPr txBox="1"/>
          <p:nvPr/>
        </p:nvSpPr>
        <p:spPr>
          <a:xfrm>
            <a:off x="1732474" y="1455420"/>
            <a:ext cx="5679053" cy="2272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lnSpc>
                <a:spcPts val="3375"/>
              </a:lnSpc>
            </a:pP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   四周（       ）的，突然窗外传来一阵刺耳的狗叫声，我的心（       ）提到了嗓子眼儿，就在这时我看见一只小鸟（  ）着一根羽毛落在了我的窗前，它眼神慌张，肯定是受了惊吓吧！</a:t>
            </a:r>
          </a:p>
        </p:txBody>
      </p:sp>
      <p:sp>
        <p:nvSpPr>
          <p:cNvPr id="4" name="TextBox 19"/>
          <p:cNvSpPr txBox="1"/>
          <p:nvPr/>
        </p:nvSpPr>
        <p:spPr>
          <a:xfrm>
            <a:off x="4496877" y="1905519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一下子</a:t>
            </a:r>
          </a:p>
        </p:txBody>
      </p:sp>
      <p:sp>
        <p:nvSpPr>
          <p:cNvPr id="5" name="TextBox 20"/>
          <p:cNvSpPr txBox="1"/>
          <p:nvPr/>
        </p:nvSpPr>
        <p:spPr>
          <a:xfrm>
            <a:off x="5443289" y="2404384"/>
            <a:ext cx="45397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衔</a:t>
            </a:r>
          </a:p>
        </p:txBody>
      </p:sp>
      <p:sp>
        <p:nvSpPr>
          <p:cNvPr id="6" name="TextBox 16"/>
          <p:cNvSpPr txBox="1"/>
          <p:nvPr/>
        </p:nvSpPr>
        <p:spPr>
          <a:xfrm>
            <a:off x="3026816" y="1513104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静悄悄</a:t>
            </a:r>
          </a:p>
        </p:txBody>
      </p:sp>
      <p:sp>
        <p:nvSpPr>
          <p:cNvPr id="21" name="文本占位符 1"/>
          <p:cNvSpPr>
            <a:spLocks noGrp="1"/>
          </p:cNvSpPr>
          <p:nvPr/>
        </p:nvSpPr>
        <p:spPr>
          <a:xfrm>
            <a:off x="1236980" y="243205"/>
            <a:ext cx="1275080" cy="500380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练一练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36602" y="982343"/>
            <a:ext cx="1483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词语积累</a:t>
            </a:r>
          </a:p>
        </p:txBody>
      </p:sp>
      <p:sp>
        <p:nvSpPr>
          <p:cNvPr id="3" name="TextBox 18"/>
          <p:cNvSpPr txBox="1"/>
          <p:nvPr/>
        </p:nvSpPr>
        <p:spPr>
          <a:xfrm>
            <a:off x="2081005" y="1705137"/>
            <a:ext cx="314701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表示“时间短”三字词语</a:t>
            </a:r>
          </a:p>
        </p:txBody>
      </p:sp>
      <p:sp>
        <p:nvSpPr>
          <p:cNvPr id="4" name="TextBox 19"/>
          <p:cNvSpPr txBox="1"/>
          <p:nvPr/>
        </p:nvSpPr>
        <p:spPr>
          <a:xfrm>
            <a:off x="1976717" y="2409142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一下子</a:t>
            </a:r>
          </a:p>
        </p:txBody>
      </p:sp>
      <p:sp>
        <p:nvSpPr>
          <p:cNvPr id="5" name="TextBox 20"/>
          <p:cNvSpPr txBox="1"/>
          <p:nvPr/>
        </p:nvSpPr>
        <p:spPr>
          <a:xfrm>
            <a:off x="4028945" y="2444215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一瞬间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6068731" y="2444216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一眨眼</a:t>
            </a:r>
          </a:p>
        </p:txBody>
      </p:sp>
      <p:sp>
        <p:nvSpPr>
          <p:cNvPr id="7" name="TextBox 22"/>
          <p:cNvSpPr txBox="1"/>
          <p:nvPr/>
        </p:nvSpPr>
        <p:spPr>
          <a:xfrm>
            <a:off x="1976717" y="3173573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一刹那</a:t>
            </a:r>
          </a:p>
        </p:txBody>
      </p:sp>
      <p:sp>
        <p:nvSpPr>
          <p:cNvPr id="8" name="TextBox 23"/>
          <p:cNvSpPr txBox="1"/>
          <p:nvPr/>
        </p:nvSpPr>
        <p:spPr>
          <a:xfrm>
            <a:off x="4016503" y="3173574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一转眼</a:t>
            </a:r>
          </a:p>
        </p:txBody>
      </p:sp>
      <p:sp>
        <p:nvSpPr>
          <p:cNvPr id="9" name="TextBox 24"/>
          <p:cNvSpPr txBox="1"/>
          <p:nvPr/>
        </p:nvSpPr>
        <p:spPr>
          <a:xfrm>
            <a:off x="6115723" y="3179711"/>
            <a:ext cx="992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一霎那</a:t>
            </a:r>
          </a:p>
        </p:txBody>
      </p:sp>
      <p:sp>
        <p:nvSpPr>
          <p:cNvPr id="21" name="文本占位符 1"/>
          <p:cNvSpPr>
            <a:spLocks noGrp="1"/>
          </p:cNvSpPr>
          <p:nvPr/>
        </p:nvSpPr>
        <p:spPr>
          <a:xfrm>
            <a:off x="1236980" y="243205"/>
            <a:ext cx="1313180" cy="47180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练一练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23789" y="1347614"/>
            <a:ext cx="5000578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2100" dirty="0">
                <a:solidFill>
                  <a:srgbClr val="2411D2"/>
                </a:solidFill>
                <a:ea typeface="华文中宋" panose="02010600040101010101" charset="-122"/>
              </a:rPr>
              <a:t>1.</a:t>
            </a:r>
            <a:r>
              <a:rPr lang="zh-CN" altLang="en-US" sz="2100" dirty="0">
                <a:solidFill>
                  <a:srgbClr val="2411D2"/>
                </a:solidFill>
                <a:ea typeface="华文中宋" panose="02010600040101010101" charset="-122"/>
              </a:rPr>
              <a:t>课文主要写了什么？</a:t>
            </a:r>
            <a:endParaRPr lang="en-US" altLang="zh-CN" sz="2100" dirty="0">
              <a:solidFill>
                <a:srgbClr val="2411D2"/>
              </a:solidFill>
              <a:ea typeface="华文中宋" panose="0201060004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3789" y="1923678"/>
            <a:ext cx="6128531" cy="10618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课文记录了“我”乘船去乡下外祖父家途中的一景，以及“我”运用善于观察的眼睛捕捉到一只充满灵性的鸟儿捕鱼的过程。</a:t>
            </a:r>
          </a:p>
        </p:txBody>
      </p:sp>
      <p:sp>
        <p:nvSpPr>
          <p:cNvPr id="7" name="文本占位符 1"/>
          <p:cNvSpPr>
            <a:spLocks noGrp="1"/>
          </p:cNvSpPr>
          <p:nvPr>
            <p:ph type="body" sz="quarter" idx="4294967295"/>
          </p:nvPr>
        </p:nvSpPr>
        <p:spPr>
          <a:xfrm>
            <a:off x="1158875" y="210820"/>
            <a:ext cx="1670685" cy="46418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/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en-US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初读</a:t>
            </a: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课文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331380" y="1131590"/>
            <a:ext cx="6025095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100" dirty="0">
                <a:solidFill>
                  <a:srgbClr val="2411D2"/>
                </a:solidFill>
                <a:ea typeface="华文中宋" panose="02010600040101010101" charset="-122"/>
              </a:rPr>
              <a:t>2.</a:t>
            </a:r>
            <a:r>
              <a:rPr lang="zh-CN" altLang="en-US" sz="2100" dirty="0">
                <a:solidFill>
                  <a:srgbClr val="2411D2"/>
                </a:solidFill>
                <a:ea typeface="华文中宋" panose="02010600040101010101" charset="-122"/>
              </a:rPr>
              <a:t>课文可以分成几部分？各部分大意是什么？</a:t>
            </a:r>
            <a:endParaRPr lang="en-US" altLang="zh-CN" sz="2100" dirty="0">
              <a:solidFill>
                <a:srgbClr val="2411D2"/>
              </a:solidFill>
              <a:ea typeface="华文中宋" panose="0201060004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85375" y="1707654"/>
            <a:ext cx="6481241" cy="235449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第一部分（第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自然段）：交代去处。写“我”和母亲乘船去外祖父家。</a:t>
            </a:r>
            <a:endParaRPr lang="en-US" altLang="zh-CN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第二部分</a:t>
            </a:r>
            <a:r>
              <a:rPr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（2-4自然段）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：搭船捕鱼。详细描写了</a:t>
            </a:r>
            <a:r>
              <a:rPr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小鸟的外形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特点和捕鱼的动作特点</a:t>
            </a:r>
            <a:r>
              <a:rPr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第三部分</a:t>
            </a:r>
            <a:r>
              <a:rPr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（第5自然段）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揭示主题。</a:t>
            </a:r>
            <a:r>
              <a:rPr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</a:t>
            </a:r>
            <a:r>
              <a:rPr 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那里得知这只小鸟是一只</a:t>
            </a:r>
            <a:r>
              <a:rPr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翠鸟，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知道</a:t>
            </a:r>
            <a:r>
              <a:rPr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它搭了我们的船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是为了</a:t>
            </a:r>
            <a:r>
              <a:rPr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捕鱼吃。</a:t>
            </a:r>
          </a:p>
        </p:txBody>
      </p:sp>
      <p:sp>
        <p:nvSpPr>
          <p:cNvPr id="6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85375" y="177702"/>
            <a:ext cx="1414417" cy="397177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 fontScale="92500" lnSpcReduction="10000"/>
          </a:bodyPr>
          <a:lstStyle/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en-US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初读</a:t>
            </a: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课文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文本框 2"/>
          <p:cNvSpPr txBox="1">
            <a:spLocks noChangeArrowheads="1"/>
          </p:cNvSpPr>
          <p:nvPr/>
        </p:nvSpPr>
        <p:spPr bwMode="auto">
          <a:xfrm>
            <a:off x="1357313" y="1004441"/>
            <a:ext cx="3524250" cy="577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kumimoji="1" lang="zh-CN" altLang="en-US" sz="33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同学们，下一节课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643313" y="1928813"/>
            <a:ext cx="2443162" cy="838200"/>
          </a:xfrm>
          <a:prstGeom prst="rect">
            <a:avLst/>
          </a:prstGeom>
          <a:solidFill>
            <a:schemeClr val="accent4"/>
          </a:solidFill>
        </p:spPr>
        <p:txBody>
          <a:bodyPr wrap="non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5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再  见！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129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 noChangeArrowheads="1"/>
          </p:cNvSpPr>
          <p:nvPr>
            <p:ph type="body" sz="quarter" idx="10"/>
          </p:nvPr>
        </p:nvSpPr>
        <p:spPr>
          <a:xfrm>
            <a:off x="1184910" y="1168400"/>
            <a:ext cx="6400800" cy="2157730"/>
          </a:xfrm>
        </p:spPr>
        <p:txBody>
          <a:bodyPr vert="horz" wrap="square" lIns="51435" tIns="25717" rIns="51435" bIns="25717" numCol="1" anchor="t" anchorCtr="0" compatLnSpc="1"/>
          <a:lstStyle/>
          <a:p>
            <a:pPr marL="262255" indent="-262255" latinLnBrk="1">
              <a:lnSpc>
                <a:spcPct val="150000"/>
              </a:lnSpc>
              <a:spcBef>
                <a:spcPts val="700"/>
              </a:spcBef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会认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5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个生字，会写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13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个生字。掌握多音字“啦”，正确认读本课词语。</a:t>
            </a:r>
          </a:p>
          <a:p>
            <a:pPr marL="262255" indent="-262255" latinLnBrk="1">
              <a:lnSpc>
                <a:spcPct val="150000"/>
              </a:lnSpc>
              <a:spcBef>
                <a:spcPts val="700"/>
              </a:spcBef>
            </a:pPr>
            <a:r>
              <a:rPr lang="en-US" altLang="zh-CN" sz="2000" b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000" b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正确、流利、有感情地朗读课文。</a:t>
            </a:r>
          </a:p>
          <a:p>
            <a:pPr marL="262255" indent="-262255" latinLnBrk="1">
              <a:lnSpc>
                <a:spcPct val="150000"/>
              </a:lnSpc>
              <a:spcBef>
                <a:spcPts val="700"/>
              </a:spcBef>
            </a:pPr>
            <a:r>
              <a:rPr lang="en-US" altLang="zh-CN" sz="2000" b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2000" b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初步感知文意，了解课文内容。</a:t>
            </a:r>
            <a:endParaRPr lang="zh-CN" altLang="en-US" sz="2000" b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ts val="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082" name="内容占位符 2"/>
          <p:cNvSpPr>
            <a:spLocks noGrp="1"/>
          </p:cNvSpPr>
          <p:nvPr/>
        </p:nvSpPr>
        <p:spPr>
          <a:xfrm>
            <a:off x="1250315" y="2350770"/>
            <a:ext cx="6878955" cy="1989455"/>
          </a:xfrm>
          <a:prstGeom prst="rect">
            <a:avLst/>
          </a:prstGeom>
          <a:noFill/>
          <a:ln w="9525">
            <a:noFill/>
          </a:ln>
        </p:spPr>
        <p:txBody>
          <a:bodyPr lIns="51435" tIns="25717" rIns="51435" bIns="25717"/>
          <a:lstStyle/>
          <a:p>
            <a:pPr>
              <a:lnSpc>
                <a:spcPct val="90000"/>
              </a:lnSpc>
              <a:spcBef>
                <a:spcPts val="1000"/>
              </a:spcBef>
            </a:pPr>
            <a:endParaRPr lang="zh-CN" altLang="en-US" sz="2000" dirty="0">
              <a:latin typeface="宋体" panose="02010600030101010101" pitchFamily="2" charset="-122"/>
            </a:endParaRPr>
          </a:p>
        </p:txBody>
      </p:sp>
      <p:sp>
        <p:nvSpPr>
          <p:cNvPr id="42" name="文本占位符 1"/>
          <p:cNvSpPr>
            <a:spLocks noGrp="1"/>
          </p:cNvSpPr>
          <p:nvPr/>
        </p:nvSpPr>
        <p:spPr>
          <a:xfrm>
            <a:off x="1229995" y="258445"/>
            <a:ext cx="1473200" cy="44386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anchor="ctr"/>
          <a:lstStyle>
            <a:lvl1pPr marL="0" indent="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kumimoji="1" lang="zh-CN" altLang="zh-CN" sz="2400" dirty="0" smtClean="0">
                <a:solidFill>
                  <a:srgbClr val="FCD1B6"/>
                </a:solidFill>
              </a:rPr>
              <a:t>学习目标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0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1"/>
          <p:cNvSpPr>
            <a:spLocks noGrp="1"/>
          </p:cNvSpPr>
          <p:nvPr/>
        </p:nvSpPr>
        <p:spPr>
          <a:xfrm>
            <a:off x="1188085" y="297180"/>
            <a:ext cx="1641475" cy="455930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/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字词检查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079914" y="2163141"/>
            <a:ext cx="957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父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150306" y="2147901"/>
            <a:ext cx="957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鹦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037687" y="2177297"/>
            <a:ext cx="957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啦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220681" y="2163227"/>
            <a:ext cx="957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悄</a:t>
            </a:r>
          </a:p>
        </p:txBody>
      </p:sp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1979712" y="1707654"/>
            <a:ext cx="57434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fr-FR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fr-FR" sz="24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fù</a:t>
            </a:r>
            <a:r>
              <a:rPr lang="fr-FR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fr-FR" sz="2400" b="1" dirty="0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lā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fr-FR" sz="2400" b="1" dirty="0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yīng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24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wǔ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qiāo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184856" y="2177429"/>
            <a:ext cx="957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731716" y="1704721"/>
            <a:ext cx="92095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/>
              <a:t>搭</a:t>
            </a:r>
          </a:p>
        </p:txBody>
      </p:sp>
      <p:sp>
        <p:nvSpPr>
          <p:cNvPr id="19" name="TextBox 3"/>
          <p:cNvSpPr txBox="1"/>
          <p:nvPr/>
        </p:nvSpPr>
        <p:spPr>
          <a:xfrm>
            <a:off x="2724785" y="1290955"/>
            <a:ext cx="11036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 err="1">
                <a:solidFill>
                  <a:srgbClr val="FF0000"/>
                </a:solidFill>
              </a:rPr>
              <a:t>dā</a:t>
            </a:r>
          </a:p>
        </p:txBody>
      </p:sp>
      <p:sp>
        <p:nvSpPr>
          <p:cNvPr id="21" name="文本占位符 1"/>
          <p:cNvSpPr>
            <a:spLocks noGrp="1"/>
          </p:cNvSpPr>
          <p:nvPr/>
        </p:nvSpPr>
        <p:spPr>
          <a:xfrm>
            <a:off x="1236980" y="243205"/>
            <a:ext cx="1827530" cy="48196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学习会写字</a:t>
            </a:r>
          </a:p>
        </p:txBody>
      </p:sp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1464708" y="2506808"/>
            <a:ext cx="1754981" cy="41549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左右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425575" y="2953385"/>
            <a:ext cx="2692400" cy="414020"/>
            <a:chOff x="2245" y="4651"/>
            <a:chExt cx="4240" cy="652"/>
          </a:xfrm>
        </p:grpSpPr>
        <p:sp>
          <p:nvSpPr>
            <p:cNvPr id="32" name="TextBox 34"/>
            <p:cNvSpPr txBox="1">
              <a:spLocks noChangeArrowheads="1"/>
            </p:cNvSpPr>
            <p:nvPr/>
          </p:nvSpPr>
          <p:spPr bwMode="auto">
            <a:xfrm>
              <a:off x="2245" y="4651"/>
              <a:ext cx="4241" cy="6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Tx/>
                <a:buNone/>
                <a:defRPr/>
              </a:pPr>
              <a:r>
                <a:rPr lang="zh-CN" altLang="en-US" sz="210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音序：</a:t>
              </a:r>
              <a:r>
                <a:rPr lang="en-US" altLang="zh-CN" sz="210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D</a:t>
              </a:r>
              <a:r>
                <a:rPr lang="en-US" altLang="zh-CN" sz="2100" dirty="0"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zh-CN" altLang="en-US" sz="210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部首：</a:t>
              </a:r>
              <a:endPara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2" name="图片 21" descr="截图20181225154237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85" y="4732"/>
              <a:ext cx="457" cy="517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1451610" y="3423920"/>
            <a:ext cx="3193415" cy="414020"/>
            <a:chOff x="2286" y="5392"/>
            <a:chExt cx="5029" cy="652"/>
          </a:xfrm>
        </p:grpSpPr>
        <p:sp>
          <p:nvSpPr>
            <p:cNvPr id="31" name="TextBox 32"/>
            <p:cNvSpPr txBox="1">
              <a:spLocks noChangeArrowheads="1"/>
            </p:cNvSpPr>
            <p:nvPr/>
          </p:nvSpPr>
          <p:spPr bwMode="auto">
            <a:xfrm>
              <a:off x="2286" y="5392"/>
              <a:ext cx="5029" cy="6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Tx/>
                <a:buNone/>
                <a:defRPr/>
              </a:pPr>
              <a:r>
                <a:rPr lang="zh-CN" altLang="en-US" sz="210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组词：</a:t>
              </a:r>
              <a:endPara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4" name="图片 23" descr="截图2018122515420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10" y="5525"/>
              <a:ext cx="2460" cy="454"/>
            </a:xfrm>
            <a:prstGeom prst="rect">
              <a:avLst/>
            </a:prstGeom>
          </p:spPr>
        </p:pic>
      </p:grpSp>
      <p:sp>
        <p:nvSpPr>
          <p:cNvPr id="25" name="文本框 24"/>
          <p:cNvSpPr txBox="1"/>
          <p:nvPr/>
        </p:nvSpPr>
        <p:spPr>
          <a:xfrm>
            <a:off x="1536700" y="170624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搭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船</a:t>
            </a:r>
          </a:p>
        </p:txBody>
      </p:sp>
      <p:pic>
        <p:nvPicPr>
          <p:cNvPr id="3" name="图片 2" descr="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FFCDF">
                  <a:alpha val="100000"/>
                </a:srgbClr>
              </a:clrFrom>
              <a:clrTo>
                <a:srgbClr val="EFFCDF">
                  <a:alpha val="100000"/>
                  <a:alpha val="0"/>
                </a:srgbClr>
              </a:clrTo>
            </a:clrChange>
            <a:lum bright="6000" contrast="6000"/>
          </a:blip>
          <a:stretch>
            <a:fillRect/>
          </a:stretch>
        </p:blipFill>
        <p:spPr>
          <a:xfrm>
            <a:off x="4645025" y="2600960"/>
            <a:ext cx="3286125" cy="1195070"/>
          </a:xfrm>
          <a:prstGeom prst="rect">
            <a:avLst/>
          </a:prstGeom>
          <a:solidFill>
            <a:schemeClr val="bg2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0"/>
          <p:cNvSpPr txBox="1"/>
          <p:nvPr/>
        </p:nvSpPr>
        <p:spPr>
          <a:xfrm>
            <a:off x="3389630" y="1226820"/>
            <a:ext cx="87439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dirty="0" err="1">
                <a:solidFill>
                  <a:srgbClr val="FF0000"/>
                </a:solidFill>
              </a:rPr>
              <a:t>qīn</a:t>
            </a:r>
          </a:p>
        </p:txBody>
      </p:sp>
      <p:sp>
        <p:nvSpPr>
          <p:cNvPr id="8" name="TextBox 23"/>
          <p:cNvSpPr txBox="1">
            <a:spLocks noChangeArrowheads="1"/>
          </p:cNvSpPr>
          <p:nvPr/>
        </p:nvSpPr>
        <p:spPr bwMode="auto">
          <a:xfrm>
            <a:off x="3485137" y="1638867"/>
            <a:ext cx="95348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/>
              <a:t>亲</a:t>
            </a:r>
          </a:p>
        </p:txBody>
      </p:sp>
      <p:sp>
        <p:nvSpPr>
          <p:cNvPr id="21" name="文本占位符 1"/>
          <p:cNvSpPr>
            <a:spLocks noGrp="1"/>
          </p:cNvSpPr>
          <p:nvPr/>
        </p:nvSpPr>
        <p:spPr>
          <a:xfrm>
            <a:off x="1236980" y="243205"/>
            <a:ext cx="1827530" cy="48196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学习会写字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719580" y="163893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母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亲</a:t>
            </a:r>
          </a:p>
        </p:txBody>
      </p:sp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1679973" y="2291543"/>
            <a:ext cx="1754981" cy="4140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上下</a:t>
            </a: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1666875" y="3208622"/>
            <a:ext cx="3193360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亲密  亲身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4"/>
          <p:cNvSpPr txBox="1">
            <a:spLocks noChangeArrowheads="1"/>
          </p:cNvSpPr>
          <p:nvPr/>
        </p:nvSpPr>
        <p:spPr bwMode="auto">
          <a:xfrm>
            <a:off x="1640575" y="2737972"/>
            <a:ext cx="2693246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音序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Q  </a:t>
            </a: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立</a:t>
            </a:r>
          </a:p>
        </p:txBody>
      </p:sp>
      <p:pic>
        <p:nvPicPr>
          <p:cNvPr id="3" name="图片 2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290" y="2385060"/>
            <a:ext cx="3248025" cy="1109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4"/>
          <p:cNvSpPr txBox="1"/>
          <p:nvPr/>
        </p:nvSpPr>
        <p:spPr>
          <a:xfrm>
            <a:off x="2850515" y="142621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 err="1">
                <a:solidFill>
                  <a:srgbClr val="FF0000"/>
                </a:solidFill>
              </a:rPr>
              <a:t>fù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0" name="TextBox 23"/>
          <p:cNvSpPr txBox="1">
            <a:spLocks noChangeArrowheads="1"/>
          </p:cNvSpPr>
          <p:nvPr/>
        </p:nvSpPr>
        <p:spPr bwMode="auto">
          <a:xfrm>
            <a:off x="2850592" y="1822053"/>
            <a:ext cx="95348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/>
              <a:t>父</a:t>
            </a:r>
          </a:p>
        </p:txBody>
      </p:sp>
      <p:sp>
        <p:nvSpPr>
          <p:cNvPr id="21" name="文本占位符 1"/>
          <p:cNvSpPr>
            <a:spLocks noGrp="1"/>
          </p:cNvSpPr>
          <p:nvPr/>
        </p:nvSpPr>
        <p:spPr>
          <a:xfrm>
            <a:off x="1236980" y="243205"/>
            <a:ext cx="1827530" cy="48196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学习会写字</a:t>
            </a:r>
          </a:p>
        </p:txBody>
      </p:sp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1321435" y="2506980"/>
            <a:ext cx="1935480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独体字</a:t>
            </a: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1308100" y="3423887"/>
            <a:ext cx="3193360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父亲  父母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4"/>
          <p:cNvSpPr txBox="1">
            <a:spLocks noChangeArrowheads="1"/>
          </p:cNvSpPr>
          <p:nvPr/>
        </p:nvSpPr>
        <p:spPr bwMode="auto">
          <a:xfrm>
            <a:off x="1281800" y="2953237"/>
            <a:ext cx="2693246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音序：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F   </a:t>
            </a: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父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60904" y="184023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祖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 descr="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13935" y="2613660"/>
            <a:ext cx="3242945" cy="1102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30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60"/>
          <p:cNvSpPr txBox="1"/>
          <p:nvPr/>
        </p:nvSpPr>
        <p:spPr>
          <a:xfrm>
            <a:off x="2966085" y="1533525"/>
            <a:ext cx="993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 err="1">
                <a:solidFill>
                  <a:srgbClr val="FF0000"/>
                </a:solidFill>
              </a:rPr>
              <a:t>shā</a:t>
            </a:r>
          </a:p>
        </p:txBody>
      </p:sp>
      <p:sp>
        <p:nvSpPr>
          <p:cNvPr id="12" name="TextBox 23"/>
          <p:cNvSpPr txBox="1">
            <a:spLocks noChangeArrowheads="1"/>
          </p:cNvSpPr>
          <p:nvPr/>
        </p:nvSpPr>
        <p:spPr bwMode="auto">
          <a:xfrm>
            <a:off x="3005351" y="1871413"/>
            <a:ext cx="95348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32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/>
              <a:t>沙</a:t>
            </a:r>
          </a:p>
        </p:txBody>
      </p:sp>
      <p:sp>
        <p:nvSpPr>
          <p:cNvPr id="21" name="文本占位符 1"/>
          <p:cNvSpPr>
            <a:spLocks noGrp="1"/>
          </p:cNvSpPr>
          <p:nvPr/>
        </p:nvSpPr>
        <p:spPr>
          <a:xfrm>
            <a:off x="1236980" y="243205"/>
            <a:ext cx="1827530" cy="48196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学习会写字</a:t>
            </a:r>
          </a:p>
        </p:txBody>
      </p:sp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1392953" y="2506808"/>
            <a:ext cx="1754981" cy="41549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左右</a:t>
            </a: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1379855" y="3423887"/>
            <a:ext cx="3193360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沙滩  沙漠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03648" y="185167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沙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啦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53820" y="2953385"/>
            <a:ext cx="3035300" cy="414020"/>
            <a:chOff x="2132" y="4651"/>
            <a:chExt cx="4780" cy="652"/>
          </a:xfrm>
        </p:grpSpPr>
        <p:sp>
          <p:nvSpPr>
            <p:cNvPr id="32" name="TextBox 34"/>
            <p:cNvSpPr txBox="1">
              <a:spLocks noChangeArrowheads="1"/>
            </p:cNvSpPr>
            <p:nvPr/>
          </p:nvSpPr>
          <p:spPr bwMode="auto">
            <a:xfrm>
              <a:off x="2132" y="4651"/>
              <a:ext cx="4780" cy="6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Tx/>
                <a:buNone/>
                <a:defRPr/>
              </a:pPr>
              <a:r>
                <a:rPr lang="zh-CN" altLang="en-US" sz="210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音序：</a:t>
              </a:r>
              <a:r>
                <a:rPr lang="en-US" altLang="zh-CN" sz="21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S</a:t>
              </a:r>
              <a:r>
                <a:rPr lang="en-US" altLang="zh-CN" sz="2100" dirty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zh-CN" altLang="en-US" sz="210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部首：</a:t>
              </a:r>
              <a:endPara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8" y="4715"/>
              <a:ext cx="600" cy="562"/>
            </a:xfrm>
            <a:prstGeom prst="rect">
              <a:avLst/>
            </a:prstGeom>
          </p:spPr>
        </p:pic>
      </p:grpSp>
      <p:pic>
        <p:nvPicPr>
          <p:cNvPr id="5" name="图片 4" descr="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62170" y="2645410"/>
            <a:ext cx="3143250" cy="885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7"/>
          <p:cNvSpPr txBox="1"/>
          <p:nvPr/>
        </p:nvSpPr>
        <p:spPr>
          <a:xfrm>
            <a:off x="2412266" y="1452880"/>
            <a:ext cx="691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 err="1">
                <a:solidFill>
                  <a:srgbClr val="FF0000"/>
                </a:solidFill>
              </a:rPr>
              <a:t>lā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5" name="TextBox 23"/>
          <p:cNvSpPr txBox="1">
            <a:spLocks noChangeArrowheads="1"/>
          </p:cNvSpPr>
          <p:nvPr/>
        </p:nvSpPr>
        <p:spPr bwMode="auto">
          <a:xfrm>
            <a:off x="2430558" y="1851164"/>
            <a:ext cx="95348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啦</a:t>
            </a:r>
          </a:p>
        </p:txBody>
      </p:sp>
      <p:sp>
        <p:nvSpPr>
          <p:cNvPr id="21" name="文本占位符 1"/>
          <p:cNvSpPr>
            <a:spLocks noGrp="1"/>
          </p:cNvSpPr>
          <p:nvPr/>
        </p:nvSpPr>
        <p:spPr>
          <a:xfrm>
            <a:off x="1236980" y="243205"/>
            <a:ext cx="1827530" cy="48196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1" lang="zh-CN" altLang="zh-CN" sz="2400" b="1" dirty="0" smtClean="0">
                <a:solidFill>
                  <a:srgbClr val="FCD1B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学习会写字</a:t>
            </a:r>
          </a:p>
        </p:txBody>
      </p:sp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1321198" y="2506808"/>
            <a:ext cx="1754981" cy="41549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左右</a:t>
            </a: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1308100" y="3423887"/>
            <a:ext cx="3193360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哗啦  啦啦队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4"/>
          <p:cNvSpPr txBox="1">
            <a:spLocks noChangeArrowheads="1"/>
          </p:cNvSpPr>
          <p:nvPr/>
        </p:nvSpPr>
        <p:spPr bwMode="auto">
          <a:xfrm>
            <a:off x="1281800" y="2953237"/>
            <a:ext cx="2693246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音序：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L   </a:t>
            </a:r>
            <a:r>
              <a:rPr lang="zh-CN" altLang="en-US" sz="21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部首</a:t>
            </a:r>
            <a:r>
              <a:rPr lang="zh-CN" altLang="en-US" sz="21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0273" y="1842909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沙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啦</a:t>
            </a:r>
          </a:p>
        </p:txBody>
      </p:sp>
      <p:pic>
        <p:nvPicPr>
          <p:cNvPr id="3" name="图片 2" descr="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68850" y="2614930"/>
            <a:ext cx="3038475" cy="1083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0" grpId="0"/>
      <p:bldP spid="31" grpId="0"/>
      <p:bldP spid="32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自定义 86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AA0AA"/>
      </a:accent1>
      <a:accent2>
        <a:srgbClr val="F5E5E4"/>
      </a:accent2>
      <a:accent3>
        <a:srgbClr val="AACED2"/>
      </a:accent3>
      <a:accent4>
        <a:srgbClr val="009FB8"/>
      </a:accent4>
      <a:accent5>
        <a:srgbClr val="FFBBB3"/>
      </a:accent5>
      <a:accent6>
        <a:srgbClr val="51515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829</Words>
  <Application>Microsoft Office PowerPoint</Application>
  <PresentationFormat>全屏显示(16:9)</PresentationFormat>
  <Paragraphs>166</Paragraphs>
  <Slides>25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Meiryo</vt:lpstr>
      <vt:lpstr>黑体</vt:lpstr>
      <vt:lpstr>华文中宋</vt:lpstr>
      <vt:lpstr>楷体</vt:lpstr>
      <vt:lpstr>宋体</vt:lpstr>
      <vt:lpstr>微软雅黑</vt:lpstr>
      <vt:lpstr>Arial</vt:lpstr>
      <vt:lpstr>Calibri</vt:lpstr>
      <vt:lpstr>Calibri Light</vt:lpstr>
      <vt:lpstr>Century Gothic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338</cp:revision>
  <dcterms:created xsi:type="dcterms:W3CDTF">2018-08-19T16:53:00Z</dcterms:created>
  <dcterms:modified xsi:type="dcterms:W3CDTF">2021-08-02T06:39:21Z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