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3"/>
  </p:notesMasterIdLst>
  <p:sldIdLst>
    <p:sldId id="270" r:id="rId3"/>
    <p:sldId id="293" r:id="rId4"/>
    <p:sldId id="323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6" r:id="rId15"/>
    <p:sldId id="371" r:id="rId16"/>
    <p:sldId id="375" r:id="rId17"/>
    <p:sldId id="355" r:id="rId18"/>
    <p:sldId id="356" r:id="rId19"/>
    <p:sldId id="360" r:id="rId20"/>
    <p:sldId id="275" r:id="rId21"/>
    <p:sldId id="377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8">
          <p15:clr>
            <a:srgbClr val="A4A3A4"/>
          </p15:clr>
        </p15:guide>
        <p15:guide id="2" pos="27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00"/>
    <a:srgbClr val="0066FF"/>
    <a:srgbClr val="003399"/>
    <a:srgbClr val="CCCC00"/>
    <a:srgbClr val="FFFF00"/>
    <a:srgbClr val="FFCC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786" y="120"/>
      </p:cViewPr>
      <p:guideLst>
        <p:guide orient="horz" pos="1628"/>
        <p:guide pos="2774"/>
      </p:guideLst>
    </p:cSldViewPr>
  </p:slideViewPr>
  <p:outlineViewPr>
    <p:cViewPr>
      <p:scale>
        <a:sx n="33" d="100"/>
        <a:sy n="33" d="100"/>
      </p:scale>
      <p:origin x="0" y="-4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5E5905-6984-47BE-B0CB-4649D121D8AB}" type="datetimeFigureOut">
              <a:rPr lang="zh-CN" altLang="en-US"/>
              <a:pPr>
                <a:defRPr/>
              </a:pPr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D85FF8D-75A7-4551-94A8-A2E0FB62FA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042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kumimoji="1" lang="zh-CN" altLang="en-US" smtClean="0"/>
          </a:p>
        </p:txBody>
      </p:sp>
      <p:sp>
        <p:nvSpPr>
          <p:cNvPr id="20483" name="幻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E291BB-ECBB-4B6F-8B86-DD55F419A393}" type="slidenum">
              <a:rPr kumimoji="1"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kumimoji="1" lang="en-US" altLang="zh-CN"/>
          </a:p>
        </p:txBody>
      </p:sp>
    </p:spTree>
    <p:extLst>
      <p:ext uri="{BB962C8B-B14F-4D97-AF65-F5344CB8AC3E}">
        <p14:creationId xmlns:p14="http://schemas.microsoft.com/office/powerpoint/2010/main" val="2769993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FF8D-75A7-4551-94A8-A2E0FB62FAB2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380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en-US" altLang="zh-CN" sz="1200" dirty="0">
                <a:latin typeface="等线"/>
              </a:rPr>
              <a:pPr lvl="0" algn="r"/>
              <a:t>5</a:t>
            </a:fld>
            <a:endParaRPr lang="en-US" altLang="zh-CN" sz="1200" dirty="0">
              <a:latin typeface="等线"/>
            </a:endParaRPr>
          </a:p>
        </p:txBody>
      </p:sp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zh-CN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8054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en-US" altLang="zh-CN" sz="1200" dirty="0">
                <a:latin typeface="等线"/>
              </a:rPr>
              <a:pPr lvl="0" algn="r"/>
              <a:t>6</a:t>
            </a:fld>
            <a:endParaRPr lang="en-US" altLang="zh-CN" sz="1200" dirty="0">
              <a:latin typeface="等线"/>
            </a:endParaRPr>
          </a:p>
        </p:txBody>
      </p:sp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zh-CN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839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 txBox="1">
            <a:spLocks noGrp="1"/>
          </p:cNvSpPr>
          <p:nvPr>
            <p:ph type="sldNum" sz="quarter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en-US" altLang="zh-CN" sz="1200" dirty="0">
                <a:latin typeface="等线"/>
              </a:rPr>
              <a:pPr lvl="0" algn="r"/>
              <a:t>7</a:t>
            </a:fld>
            <a:endParaRPr lang="en-US" altLang="zh-CN" sz="1200" dirty="0">
              <a:latin typeface="等线"/>
            </a:endParaRPr>
          </a:p>
        </p:txBody>
      </p:sp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zh-CN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658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FF8D-75A7-4551-94A8-A2E0FB62FAB2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241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680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kumimoji="1" lang="zh-CN" altLang="en-US" smtClean="0"/>
          </a:p>
        </p:txBody>
      </p:sp>
      <p:sp>
        <p:nvSpPr>
          <p:cNvPr id="41987" name="幻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0BD418-28FC-4171-BC9F-E9F536818885}" type="slidenum">
              <a:rPr kumimoji="1"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kumimoji="1" lang="en-US" altLang="zh-CN"/>
          </a:p>
        </p:txBody>
      </p:sp>
    </p:spTree>
    <p:extLst>
      <p:ext uri="{BB962C8B-B14F-4D97-AF65-F5344CB8AC3E}">
        <p14:creationId xmlns:p14="http://schemas.microsoft.com/office/powerpoint/2010/main" val="3130905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024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1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9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09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97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207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17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9822520">
            <a:off x="2324100" y="3082925"/>
            <a:ext cx="538163" cy="5365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矩形 8"/>
          <p:cNvSpPr/>
          <p:nvPr userDrawn="1"/>
        </p:nvSpPr>
        <p:spPr>
          <a:xfrm rot="18585722">
            <a:off x="2175669" y="1267619"/>
            <a:ext cx="1468437" cy="14700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2"/>
          <p:cNvSpPr/>
          <p:nvPr userDrawn="1"/>
        </p:nvSpPr>
        <p:spPr>
          <a:xfrm rot="4450317">
            <a:off x="1879600" y="2373313"/>
            <a:ext cx="104775" cy="10477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3"/>
          <p:cNvSpPr/>
          <p:nvPr userDrawn="1"/>
        </p:nvSpPr>
        <p:spPr>
          <a:xfrm rot="892948">
            <a:off x="1252538" y="2128838"/>
            <a:ext cx="285750" cy="2857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4"/>
          <p:cNvSpPr/>
          <p:nvPr userDrawn="1"/>
        </p:nvSpPr>
        <p:spPr>
          <a:xfrm rot="4240722">
            <a:off x="2216150" y="2557463"/>
            <a:ext cx="158750" cy="1587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5"/>
          <p:cNvSpPr/>
          <p:nvPr userDrawn="1"/>
        </p:nvSpPr>
        <p:spPr>
          <a:xfrm rot="3863176">
            <a:off x="1630363" y="1817688"/>
            <a:ext cx="358775" cy="3587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"/>
          <p:cNvSpPr/>
          <p:nvPr userDrawn="1"/>
        </p:nvSpPr>
        <p:spPr>
          <a:xfrm rot="187853">
            <a:off x="871538" y="1319213"/>
            <a:ext cx="501650" cy="501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7"/>
          <p:cNvSpPr/>
          <p:nvPr userDrawn="1"/>
        </p:nvSpPr>
        <p:spPr>
          <a:xfrm rot="905749">
            <a:off x="1682750" y="990600"/>
            <a:ext cx="722313" cy="72231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9"/>
          <p:cNvSpPr/>
          <p:nvPr userDrawn="1"/>
        </p:nvSpPr>
        <p:spPr>
          <a:xfrm rot="19322284">
            <a:off x="1533525" y="1276350"/>
            <a:ext cx="152400" cy="1524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>
          <a:xfrm rot="42066">
            <a:off x="763588" y="2841625"/>
            <a:ext cx="188912" cy="1905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矩形 11"/>
          <p:cNvSpPr/>
          <p:nvPr userDrawn="1"/>
        </p:nvSpPr>
        <p:spPr>
          <a:xfrm rot="20117985">
            <a:off x="2921000" y="1362075"/>
            <a:ext cx="2135188" cy="2135188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矩形 13"/>
          <p:cNvSpPr/>
          <p:nvPr userDrawn="1"/>
        </p:nvSpPr>
        <p:spPr>
          <a:xfrm rot="905749">
            <a:off x="1835150" y="3476625"/>
            <a:ext cx="719138" cy="71913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4" name="矩形 14"/>
          <p:cNvSpPr/>
          <p:nvPr userDrawn="1"/>
        </p:nvSpPr>
        <p:spPr>
          <a:xfrm rot="19322284">
            <a:off x="3746500" y="3944938"/>
            <a:ext cx="152400" cy="1524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5" name="矩形 15"/>
          <p:cNvSpPr/>
          <p:nvPr userDrawn="1"/>
        </p:nvSpPr>
        <p:spPr>
          <a:xfrm rot="19736611">
            <a:off x="2801938" y="3297238"/>
            <a:ext cx="747712" cy="747712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"/>
          <p:cNvSpPr/>
          <p:nvPr userDrawn="1"/>
        </p:nvSpPr>
        <p:spPr>
          <a:xfrm rot="19896190">
            <a:off x="-635000" y="3294063"/>
            <a:ext cx="2787650" cy="2787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2"/>
          <p:cNvSpPr/>
          <p:nvPr userDrawn="1"/>
        </p:nvSpPr>
        <p:spPr>
          <a:xfrm rot="21433404">
            <a:off x="779463" y="2359025"/>
            <a:ext cx="879475" cy="8794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3"/>
          <p:cNvSpPr/>
          <p:nvPr userDrawn="1"/>
        </p:nvSpPr>
        <p:spPr>
          <a:xfrm rot="18900000">
            <a:off x="2224088" y="3373438"/>
            <a:ext cx="422275" cy="4222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4"/>
          <p:cNvSpPr/>
          <p:nvPr userDrawn="1"/>
        </p:nvSpPr>
        <p:spPr>
          <a:xfrm rot="19462407">
            <a:off x="644525" y="2559050"/>
            <a:ext cx="228600" cy="2286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5"/>
          <p:cNvSpPr/>
          <p:nvPr userDrawn="1"/>
        </p:nvSpPr>
        <p:spPr>
          <a:xfrm rot="2220555">
            <a:off x="6802438" y="-498475"/>
            <a:ext cx="1951037" cy="195103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6"/>
          <p:cNvSpPr/>
          <p:nvPr userDrawn="1"/>
        </p:nvSpPr>
        <p:spPr>
          <a:xfrm rot="20263186">
            <a:off x="8104188" y="42863"/>
            <a:ext cx="1562100" cy="15621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7"/>
          <p:cNvSpPr/>
          <p:nvPr userDrawn="1"/>
        </p:nvSpPr>
        <p:spPr>
          <a:xfrm rot="20229117">
            <a:off x="5483225" y="417513"/>
            <a:ext cx="422275" cy="42227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8"/>
          <p:cNvSpPr/>
          <p:nvPr userDrawn="1"/>
        </p:nvSpPr>
        <p:spPr>
          <a:xfrm rot="20229117">
            <a:off x="8147050" y="2109788"/>
            <a:ext cx="354013" cy="35401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2270125" y="4048125"/>
            <a:ext cx="165100" cy="165100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1857" y="177702"/>
            <a:ext cx="4201025" cy="397177"/>
          </a:xfrm>
          <a:prstGeom prst="rect">
            <a:avLst/>
          </a:prstGeom>
          <a:ln w="12700" cmpd="sng">
            <a:noFill/>
          </a:ln>
        </p:spPr>
        <p:txBody>
          <a:bodyPr vert="horz" lIns="68580" tIns="34290" rIns="68580" bIns="34290" anchor="ctr"/>
          <a:lstStyle>
            <a:lvl1pPr marL="0" indent="0" algn="l">
              <a:buNone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/>
          <p:nvPr userDrawn="1"/>
        </p:nvSpPr>
        <p:spPr>
          <a:xfrm rot="19238099">
            <a:off x="8580438" y="3811588"/>
            <a:ext cx="331787" cy="331787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" name="矩形 5"/>
          <p:cNvSpPr/>
          <p:nvPr userDrawn="1"/>
        </p:nvSpPr>
        <p:spPr>
          <a:xfrm rot="2558654">
            <a:off x="8039100" y="4191000"/>
            <a:ext cx="1343025" cy="134302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5" name="矩形 6"/>
          <p:cNvSpPr/>
          <p:nvPr userDrawn="1"/>
        </p:nvSpPr>
        <p:spPr>
          <a:xfrm rot="20601285">
            <a:off x="7373938" y="4529138"/>
            <a:ext cx="771525" cy="773112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6" name="矩形 7"/>
          <p:cNvSpPr/>
          <p:nvPr userDrawn="1"/>
        </p:nvSpPr>
        <p:spPr>
          <a:xfrm rot="20567216">
            <a:off x="6921500" y="4613275"/>
            <a:ext cx="198438" cy="19843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7" name="矩形 8"/>
          <p:cNvSpPr/>
          <p:nvPr userDrawn="1"/>
        </p:nvSpPr>
        <p:spPr>
          <a:xfrm rot="20567216">
            <a:off x="8267700" y="3616325"/>
            <a:ext cx="230188" cy="2317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8" name="矩形 1"/>
          <p:cNvSpPr/>
          <p:nvPr userDrawn="1"/>
        </p:nvSpPr>
        <p:spPr>
          <a:xfrm rot="19896190">
            <a:off x="522288" y="25400"/>
            <a:ext cx="501650" cy="50165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9" name="矩形 2"/>
          <p:cNvSpPr/>
          <p:nvPr userDrawn="1"/>
        </p:nvSpPr>
        <p:spPr>
          <a:xfrm rot="21433404">
            <a:off x="-319088" y="-217488"/>
            <a:ext cx="946151" cy="946151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0" name="矩形 4"/>
          <p:cNvSpPr/>
          <p:nvPr userDrawn="1"/>
        </p:nvSpPr>
        <p:spPr>
          <a:xfrm rot="18585722">
            <a:off x="885826" y="693737"/>
            <a:ext cx="214312" cy="214313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1" name="矩形 9"/>
          <p:cNvSpPr/>
          <p:nvPr userDrawn="1"/>
        </p:nvSpPr>
        <p:spPr>
          <a:xfrm rot="17430621">
            <a:off x="983457" y="100806"/>
            <a:ext cx="152400" cy="153987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1285375" y="177702"/>
            <a:ext cx="4201025" cy="397177"/>
          </a:xfrm>
          <a:prstGeom prst="rect">
            <a:avLst/>
          </a:prstGeom>
          <a:ln w="12700" cmpd="sng">
            <a:noFill/>
          </a:ln>
        </p:spPr>
        <p:txBody>
          <a:bodyPr vert="horz" lIns="68580" tIns="34290" rIns="68580" bIns="34290" anchor="ctr"/>
          <a:lstStyle>
            <a:lvl1pPr marL="0" indent="0" algn="l">
              <a:buNone/>
              <a:defRPr sz="18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44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419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78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4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403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entury Gothic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8228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3"/>
          <p:cNvSpPr txBox="1">
            <a:spLocks noChangeArrowheads="1"/>
          </p:cNvSpPr>
          <p:nvPr/>
        </p:nvSpPr>
        <p:spPr bwMode="auto">
          <a:xfrm>
            <a:off x="2795905" y="1002665"/>
            <a:ext cx="2703195" cy="560705"/>
          </a:xfrm>
          <a:prstGeom prst="rect">
            <a:avLst/>
          </a:prstGeom>
          <a:solidFill>
            <a:srgbClr val="009FB8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kumimoji="1"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15.搭船的鸟</a:t>
            </a:r>
            <a:endParaRPr kumimoji="1"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33"/>
          <p:cNvSpPr txBox="1"/>
          <p:nvPr/>
        </p:nvSpPr>
        <p:spPr>
          <a:xfrm>
            <a:off x="5611600" y="1255515"/>
            <a:ext cx="1048632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reflection blurRad="6350" stA="55000" endA="50" endPos="85000" dir="5400000" sy="-10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第二课时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3357" y="265898"/>
            <a:ext cx="4201160" cy="37592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kumimoji="1" lang="zh-CN" altLang="en-US" sz="2000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部编版小学语文三年级上册第五单元</a:t>
            </a:r>
            <a:endParaRPr kumimoji="1" lang="zh-CN" altLang="en-US" sz="20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 descr="22_看图王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760123"/>
            <a:ext cx="4715706" cy="26714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矩形 5"/>
          <p:cNvSpPr/>
          <p:nvPr/>
        </p:nvSpPr>
        <p:spPr>
          <a:xfrm>
            <a:off x="0" y="443281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标题 48129"/>
          <p:cNvSpPr>
            <a:spLocks noGrp="1"/>
          </p:cNvSpPr>
          <p:nvPr>
            <p:ph type="body" sz="quarter" idx="10"/>
          </p:nvPr>
        </p:nvSpPr>
        <p:spPr>
          <a:xfrm>
            <a:off x="980440" y="964565"/>
            <a:ext cx="4693285" cy="1110615"/>
          </a:xfrm>
        </p:spPr>
        <p:txBody>
          <a:bodyPr vert="horz" wrap="square" lIns="68580" tIns="34290" rIns="68580" bIns="34290" anchor="ctr"/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如果你看到这样一只小鸟立在船头，你会产生什么想法？</a:t>
            </a:r>
          </a:p>
        </p:txBody>
      </p:sp>
      <p:sp>
        <p:nvSpPr>
          <p:cNvPr id="83970" name="文本占位符 48130"/>
          <p:cNvSpPr>
            <a:spLocks noGrp="1"/>
          </p:cNvSpPr>
          <p:nvPr>
            <p:ph idx="4294967295"/>
          </p:nvPr>
        </p:nvSpPr>
        <p:spPr>
          <a:xfrm>
            <a:off x="235585" y="1322705"/>
            <a:ext cx="8908415" cy="3263900"/>
          </a:xfrm>
        </p:spPr>
        <p:txBody>
          <a:bodyPr vert="horz" wrap="square" lIns="68580" tIns="34290" rIns="68580" bIns="34290" anchor="t"/>
          <a:lstStyle/>
          <a:p>
            <a:pPr>
              <a:buNone/>
            </a:pPr>
            <a:r>
              <a:rPr lang="en-US" altLang="zh-CN" dirty="0"/>
              <a:t>    </a:t>
            </a:r>
          </a:p>
          <a:p>
            <a:pPr>
              <a:lnSpc>
                <a:spcPct val="160000"/>
              </a:lnSpc>
              <a:buNone/>
            </a:pPr>
            <a:r>
              <a:rPr lang="en-US" altLang="zh-CN" dirty="0"/>
              <a:t>              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971" name="文本框 1"/>
          <p:cNvSpPr txBox="1"/>
          <p:nvPr/>
        </p:nvSpPr>
        <p:spPr>
          <a:xfrm>
            <a:off x="723741" y="1946513"/>
            <a:ext cx="8805863" cy="16135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6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它什么时候飞来的呢？它静悄悄地停在船头不知有多久了。它站在那里做什么呢？难道它要和我们一起坐船到外祖父家里去吗？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93190" y="3996690"/>
            <a:ext cx="70815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三个问句：充满了孩子的好奇与天真，充满了童趣。</a:t>
            </a:r>
          </a:p>
        </p:txBody>
      </p:sp>
      <p:sp>
        <p:nvSpPr>
          <p:cNvPr id="13" name="椭圆 12"/>
          <p:cNvSpPr/>
          <p:nvPr/>
        </p:nvSpPr>
        <p:spPr>
          <a:xfrm>
            <a:off x="3144282" y="3027601"/>
            <a:ext cx="369094" cy="42505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857591" y="2543016"/>
            <a:ext cx="354806" cy="48458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15882" y="2075101"/>
            <a:ext cx="341710" cy="44886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30570" y="1097915"/>
            <a:ext cx="2544903" cy="600075"/>
            <a:chOff x="7650" y="2254"/>
            <a:chExt cx="3671" cy="1014"/>
          </a:xfrm>
        </p:grpSpPr>
        <p:sp>
          <p:nvSpPr>
            <p:cNvPr id="7" name="云形标注 6"/>
            <p:cNvSpPr/>
            <p:nvPr/>
          </p:nvSpPr>
          <p:spPr>
            <a:xfrm>
              <a:off x="7650" y="2254"/>
              <a:ext cx="3671" cy="1014"/>
            </a:xfrm>
            <a:prstGeom prst="cloudCallout">
              <a:avLst>
                <a:gd name="adj1" fmla="val -77846"/>
                <a:gd name="adj2" fmla="val 107989"/>
              </a:avLst>
            </a:prstGeom>
            <a:solidFill>
              <a:srgbClr val="FFFFB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069" y="2372"/>
              <a:ext cx="3106" cy="7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表达了什么？</a:t>
              </a:r>
            </a:p>
          </p:txBody>
        </p:sp>
      </p:grpSp>
      <p:sp>
        <p:nvSpPr>
          <p:cNvPr id="2" name="文本占位符 1"/>
          <p:cNvSpPr>
            <a:spLocks noGrp="1"/>
          </p:cNvSpPr>
          <p:nvPr/>
        </p:nvSpPr>
        <p:spPr>
          <a:xfrm>
            <a:off x="1231670" y="25897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bldLvl="0" animBg="1"/>
      <p:bldP spid="4" grpId="0" bldLvl="0" animBg="1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1953" y="1502331"/>
            <a:ext cx="8610600" cy="182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dirty="0">
                <a:solidFill>
                  <a:srgbClr val="0000FF"/>
                </a:solidFill>
                <a:latin typeface="Calibri" panose="020F0502020204030204" pitchFamily="34" charset="0"/>
              </a:rPr>
              <a:t>      </a:t>
            </a:r>
            <a:r>
              <a:rPr lang="en-US" altLang="zh-CN" sz="2400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我正想着，它一下子冲进水里，不见了。可是，没一会儿，它飞起来了，红色的长嘴衔着一条小鱼。它站在船头，一口把小鱼吞了下去。</a:t>
            </a:r>
          </a:p>
        </p:txBody>
      </p:sp>
      <p:sp>
        <p:nvSpPr>
          <p:cNvPr id="4" name="矩形 3"/>
          <p:cNvSpPr/>
          <p:nvPr/>
        </p:nvSpPr>
        <p:spPr>
          <a:xfrm>
            <a:off x="941705" y="968375"/>
            <a:ext cx="7943215" cy="53403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找出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课文</a:t>
            </a:r>
            <a:r>
              <a:rPr kumimoji="0" 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中</a:t>
            </a:r>
            <a:r>
              <a: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描写翠鸟捕鱼</a:t>
            </a:r>
            <a:r>
              <a:rPr kumimoji="0" 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的句子，想象翠鸟捕鱼的情景。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9038" y="3414713"/>
            <a:ext cx="6078140" cy="902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dirty="0">
                <a:solidFill>
                  <a:srgbClr val="0000FF"/>
                </a:solidFill>
                <a:latin typeface="Calibri" panose="020F0502020204030204" pitchFamily="34" charset="0"/>
              </a:rPr>
              <a:t>   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动词：写出了翠鸟动作迅速、敏捷；</a:t>
            </a: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捕鱼本领高超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1546" y="2976325"/>
            <a:ext cx="659606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·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192203" y="2446496"/>
            <a:ext cx="659606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·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696653" y="2446496"/>
            <a:ext cx="659606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·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11756" y="2446496"/>
            <a:ext cx="658415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·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628787" y="1916669"/>
            <a:ext cx="658415" cy="5530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·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95" y="3252470"/>
            <a:ext cx="2373630" cy="1872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文本占位符 1"/>
          <p:cNvSpPr>
            <a:spLocks noGrp="1"/>
          </p:cNvSpPr>
          <p:nvPr/>
        </p:nvSpPr>
        <p:spPr>
          <a:xfrm>
            <a:off x="1231670" y="25897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8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52805" y="1089660"/>
            <a:ext cx="7752715" cy="589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27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文中，鸟与人为什么能这么亲密</a:t>
            </a:r>
            <a:r>
              <a:rPr kumimoji="0" sz="27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，</a:t>
            </a:r>
            <a:r>
              <a:rPr kumimoji="0" sz="27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友好的相处呢</a:t>
            </a:r>
            <a:r>
              <a:rPr kumimoji="0" sz="27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0506" y="1843088"/>
            <a:ext cx="8614172" cy="2251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因为人</a:t>
            </a:r>
            <a:r>
              <a:rPr lang="zh-CN" altLang="en-US" sz="27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不伤害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鸟，才欣赏到了鸟的美丽神奇。鸟是有灵性的，人喜欢它，它</a:t>
            </a:r>
            <a:r>
              <a:rPr lang="zh-CN" altLang="en-US" sz="27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也喜欢人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，鸟才生活地这么快乐，才出现了这么</a:t>
            </a:r>
            <a:r>
              <a:rPr lang="zh-CN" altLang="en-US" sz="27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和谐、美丽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的画面，才发生了这么</a:t>
            </a:r>
            <a:r>
              <a:rPr lang="zh-CN" altLang="en-US" sz="27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温馨、有趣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的故事。</a:t>
            </a: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31670" y="25897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矩形 1"/>
          <p:cNvSpPr>
            <a:spLocks noChangeArrowheads="1"/>
          </p:cNvSpPr>
          <p:nvPr/>
        </p:nvSpPr>
        <p:spPr bwMode="auto">
          <a:xfrm>
            <a:off x="1576070" y="1121728"/>
            <a:ext cx="5991225" cy="922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535305">
              <a:lnSpc>
                <a:spcPct val="150000"/>
              </a:lnSpc>
              <a:spcBef>
                <a:spcPct val="50000"/>
              </a:spcBef>
              <a:buFontTx/>
              <a:buNone/>
              <a:defRPr/>
            </a:pPr>
            <a:r>
              <a:rPr lang="zh-CN" altLang="en-US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读了课文你喜欢这只翠鸟吗？为什么？</a:t>
            </a:r>
            <a:r>
              <a:rPr lang="en-US" altLang="zh-CN" sz="1800" b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1800" b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表达了作者怎样的思想感情？</a:t>
            </a:r>
            <a:r>
              <a:rPr lang="en-US" altLang="zh-CN" sz="1800" b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1800" b="1" dirty="0">
              <a:solidFill>
                <a:srgbClr val="FF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06905" y="260880"/>
            <a:ext cx="1507720" cy="513080"/>
          </a:xfr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41145" y="2115820"/>
            <a:ext cx="6089015" cy="152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本文通过对翠鸟的外形和捕鱼过程的描写，表达了作者对翠鸟的喜爱之情，同时展现了一幅鸟与人和谐共处的美好画面。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524510" y="1892300"/>
            <a:ext cx="644525" cy="189103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en-US" sz="3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1194197" y="1425179"/>
            <a:ext cx="248841" cy="2670572"/>
          </a:xfrm>
          <a:prstGeom prst="leftBrac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左大括号 19"/>
          <p:cNvSpPr/>
          <p:nvPr/>
        </p:nvSpPr>
        <p:spPr>
          <a:xfrm flipH="1">
            <a:off x="7241381" y="1475185"/>
            <a:ext cx="250031" cy="2670572"/>
          </a:xfrm>
          <a:prstGeom prst="leftBrac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文本框 20"/>
          <p:cNvSpPr/>
          <p:nvPr/>
        </p:nvSpPr>
        <p:spPr>
          <a:xfrm>
            <a:off x="7535423" y="2024063"/>
            <a:ext cx="1173999" cy="1690688"/>
          </a:xfrm>
          <a:prstGeom prst="roundRect">
            <a:avLst>
              <a:gd name="adj" fmla="val 16667"/>
            </a:avLst>
          </a:prstGeom>
          <a:solidFill>
            <a:srgbClr val="E8F4B8"/>
          </a:solidFill>
          <a:ln w="9525">
            <a:noFill/>
          </a:ln>
        </p:spPr>
        <p:txBody>
          <a:bodyPr vert="eaVert">
            <a:spAutoFit/>
          </a:bodyPr>
          <a:lstStyle/>
          <a:p>
            <a:r>
              <a:rPr lang="zh-CN" altLang="en-US" sz="285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和谐相处人鸟相处</a:t>
            </a:r>
          </a:p>
        </p:txBody>
      </p:sp>
      <p:sp>
        <p:nvSpPr>
          <p:cNvPr id="34" name="文本框 33"/>
          <p:cNvSpPr/>
          <p:nvPr/>
        </p:nvSpPr>
        <p:spPr>
          <a:xfrm>
            <a:off x="1482328" y="1254919"/>
            <a:ext cx="3802856" cy="458583"/>
          </a:xfrm>
          <a:prstGeom prst="roundRect">
            <a:avLst>
              <a:gd name="adj" fmla="val 16667"/>
            </a:avLst>
          </a:prstGeom>
          <a:solidFill>
            <a:srgbClr val="E6F7FD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“我”和母亲乘船去外祖父家</a:t>
            </a:r>
          </a:p>
        </p:txBody>
      </p:sp>
      <p:sp>
        <p:nvSpPr>
          <p:cNvPr id="36" name="文本框 35"/>
          <p:cNvSpPr/>
          <p:nvPr/>
        </p:nvSpPr>
        <p:spPr>
          <a:xfrm>
            <a:off x="1471613" y="3855244"/>
            <a:ext cx="3882628" cy="458583"/>
          </a:xfrm>
          <a:prstGeom prst="roundRect">
            <a:avLst>
              <a:gd name="adj" fmla="val 16667"/>
            </a:avLst>
          </a:prstGeom>
          <a:solidFill>
            <a:srgbClr val="E6F7FD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认识小鸟：名叫翠鸟 搭船捕鱼</a:t>
            </a:r>
          </a:p>
        </p:txBody>
      </p:sp>
      <p:sp>
        <p:nvSpPr>
          <p:cNvPr id="37" name="文本框 36"/>
          <p:cNvSpPr/>
          <p:nvPr/>
        </p:nvSpPr>
        <p:spPr>
          <a:xfrm>
            <a:off x="3028950" y="2393156"/>
            <a:ext cx="4286250" cy="816759"/>
          </a:xfrm>
          <a:prstGeom prst="roundRect">
            <a:avLst>
              <a:gd name="adj" fmla="val 16667"/>
            </a:avLst>
          </a:prstGeom>
          <a:solidFill>
            <a:srgbClr val="FDE6F4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外形：颜色鲜艳（羽毛 翅膀 长嘴）</a:t>
            </a:r>
            <a:endParaRPr lang="en-US" altLang="zh-CN" sz="21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动作：敏捷迅速（冲 飞 衔 站 吞）</a:t>
            </a:r>
          </a:p>
        </p:txBody>
      </p:sp>
      <p:sp>
        <p:nvSpPr>
          <p:cNvPr id="26" name="文本框 25"/>
          <p:cNvSpPr/>
          <p:nvPr/>
        </p:nvSpPr>
        <p:spPr>
          <a:xfrm>
            <a:off x="1443355" y="2349500"/>
            <a:ext cx="1407795" cy="822631"/>
          </a:xfrm>
          <a:prstGeom prst="roundRect">
            <a:avLst>
              <a:gd name="adj" fmla="val 16667"/>
            </a:avLst>
          </a:prstGeom>
          <a:solidFill>
            <a:srgbClr val="E3AEDB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发现小鸟</a:t>
            </a:r>
            <a:endParaRPr lang="en-US" altLang="zh-CN" sz="21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观察小鸟</a:t>
            </a:r>
          </a:p>
        </p:txBody>
      </p:sp>
      <p:sp>
        <p:nvSpPr>
          <p:cNvPr id="27" name="左大括号 26"/>
          <p:cNvSpPr/>
          <p:nvPr/>
        </p:nvSpPr>
        <p:spPr>
          <a:xfrm>
            <a:off x="2851547" y="2441972"/>
            <a:ext cx="116681" cy="728663"/>
          </a:xfrm>
          <a:prstGeom prst="leftBrace">
            <a:avLst>
              <a:gd name="adj1" fmla="val 8333"/>
              <a:gd name="adj2" fmla="val 49107"/>
            </a:avLst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40560" y="232940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板  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ldLvl="0" animBg="1"/>
      <p:bldP spid="20" grpId="0" bldLvl="0" animBg="1"/>
      <p:bldP spid="21" grpId="0" bldLvl="0" animBg="1"/>
      <p:bldP spid="34" grpId="0" bldLvl="0" animBg="1"/>
      <p:bldP spid="36" grpId="0" bldLvl="0" animBg="1"/>
      <p:bldP spid="37" grpId="0" bldLvl="0" animBg="1"/>
      <p:bldP spid="26" grpId="0" bldLvl="0" animBg="1"/>
      <p:bldP spid="2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790" y="1385570"/>
            <a:ext cx="6203315" cy="2009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在大自然中，我们要有一双会观察的眼睛，还要有一颗爱大自然的心灵。大自然也是我们学习知识的途径之一，拜大自然为师，你会学到很多新知识！</a:t>
            </a: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40560" y="232940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总结课文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内容占位符 2"/>
          <p:cNvSpPr>
            <a:spLocks noGrp="1" noChangeArrowheads="1"/>
          </p:cNvSpPr>
          <p:nvPr>
            <p:ph type="body" sz="quarter" idx="10"/>
          </p:nvPr>
        </p:nvSpPr>
        <p:spPr>
          <a:xfrm>
            <a:off x="1732915" y="849630"/>
            <a:ext cx="4791075" cy="1778000"/>
          </a:xfrm>
        </p:spPr>
        <p:txBody>
          <a:bodyPr vert="horz" wrap="square" lIns="51435" tIns="25717" rIns="51435" bIns="25717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1.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描写鸟的四字词语。</a:t>
            </a: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百鸟争鸣   婉转悦耳  莺歌燕舞 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华文楷体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孔雀开屏   燕子衔泥  大雁齐飞  百灵歌唱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680" y="2627630"/>
            <a:ext cx="2708275" cy="18491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135" y="2627630"/>
            <a:ext cx="2783205" cy="18491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占位符 1"/>
          <p:cNvSpPr>
            <a:spLocks noGrp="1"/>
          </p:cNvSpPr>
          <p:nvPr/>
        </p:nvSpPr>
        <p:spPr>
          <a:xfrm>
            <a:off x="1202460" y="21198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1240790" y="725170"/>
            <a:ext cx="6805930" cy="4135120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7" rIns="51435" bIns="25717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描写</a:t>
            </a: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鸟的</a:t>
            </a: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诗句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60045" marR="0" lvl="0" indent="0" algn="just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江碧鸟逾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白，山青花欲燃。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华文楷体" pitchFamily="2" charset="-122"/>
            </a:endParaRPr>
          </a:p>
          <a:p>
            <a:pPr marL="0" marR="0" lvl="0" indent="0" algn="r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——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杜甫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《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绝句二首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》</a:t>
            </a:r>
          </a:p>
          <a:p>
            <a:pPr marL="360045" marR="0" lvl="0" indent="0" algn="just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无可奈何花落去，似曾相识燕归来。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华文楷体" pitchFamily="2" charset="-122"/>
            </a:endParaRPr>
          </a:p>
          <a:p>
            <a:pPr marL="0" marR="0" lvl="0" indent="0" algn="r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——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晏殊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《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浣溪沙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·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一曲新词酒一杯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》</a:t>
            </a:r>
          </a:p>
          <a:p>
            <a:pPr marL="360045" marR="0" lvl="0" indent="0" algn="just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两个黄鹂鸣翠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柳，一行白鹭上青天。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华文楷体" pitchFamily="2" charset="-122"/>
            </a:endParaRPr>
          </a:p>
          <a:p>
            <a:pPr marL="0" marR="0" lvl="0" indent="0" algn="r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——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杜甫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《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绝句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》</a:t>
            </a:r>
          </a:p>
          <a:p>
            <a:pPr marL="360045" marR="0" lvl="0" indent="0" algn="just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蝉噪林逾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静，鸟鸣山更幽。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  <a:cs typeface="华文楷体" pitchFamily="2" charset="-122"/>
            </a:endParaRPr>
          </a:p>
          <a:p>
            <a:pPr marL="0" marR="0" lvl="0" indent="0" algn="r" defTabSz="914400" rtl="0" latinLnBrk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——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王籍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《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入若耶溪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itchFamily="2" charset="-122"/>
                <a:ea typeface="华文楷体" pitchFamily="2" charset="-122"/>
                <a:cs typeface="华文楷体" pitchFamily="2" charset="-122"/>
              </a:rPr>
              <a:t>》</a:t>
            </a: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02460" y="21198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拓展延伸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6085" y="2652385"/>
            <a:ext cx="2857500" cy="1788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7106" name="内容占位符 2"/>
          <p:cNvSpPr>
            <a:spLocks noGrp="1"/>
          </p:cNvSpPr>
          <p:nvPr>
            <p:ph type="body" sz="quarter" idx="10"/>
          </p:nvPr>
        </p:nvSpPr>
        <p:spPr>
          <a:xfrm>
            <a:off x="1530985" y="996950"/>
            <a:ext cx="6153785" cy="1130300"/>
          </a:xfrm>
        </p:spPr>
        <p:txBody>
          <a:bodyPr vert="horz" wrap="square" lIns="68580" tIns="34290" rIns="68580" bIns="34290" anchor="t"/>
          <a:lstStyle/>
          <a:p>
            <a:pPr marL="0" indent="457200" algn="just" eaLnBrk="1" latinLnBrk="0" hangingPunct="1">
              <a:lnSpc>
                <a:spcPts val="4000"/>
              </a:lnSpc>
              <a:spcBef>
                <a:spcPct val="0"/>
              </a:spcBef>
              <a:buNone/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/>
              <a:t>你能模仿文中作者对小鸟外形的描写，写出一种小动物的外形吗？</a:t>
            </a:r>
          </a:p>
        </p:txBody>
      </p:sp>
      <p:sp>
        <p:nvSpPr>
          <p:cNvPr id="47110" name="文本框 4"/>
          <p:cNvSpPr txBox="1"/>
          <p:nvPr/>
        </p:nvSpPr>
        <p:spPr>
          <a:xfrm>
            <a:off x="4516041" y="2196703"/>
            <a:ext cx="3081338" cy="26562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90575" algn="just">
              <a:lnSpc>
                <a:spcPts val="4000"/>
              </a:lnSpc>
            </a:pPr>
            <a:r>
              <a:rPr lang="zh-CN" altLang="en-US" sz="2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一身</a:t>
            </a:r>
            <a:r>
              <a:rPr lang="zh-CN" altLang="en-US" sz="210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雪白的毛绒绒的长毛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，一对</a:t>
            </a:r>
            <a:r>
              <a:rPr lang="zh-CN" altLang="en-US" sz="210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直竖的长耳朵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，再加上</a:t>
            </a:r>
            <a:r>
              <a:rPr lang="zh-CN" altLang="en-US" sz="210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三瓣粉红色的嘴唇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，凑成了一个</a:t>
            </a:r>
            <a:r>
              <a:rPr lang="zh-CN" altLang="en-US" sz="2100" u="sng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活泼可爱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的小兔子。</a:t>
            </a: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40560" y="232940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/>
      <p:bldP spid="471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文本框 2"/>
          <p:cNvSpPr txBox="1">
            <a:spLocks noChangeArrowheads="1"/>
          </p:cNvSpPr>
          <p:nvPr/>
        </p:nvSpPr>
        <p:spPr bwMode="auto">
          <a:xfrm>
            <a:off x="1357313" y="1285875"/>
            <a:ext cx="3524250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kumimoji="1" lang="zh-CN" altLang="en-US" sz="3300" b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同学们，下一节课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43313" y="1928813"/>
            <a:ext cx="2443162" cy="838200"/>
          </a:xfrm>
          <a:prstGeom prst="rect">
            <a:avLst/>
          </a:prstGeom>
          <a:solidFill>
            <a:schemeClr val="accent4"/>
          </a:solidFill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5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再  见！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214120" y="288925"/>
            <a:ext cx="1424305" cy="479425"/>
          </a:xfr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rtlCol="0" anchor="ctr"/>
          <a:lstStyle/>
          <a:p>
            <a:pPr lvl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zh-CN" sz="2400" dirty="0" smtClean="0">
                <a:solidFill>
                  <a:srgbClr val="FCD1B6"/>
                </a:solidFill>
                <a:sym typeface="+mn-ea"/>
              </a:rPr>
              <a:t>复习导入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536700" y="17062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03195" y="17062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母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26304" y="170624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66658" y="170625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000" y="170751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哗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46399" y="22528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响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声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94479" y="22822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羽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14567" y="228194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28827" y="22822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54237" y="2281947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46905" y="28263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吐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94732" y="285649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呀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06436" y="285624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507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内容占位符 2"/>
          <p:cNvSpPr>
            <a:spLocks noGrp="1"/>
          </p:cNvSpPr>
          <p:nvPr/>
        </p:nvSpPr>
        <p:spPr>
          <a:xfrm>
            <a:off x="1250315" y="2350770"/>
            <a:ext cx="6878955" cy="1989455"/>
          </a:xfrm>
          <a:prstGeom prst="rect">
            <a:avLst/>
          </a:prstGeom>
          <a:noFill/>
          <a:ln w="9525">
            <a:noFill/>
          </a:ln>
        </p:spPr>
        <p:txBody>
          <a:bodyPr lIns="51435" tIns="25717" rIns="51435" bIns="25717"/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占位符 1"/>
          <p:cNvSpPr>
            <a:spLocks noGrp="1"/>
          </p:cNvSpPr>
          <p:nvPr/>
        </p:nvSpPr>
        <p:spPr>
          <a:xfrm>
            <a:off x="1229995" y="258445"/>
            <a:ext cx="1473200" cy="44386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kumimoji="1" lang="zh-CN" altLang="zh-CN" sz="2400" dirty="0" smtClean="0">
                <a:solidFill>
                  <a:srgbClr val="FCD1B6"/>
                </a:solidFill>
              </a:rPr>
              <a:t>学习目标</a:t>
            </a:r>
          </a:p>
        </p:txBody>
      </p:sp>
      <p:sp>
        <p:nvSpPr>
          <p:cNvPr id="3085" name="内容占位符 2"/>
          <p:cNvSpPr>
            <a:spLocks noGrp="1"/>
          </p:cNvSpPr>
          <p:nvPr/>
        </p:nvSpPr>
        <p:spPr>
          <a:xfrm>
            <a:off x="1168400" y="1111885"/>
            <a:ext cx="6788785" cy="10623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、通过品读对小鸟的外形和捕鱼姿态、动作的描述，体会小鸟的可爱、活泼和“我”对小鸟的喜爱之情。</a:t>
            </a:r>
          </a:p>
        </p:txBody>
      </p:sp>
      <p:sp>
        <p:nvSpPr>
          <p:cNvPr id="3088" name="内容占位符 2"/>
          <p:cNvSpPr>
            <a:spLocks noGrp="1"/>
          </p:cNvSpPr>
          <p:nvPr/>
        </p:nvSpPr>
        <p:spPr>
          <a:xfrm>
            <a:off x="1188720" y="2350770"/>
            <a:ext cx="7002780" cy="857885"/>
          </a:xfrm>
          <a:prstGeom prst="rect">
            <a:avLst/>
          </a:prstGeom>
          <a:solidFill>
            <a:schemeClr val="bg1">
              <a:alpha val="72156"/>
            </a:schemeClr>
          </a:solidFill>
          <a:ln w="9525">
            <a:noFill/>
          </a:ln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、学习作者细致的观察和一些表达方法，积累好词佳句。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64088" y="258445"/>
            <a:ext cx="2765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3085" grpId="0"/>
      <p:bldP spid="308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1900" y="772160"/>
            <a:ext cx="6481445" cy="105029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看看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搭船的鸟是什么鸟？你喜欢这样的小鸟吗？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为什么，说说你的理由？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35013" y="1901429"/>
            <a:ext cx="7873604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母亲告诉我，这是一只翠鸟。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635" y="2707878"/>
            <a:ext cx="8829675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我看见一只彩色的小鸟站在船头，多么美丽啊！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739390" y="2778760"/>
            <a:ext cx="986790" cy="3917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197204" y="3170635"/>
            <a:ext cx="1797844" cy="0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4397375" y="1935480"/>
            <a:ext cx="591185" cy="3917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31900" y="3594735"/>
            <a:ext cx="63538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这是一只令人喜爱的、彩色的、美丽的翠鸟。</a:t>
            </a:r>
          </a:p>
        </p:txBody>
      </p:sp>
      <p:sp>
        <p:nvSpPr>
          <p:cNvPr id="9" name="文本占位符 1"/>
          <p:cNvSpPr>
            <a:spLocks noGrp="1"/>
          </p:cNvSpPr>
          <p:nvPr/>
        </p:nvSpPr>
        <p:spPr>
          <a:xfrm>
            <a:off x="1231670" y="25897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bldLvl="0" animBg="1"/>
      <p:bldP spid="2" grpId="0" bldLvl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niao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4890" y="600710"/>
            <a:ext cx="5027930" cy="37744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鸟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780" y="814705"/>
            <a:ext cx="5765800" cy="37103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niao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3565" y="694690"/>
            <a:ext cx="5437505" cy="375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48732" y="2583498"/>
            <a:ext cx="744141" cy="429816"/>
          </a:xfrm>
          <a:prstGeom prst="rect">
            <a:avLst/>
          </a:prstGeom>
          <a:solidFill>
            <a:srgbClr val="9CE5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77620" y="1453515"/>
            <a:ext cx="1309370" cy="429895"/>
          </a:xfrm>
          <a:prstGeom prst="rect">
            <a:avLst/>
          </a:prstGeom>
          <a:solidFill>
            <a:srgbClr val="9CE5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云形标注 33"/>
          <p:cNvSpPr/>
          <p:nvPr/>
        </p:nvSpPr>
        <p:spPr>
          <a:xfrm>
            <a:off x="1277620" y="3260090"/>
            <a:ext cx="5920740" cy="853440"/>
          </a:xfrm>
          <a:prstGeom prst="cloudCallout">
            <a:avLst>
              <a:gd name="adj1" fmla="val 47747"/>
              <a:gd name="adj2" fmla="val -133482"/>
            </a:avLst>
          </a:prstGeom>
          <a:solidFill>
            <a:srgbClr val="FFFF00">
              <a:alpha val="6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373" y="724694"/>
            <a:ext cx="8285798" cy="6076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你从第一段中读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到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什么？（人物，地点，事件，天气）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48970" y="1354455"/>
            <a:ext cx="803783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ja-JP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我和母亲坐着小船，到乡下外祖父家里去。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我们坐在船舱里。天下着大雨，雨点打在船篷上，沙啦、沙啦地响。船夫披着蓑衣在船后用力地摇着橹。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27464" y="3465036"/>
            <a:ext cx="485655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“沙拉、沙拉的响”给人以美的感受。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171565" y="2053590"/>
            <a:ext cx="2299335" cy="3905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82700" y="4239260"/>
            <a:ext cx="7345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这段话</a:t>
            </a:r>
            <a:r>
              <a:rPr kumimoji="0" lang="zh-CN" altLang="en-US" sz="2400" b="1" kern="0" cap="none" spc="0" normalizeH="0" baseline="0" noProof="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交代“我”和母亲在雨天里去外祖父家。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3145473" y="1923415"/>
            <a:ext cx="620316" cy="14288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2909570" y="2444195"/>
            <a:ext cx="620316" cy="14288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997450" y="1883410"/>
            <a:ext cx="1499235" cy="40005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文本占位符 1"/>
          <p:cNvSpPr>
            <a:spLocks noGrp="1"/>
          </p:cNvSpPr>
          <p:nvPr/>
        </p:nvSpPr>
        <p:spPr>
          <a:xfrm>
            <a:off x="1231900" y="259080"/>
            <a:ext cx="1454785" cy="465455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6" grpId="0" bldLvl="0" animBg="1"/>
      <p:bldP spid="34" grpId="0" bldLvl="0" animBg="1"/>
      <p:bldP spid="3" grpId="0"/>
      <p:bldP spid="5" grpId="0"/>
      <p:bldP spid="7" grpId="0" bldLvl="0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60145" y="794385"/>
            <a:ext cx="6724650" cy="11245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作者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主要是从哪一个方面来表现小鸟“美丽”的？你想怎么读这句话？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9748" y="1852057"/>
            <a:ext cx="8118872" cy="1337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它的羽毛是翠绿的，翅膀带有一些蓝色，比鹦鹉还漂亮。它还有一张红色的长嘴。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8250" y="3901440"/>
            <a:ext cx="282067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与鹦鹉对比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390720" y="2036604"/>
            <a:ext cx="716756" cy="3905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955641" y="2446179"/>
            <a:ext cx="734616" cy="17860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3049826" y="2029460"/>
            <a:ext cx="964406" cy="391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1175" y="3315335"/>
            <a:ext cx="32956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颜色：丰富而鲜艳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438095" y="2440226"/>
            <a:ext cx="690563" cy="1191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4733370" y="3058160"/>
            <a:ext cx="689372" cy="2381"/>
          </a:xfrm>
          <a:prstGeom prst="line">
            <a:avLst/>
          </a:prstGeom>
          <a:ln w="41275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662998" y="2662873"/>
            <a:ext cx="1082279" cy="3905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381320" y="2000885"/>
            <a:ext cx="433388" cy="485775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34230" y="3648710"/>
            <a:ext cx="12249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美丽</a:t>
            </a: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3636010" y="3651885"/>
            <a:ext cx="909955" cy="1238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3491865" y="4030345"/>
            <a:ext cx="1104265" cy="19748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959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272" y="2733675"/>
            <a:ext cx="2171700" cy="1714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文本框 23"/>
          <p:cNvSpPr txBox="1"/>
          <p:nvPr/>
        </p:nvSpPr>
        <p:spPr>
          <a:xfrm>
            <a:off x="5859066" y="4162425"/>
            <a:ext cx="259651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kern="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（喜爱、赞美）</a:t>
            </a:r>
            <a:endParaRPr kumimoji="0" lang="zh-CN" altLang="en-US" sz="100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4" name="文本占位符 1"/>
          <p:cNvSpPr>
            <a:spLocks noGrp="1"/>
          </p:cNvSpPr>
          <p:nvPr/>
        </p:nvSpPr>
        <p:spPr>
          <a:xfrm>
            <a:off x="1231670" y="258975"/>
            <a:ext cx="1507720" cy="513080"/>
          </a:xfrm>
          <a:prstGeom prst="rect">
            <a:avLst/>
          </a:prstGeom>
          <a:ln w="12700" cmpd="thickThin">
            <a:noFill/>
            <a:prstDash val="dash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68580" tIns="34290" rIns="68580" bIns="34290" anchor="ctr"/>
          <a:lstStyle>
            <a:lvl1pPr marL="0" indent="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</a:pPr>
            <a:r>
              <a:rPr kumimoji="1" lang="zh-CN" altLang="en-US" sz="2400" dirty="0">
                <a:solidFill>
                  <a:srgbClr val="FCD1B6"/>
                </a:solidFill>
              </a:rPr>
              <a:t>精读课文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 bldLvl="0" animBg="1"/>
      <p:bldP spid="2" grpId="0" bldLvl="0" animBg="1"/>
      <p:bldP spid="6" grpId="0"/>
      <p:bldP spid="12" grpId="0" bldLvl="0" animBg="1"/>
      <p:bldP spid="13" grpId="0" bldLvl="0" animBg="1"/>
      <p:bldP spid="18" grpId="0"/>
      <p:bldP spid="24" grpId="0"/>
    </p:bldLst>
  </p:timing>
</p:sld>
</file>

<file path=ppt/theme/theme1.xml><?xml version="1.0" encoding="utf-8"?>
<a:theme xmlns:a="http://schemas.openxmlformats.org/drawingml/2006/main" name="1_Office 主题">
  <a:themeElements>
    <a:clrScheme name="自定义 8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A0AA"/>
      </a:accent1>
      <a:accent2>
        <a:srgbClr val="F5E5E4"/>
      </a:accent2>
      <a:accent3>
        <a:srgbClr val="AACED2"/>
      </a:accent3>
      <a:accent4>
        <a:srgbClr val="009FB8"/>
      </a:accent4>
      <a:accent5>
        <a:srgbClr val="FFBBB3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974</Words>
  <Application>Microsoft Office PowerPoint</Application>
  <PresentationFormat>全屏显示(16:9)</PresentationFormat>
  <Paragraphs>109</Paragraphs>
  <Slides>20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Meiryo</vt:lpstr>
      <vt:lpstr>等线</vt:lpstr>
      <vt:lpstr>仿宋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Century Gothic</vt:lpstr>
      <vt:lpstr>Times New Roman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258</cp:revision>
  <dcterms:created xsi:type="dcterms:W3CDTF">2018-08-19T16:53:00Z</dcterms:created>
  <dcterms:modified xsi:type="dcterms:W3CDTF">2021-08-02T06:33:38Z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