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5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57" r:id="rId23"/>
    <p:sldId id="277" r:id="rId2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2B1D6"/>
    <a:srgbClr val="6EC2DA"/>
    <a:srgbClr val="F0D6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DE8998CC-00A2-45DB-AD96-FD6FF69728B4}" type="datetimeFigureOut">
              <a:rPr lang="zh-CN" altLang="en-US" smtClean="0"/>
              <a:t>2021/8/2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B327F8C1-1129-4A68-8019-A3226D1942BD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3719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5328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6845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841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1749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8761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2639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9730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644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600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6025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688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5078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4306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3299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37393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1589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103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128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9708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479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540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27F8C1-1129-4A68-8019-A3226D1942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314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50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899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264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887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174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78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635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746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921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571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952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739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hyperlink" Target="&#35838;&#25991;&#26391;&#35835;&#12289;&#29983;&#23383;&#35270;&#39057;&#12289;&#23383;&#35789;&#21548;&#20889;&#8212;&#25645;&#33337;&#30340;&#40479;/&#35838;&#25991;&#26391;&#35835;%20%20&#20154;&#25945;&#29256;-&#19977;&#19978;-15-&#25645;&#33337;&#30340;&#40479;.mp4" TargetMode="External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21" t="28483" r="5285" b="4921"/>
          <a:stretch>
            <a:fillRect/>
          </a:stretch>
        </p:blipFill>
        <p:spPr>
          <a:xfrm>
            <a:off x="0" y="0"/>
            <a:ext cx="9139152" cy="514077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0"/>
            <a:ext cx="7843838" cy="5143500"/>
          </a:xfrm>
          <a:prstGeom prst="rect">
            <a:avLst/>
          </a:prstGeom>
          <a:gradFill>
            <a:gsLst>
              <a:gs pos="0">
                <a:srgbClr val="32B1D6"/>
              </a:gs>
              <a:gs pos="100000">
                <a:srgbClr val="32B1D6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00838" y="1142038"/>
            <a:ext cx="4954564" cy="1788729"/>
            <a:chOff x="7229012" y="2045573"/>
            <a:chExt cx="6606085" cy="2384971"/>
          </a:xfrm>
        </p:grpSpPr>
        <p:sp>
          <p:nvSpPr>
            <p:cNvPr id="19" name="矩形 259"/>
            <p:cNvSpPr>
              <a:spLocks noChangeArrowheads="1"/>
            </p:cNvSpPr>
            <p:nvPr/>
          </p:nvSpPr>
          <p:spPr bwMode="auto">
            <a:xfrm>
              <a:off x="7229012" y="2045573"/>
              <a:ext cx="6606085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defTabSz="342900">
                <a:buNone/>
              </a:pPr>
              <a:r>
                <a:rPr lang="zh-CN" altLang="en-US" sz="7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搭船的鸟</a:t>
              </a:r>
              <a:endParaRPr lang="en-US" altLang="zh-CN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266131" y="3938101"/>
              <a:ext cx="4086125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342900"/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   三年级   上册</a:t>
              </a:r>
            </a:p>
          </p:txBody>
        </p:sp>
        <p:cxnSp>
          <p:nvCxnSpPr>
            <p:cNvPr id="21" name="直接连接符 20"/>
            <p:cNvCxnSpPr/>
            <p:nvPr/>
          </p:nvCxnSpPr>
          <p:spPr>
            <a:xfrm rot="10800000">
              <a:off x="7266131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矩形 10"/>
          <p:cNvSpPr/>
          <p:nvPr/>
        </p:nvSpPr>
        <p:spPr>
          <a:xfrm>
            <a:off x="2003572" y="3763992"/>
            <a:ext cx="1015343" cy="35272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57175" indent="-257175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15" name="TextBox 18"/>
          <p:cNvSpPr txBox="1"/>
          <p:nvPr/>
        </p:nvSpPr>
        <p:spPr>
          <a:xfrm>
            <a:off x="3146844" y="1979603"/>
            <a:ext cx="361661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cs typeface="+mn-ea"/>
                <a:sym typeface="+mn-lt"/>
              </a:rPr>
              <a:t>表示“时间短”三字词语</a:t>
            </a:r>
          </a:p>
        </p:txBody>
      </p:sp>
      <p:sp>
        <p:nvSpPr>
          <p:cNvPr id="16" name="TextBox 19"/>
          <p:cNvSpPr txBox="1"/>
          <p:nvPr/>
        </p:nvSpPr>
        <p:spPr>
          <a:xfrm>
            <a:off x="1643100" y="2862630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一下子</a:t>
            </a:r>
          </a:p>
        </p:txBody>
      </p:sp>
      <p:sp>
        <p:nvSpPr>
          <p:cNvPr id="17" name="TextBox 20"/>
          <p:cNvSpPr txBox="1"/>
          <p:nvPr/>
        </p:nvSpPr>
        <p:spPr>
          <a:xfrm>
            <a:off x="3695328" y="2897704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一瞬间</a:t>
            </a:r>
          </a:p>
        </p:txBody>
      </p:sp>
      <p:sp>
        <p:nvSpPr>
          <p:cNvPr id="18" name="TextBox 21"/>
          <p:cNvSpPr txBox="1"/>
          <p:nvPr/>
        </p:nvSpPr>
        <p:spPr>
          <a:xfrm>
            <a:off x="5735114" y="2897705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一眨眼</a:t>
            </a:r>
          </a:p>
        </p:txBody>
      </p:sp>
      <p:sp>
        <p:nvSpPr>
          <p:cNvPr id="19" name="TextBox 22"/>
          <p:cNvSpPr txBox="1"/>
          <p:nvPr/>
        </p:nvSpPr>
        <p:spPr>
          <a:xfrm>
            <a:off x="1643100" y="3627062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一刹那</a:t>
            </a:r>
          </a:p>
        </p:txBody>
      </p:sp>
      <p:sp>
        <p:nvSpPr>
          <p:cNvPr id="20" name="TextBox 23"/>
          <p:cNvSpPr txBox="1"/>
          <p:nvPr/>
        </p:nvSpPr>
        <p:spPr>
          <a:xfrm>
            <a:off x="3682886" y="3627063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一转眼</a:t>
            </a:r>
          </a:p>
        </p:txBody>
      </p:sp>
      <p:sp>
        <p:nvSpPr>
          <p:cNvPr id="21" name="TextBox 24"/>
          <p:cNvSpPr txBox="1"/>
          <p:nvPr/>
        </p:nvSpPr>
        <p:spPr>
          <a:xfrm>
            <a:off x="5782106" y="3633200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一霎那</a:t>
            </a:r>
          </a:p>
        </p:txBody>
      </p:sp>
      <p:sp>
        <p:nvSpPr>
          <p:cNvPr id="22" name="AutoShape 2"/>
          <p:cNvSpPr>
            <a:spLocks noChangeArrowheads="1"/>
          </p:cNvSpPr>
          <p:nvPr/>
        </p:nvSpPr>
        <p:spPr bwMode="auto">
          <a:xfrm>
            <a:off x="505867" y="1078765"/>
            <a:ext cx="135014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词语积累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708547" y="1041496"/>
            <a:ext cx="4565809" cy="1052037"/>
            <a:chOff x="3375" y="1542"/>
            <a:chExt cx="9587" cy="2209"/>
          </a:xfrm>
        </p:grpSpPr>
        <p:sp>
          <p:nvSpPr>
            <p:cNvPr id="23" name="TextBox 16"/>
            <p:cNvSpPr txBox="1"/>
            <p:nvPr/>
          </p:nvSpPr>
          <p:spPr>
            <a:xfrm>
              <a:off x="3375" y="1544"/>
              <a:ext cx="2813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美丽</a:t>
              </a:r>
              <a:r>
                <a:rPr lang="en-US" altLang="zh-CN" sz="2400" dirty="0">
                  <a:cs typeface="+mn-ea"/>
                  <a:sym typeface="+mn-lt"/>
                </a:rPr>
                <a:t>---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4" name="TextBox 27"/>
            <p:cNvSpPr txBox="1"/>
            <p:nvPr/>
          </p:nvSpPr>
          <p:spPr>
            <a:xfrm>
              <a:off x="5737" y="1544"/>
              <a:ext cx="18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漂亮</a:t>
              </a:r>
            </a:p>
          </p:txBody>
        </p:sp>
        <p:sp>
          <p:nvSpPr>
            <p:cNvPr id="25" name="TextBox 28"/>
            <p:cNvSpPr txBox="1"/>
            <p:nvPr/>
          </p:nvSpPr>
          <p:spPr>
            <a:xfrm>
              <a:off x="8100" y="1544"/>
              <a:ext cx="2813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用力</a:t>
              </a:r>
              <a:r>
                <a:rPr lang="en-US" altLang="zh-CN" sz="2400" dirty="0">
                  <a:cs typeface="+mn-ea"/>
                  <a:sym typeface="+mn-lt"/>
                </a:rPr>
                <a:t>---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6" name="TextBox 29"/>
            <p:cNvSpPr txBox="1"/>
            <p:nvPr/>
          </p:nvSpPr>
          <p:spPr>
            <a:xfrm>
              <a:off x="10463" y="1542"/>
              <a:ext cx="18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费力</a:t>
              </a:r>
            </a:p>
          </p:txBody>
        </p:sp>
        <p:sp>
          <p:nvSpPr>
            <p:cNvPr id="27" name="TextBox 30"/>
            <p:cNvSpPr txBox="1"/>
            <p:nvPr/>
          </p:nvSpPr>
          <p:spPr>
            <a:xfrm>
              <a:off x="3375" y="2782"/>
              <a:ext cx="2813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衔</a:t>
              </a:r>
              <a:r>
                <a:rPr lang="en-US" altLang="zh-CN" sz="2400" dirty="0">
                  <a:cs typeface="+mn-ea"/>
                  <a:sym typeface="+mn-lt"/>
                </a:rPr>
                <a:t>---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8" name="TextBox 31"/>
            <p:cNvSpPr txBox="1"/>
            <p:nvPr/>
          </p:nvSpPr>
          <p:spPr>
            <a:xfrm>
              <a:off x="5767" y="2782"/>
              <a:ext cx="1433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叼</a:t>
              </a:r>
            </a:p>
          </p:txBody>
        </p:sp>
        <p:sp>
          <p:nvSpPr>
            <p:cNvPr id="29" name="TextBox 32"/>
            <p:cNvSpPr txBox="1"/>
            <p:nvPr/>
          </p:nvSpPr>
          <p:spPr>
            <a:xfrm>
              <a:off x="7640" y="2782"/>
              <a:ext cx="3369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一下子</a:t>
              </a:r>
              <a:r>
                <a:rPr lang="en-US" altLang="zh-CN" sz="2400" dirty="0">
                  <a:cs typeface="+mn-ea"/>
                  <a:sym typeface="+mn-lt"/>
                </a:rPr>
                <a:t>---</a:t>
              </a:r>
            </a:p>
          </p:txBody>
        </p:sp>
        <p:sp>
          <p:nvSpPr>
            <p:cNvPr id="30" name="TextBox 33"/>
            <p:cNvSpPr txBox="1"/>
            <p:nvPr/>
          </p:nvSpPr>
          <p:spPr>
            <a:xfrm>
              <a:off x="10650" y="2782"/>
              <a:ext cx="2312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一眨眼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694259" y="2500728"/>
            <a:ext cx="4580096" cy="1420654"/>
            <a:chOff x="3345" y="4606"/>
            <a:chExt cx="9617" cy="2983"/>
          </a:xfrm>
        </p:grpSpPr>
        <p:sp>
          <p:nvSpPr>
            <p:cNvPr id="34" name="TextBox 42"/>
            <p:cNvSpPr txBox="1"/>
            <p:nvPr/>
          </p:nvSpPr>
          <p:spPr>
            <a:xfrm>
              <a:off x="5265" y="5844"/>
              <a:ext cx="1800" cy="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cs typeface="+mn-ea"/>
                  <a:sym typeface="+mn-lt"/>
                </a:rPr>
                <a:t>吐</a:t>
              </a: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3345" y="4606"/>
              <a:ext cx="9617" cy="2983"/>
              <a:chOff x="3345" y="4606"/>
              <a:chExt cx="9617" cy="2983"/>
            </a:xfrm>
          </p:grpSpPr>
          <p:sp>
            <p:nvSpPr>
              <p:cNvPr id="36" name="TextBox 37"/>
              <p:cNvSpPr txBox="1"/>
              <p:nvPr/>
            </p:nvSpPr>
            <p:spPr>
              <a:xfrm>
                <a:off x="3345" y="4606"/>
                <a:ext cx="2813" cy="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cs typeface="+mn-ea"/>
                    <a:sym typeface="+mn-lt"/>
                  </a:rPr>
                  <a:t>美丽</a:t>
                </a:r>
                <a:r>
                  <a:rPr lang="en-US" altLang="zh-CN" sz="2400" dirty="0">
                    <a:cs typeface="+mn-ea"/>
                    <a:sym typeface="+mn-lt"/>
                  </a:rPr>
                  <a:t>---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37" name="TextBox 38"/>
              <p:cNvSpPr txBox="1"/>
              <p:nvPr/>
            </p:nvSpPr>
            <p:spPr>
              <a:xfrm>
                <a:off x="5707" y="4606"/>
                <a:ext cx="1800" cy="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FF0000"/>
                    </a:solidFill>
                    <a:cs typeface="+mn-ea"/>
                    <a:sym typeface="+mn-lt"/>
                  </a:rPr>
                  <a:t>难看</a:t>
                </a:r>
              </a:p>
            </p:txBody>
          </p:sp>
          <p:sp>
            <p:nvSpPr>
              <p:cNvPr id="38" name="TextBox 39"/>
              <p:cNvSpPr txBox="1"/>
              <p:nvPr/>
            </p:nvSpPr>
            <p:spPr>
              <a:xfrm>
                <a:off x="8070" y="4606"/>
                <a:ext cx="2813" cy="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cs typeface="+mn-ea"/>
                    <a:sym typeface="+mn-lt"/>
                  </a:rPr>
                  <a:t>用力</a:t>
                </a:r>
                <a:r>
                  <a:rPr lang="en-US" altLang="zh-CN" sz="2400" dirty="0">
                    <a:cs typeface="+mn-ea"/>
                    <a:sym typeface="+mn-lt"/>
                  </a:rPr>
                  <a:t>---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39" name="TextBox 40"/>
              <p:cNvSpPr txBox="1"/>
              <p:nvPr/>
            </p:nvSpPr>
            <p:spPr>
              <a:xfrm>
                <a:off x="10433" y="4606"/>
                <a:ext cx="1800" cy="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FF0000"/>
                    </a:solidFill>
                    <a:cs typeface="+mn-ea"/>
                    <a:sym typeface="+mn-lt"/>
                  </a:rPr>
                  <a:t>省力</a:t>
                </a:r>
              </a:p>
            </p:txBody>
          </p:sp>
          <p:sp>
            <p:nvSpPr>
              <p:cNvPr id="40" name="TextBox 41"/>
              <p:cNvSpPr txBox="1"/>
              <p:nvPr/>
            </p:nvSpPr>
            <p:spPr>
              <a:xfrm>
                <a:off x="3375" y="5844"/>
                <a:ext cx="1945" cy="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cs typeface="+mn-ea"/>
                    <a:sym typeface="+mn-lt"/>
                  </a:rPr>
                  <a:t>吞</a:t>
                </a:r>
                <a:r>
                  <a:rPr lang="en-US" altLang="zh-CN" sz="2400" dirty="0">
                    <a:cs typeface="+mn-ea"/>
                    <a:sym typeface="+mn-lt"/>
                  </a:rPr>
                  <a:t>---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41" name="TextBox 43"/>
              <p:cNvSpPr txBox="1"/>
              <p:nvPr/>
            </p:nvSpPr>
            <p:spPr>
              <a:xfrm>
                <a:off x="7650" y="5844"/>
                <a:ext cx="3233" cy="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cs typeface="+mn-ea"/>
                    <a:sym typeface="+mn-lt"/>
                  </a:rPr>
                  <a:t>静悄悄</a:t>
                </a:r>
                <a:r>
                  <a:rPr lang="en-US" altLang="zh-CN" sz="2400" dirty="0">
                    <a:cs typeface="+mn-ea"/>
                    <a:sym typeface="+mn-lt"/>
                  </a:rPr>
                  <a:t>---</a:t>
                </a:r>
                <a:endParaRPr lang="zh-CN" altLang="en-US" sz="2400" dirty="0">
                  <a:cs typeface="+mn-ea"/>
                  <a:sym typeface="+mn-lt"/>
                </a:endParaRPr>
              </a:p>
            </p:txBody>
          </p:sp>
          <p:sp>
            <p:nvSpPr>
              <p:cNvPr id="42" name="TextBox 44"/>
              <p:cNvSpPr txBox="1"/>
              <p:nvPr/>
            </p:nvSpPr>
            <p:spPr>
              <a:xfrm>
                <a:off x="10709" y="5844"/>
                <a:ext cx="2253" cy="1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FF0000"/>
                    </a:solidFill>
                    <a:cs typeface="+mn-ea"/>
                    <a:sym typeface="+mn-lt"/>
                  </a:rPr>
                  <a:t>闹哄哄</a:t>
                </a: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1855708" y="3797079"/>
            <a:ext cx="4353401" cy="691515"/>
            <a:chOff x="3684" y="7328"/>
            <a:chExt cx="9141" cy="1452"/>
          </a:xfrm>
        </p:grpSpPr>
        <p:grpSp>
          <p:nvGrpSpPr>
            <p:cNvPr id="44" name="组合 43"/>
            <p:cNvGrpSpPr/>
            <p:nvPr/>
          </p:nvGrpSpPr>
          <p:grpSpPr>
            <a:xfrm>
              <a:off x="3684" y="7328"/>
              <a:ext cx="3628" cy="1452"/>
              <a:chOff x="2910550" y="3573016"/>
              <a:chExt cx="2304152" cy="922215"/>
            </a:xfrm>
          </p:grpSpPr>
          <p:sp>
            <p:nvSpPr>
              <p:cNvPr id="47" name="文本框 64"/>
              <p:cNvSpPr txBox="1"/>
              <p:nvPr/>
            </p:nvSpPr>
            <p:spPr>
              <a:xfrm>
                <a:off x="2910550" y="3662359"/>
                <a:ext cx="520193" cy="6772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700" dirty="0">
                    <a:solidFill>
                      <a:srgbClr val="EF3E22"/>
                    </a:solidFill>
                    <a:cs typeface="+mn-ea"/>
                    <a:sym typeface="+mn-lt"/>
                  </a:rPr>
                  <a:t>啦</a:t>
                </a:r>
              </a:p>
            </p:txBody>
          </p:sp>
          <p:sp>
            <p:nvSpPr>
              <p:cNvPr id="48" name="文本框 65"/>
              <p:cNvSpPr txBox="1"/>
              <p:nvPr/>
            </p:nvSpPr>
            <p:spPr>
              <a:xfrm>
                <a:off x="3563887" y="3631135"/>
                <a:ext cx="1489802" cy="369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cs typeface="+mn-ea"/>
                    <a:sym typeface="+mn-lt"/>
                  </a:rPr>
                  <a:t>lɑ</a:t>
                </a:r>
                <a:r>
                  <a:rPr lang="zh-CN" altLang="en-US" sz="1200" dirty="0">
                    <a:cs typeface="+mn-ea"/>
                    <a:sym typeface="+mn-lt"/>
                  </a:rPr>
                  <a:t>（下雨啦）</a:t>
                </a:r>
              </a:p>
            </p:txBody>
          </p:sp>
          <p:sp>
            <p:nvSpPr>
              <p:cNvPr id="49" name="文本框 66"/>
              <p:cNvSpPr txBox="1"/>
              <p:nvPr/>
            </p:nvSpPr>
            <p:spPr>
              <a:xfrm>
                <a:off x="3629699" y="4000466"/>
                <a:ext cx="1585003" cy="369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cs typeface="+mn-ea"/>
                    <a:sym typeface="+mn-lt"/>
                  </a:rPr>
                  <a:t>lā</a:t>
                </a:r>
                <a:r>
                  <a:rPr lang="zh-CN" altLang="en-US" sz="1200" dirty="0">
                    <a:cs typeface="+mn-ea"/>
                    <a:sym typeface="+mn-lt"/>
                  </a:rPr>
                  <a:t>（沙啦）</a:t>
                </a:r>
              </a:p>
            </p:txBody>
          </p:sp>
          <p:cxnSp>
            <p:nvCxnSpPr>
              <p:cNvPr id="50" name="直接连接符 49"/>
              <p:cNvCxnSpPr/>
              <p:nvPr/>
            </p:nvCxnSpPr>
            <p:spPr>
              <a:xfrm>
                <a:off x="3563888" y="3573016"/>
                <a:ext cx="0" cy="864096"/>
              </a:xfrm>
              <a:prstGeom prst="line">
                <a:avLst/>
              </a:prstGeom>
              <a:ln>
                <a:solidFill>
                  <a:srgbClr val="FDCB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5057110" y="3631135"/>
                <a:ext cx="0" cy="864096"/>
              </a:xfrm>
              <a:prstGeom prst="line">
                <a:avLst/>
              </a:prstGeom>
              <a:ln>
                <a:solidFill>
                  <a:srgbClr val="FDCB5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文本框 69"/>
            <p:cNvSpPr txBox="1"/>
            <p:nvPr/>
          </p:nvSpPr>
          <p:spPr>
            <a:xfrm>
              <a:off x="7200" y="7542"/>
              <a:ext cx="5625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en-US" sz="1200" dirty="0">
                  <a:cs typeface="+mn-ea"/>
                  <a:sym typeface="+mn-lt"/>
                </a:rPr>
                <a:t>    下雨啦</a:t>
              </a:r>
              <a:r>
                <a:rPr sz="1200" dirty="0">
                  <a:cs typeface="+mn-ea"/>
                  <a:sym typeface="+mn-lt"/>
                </a:rPr>
                <a:t>（</a:t>
              </a:r>
              <a:r>
                <a:rPr lang="en-US" altLang="zh-CN" sz="1200" dirty="0">
                  <a:cs typeface="+mn-ea"/>
                  <a:sym typeface="+mn-lt"/>
                </a:rPr>
                <a:t> </a:t>
              </a:r>
              <a:r>
                <a:rPr lang="en-US" altLang="zh-CN" sz="1200" dirty="0" err="1">
                  <a:cs typeface="+mn-ea"/>
                  <a:sym typeface="+mn-lt"/>
                </a:rPr>
                <a:t>lɑ</a:t>
              </a:r>
              <a:r>
                <a:rPr lang="en-US" altLang="zh-CN" sz="1200" dirty="0">
                  <a:cs typeface="+mn-ea"/>
                  <a:sym typeface="+mn-lt"/>
                </a:rPr>
                <a:t> </a:t>
              </a:r>
              <a:r>
                <a:rPr sz="1200" dirty="0">
                  <a:cs typeface="+mn-ea"/>
                  <a:sym typeface="+mn-lt"/>
                </a:rPr>
                <a:t>）</a:t>
              </a:r>
              <a:r>
                <a:rPr lang="zh-CN" altLang="en-US" sz="1200" dirty="0">
                  <a:cs typeface="+mn-ea"/>
                  <a:sym typeface="+mn-lt"/>
                </a:rPr>
                <a:t>，沙啦</a:t>
              </a:r>
              <a:r>
                <a:rPr lang="en-US" altLang="zh-CN" sz="1200" dirty="0">
                  <a:cs typeface="+mn-ea"/>
                  <a:sym typeface="+mn-lt"/>
                </a:rPr>
                <a:t>(</a:t>
              </a:r>
              <a:r>
                <a:rPr lang="en-US" altLang="zh-CN" sz="1200" dirty="0" err="1">
                  <a:cs typeface="+mn-ea"/>
                  <a:sym typeface="+mn-lt"/>
                </a:rPr>
                <a:t>lā</a:t>
              </a:r>
              <a:r>
                <a:rPr lang="en-US" altLang="zh-CN" sz="1200" dirty="0">
                  <a:cs typeface="+mn-ea"/>
                  <a:sym typeface="+mn-lt"/>
                </a:rPr>
                <a:t>)</a:t>
              </a:r>
              <a:r>
                <a:rPr lang="zh-CN" altLang="en-US" sz="1200" dirty="0">
                  <a:cs typeface="+mn-ea"/>
                  <a:sym typeface="+mn-lt"/>
                </a:rPr>
                <a:t>沙啦！</a:t>
              </a:r>
              <a:endParaRPr sz="1200" dirty="0">
                <a:cs typeface="+mn-ea"/>
                <a:sym typeface="+mn-lt"/>
              </a:endParaRPr>
            </a:p>
          </p:txBody>
        </p:sp>
      </p:grpSp>
      <p:sp>
        <p:nvSpPr>
          <p:cNvPr id="52" name="AutoShape 2"/>
          <p:cNvSpPr>
            <a:spLocks noChangeArrowheads="1"/>
          </p:cNvSpPr>
          <p:nvPr/>
        </p:nvSpPr>
        <p:spPr bwMode="auto">
          <a:xfrm>
            <a:off x="559874" y="1042665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近义词</a:t>
            </a:r>
          </a:p>
        </p:txBody>
      </p:sp>
      <p:sp>
        <p:nvSpPr>
          <p:cNvPr id="53" name="AutoShape 2"/>
          <p:cNvSpPr>
            <a:spLocks noChangeArrowheads="1"/>
          </p:cNvSpPr>
          <p:nvPr/>
        </p:nvSpPr>
        <p:spPr bwMode="auto">
          <a:xfrm>
            <a:off x="559873" y="2392815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反义词</a:t>
            </a:r>
          </a:p>
        </p:txBody>
      </p:sp>
      <p:sp>
        <p:nvSpPr>
          <p:cNvPr id="54" name="AutoShape 2"/>
          <p:cNvSpPr>
            <a:spLocks noChangeArrowheads="1"/>
          </p:cNvSpPr>
          <p:nvPr/>
        </p:nvSpPr>
        <p:spPr bwMode="auto">
          <a:xfrm>
            <a:off x="559873" y="3742965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多音字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课文朗读</a:t>
              </a:r>
            </a:p>
          </p:txBody>
        </p:sp>
      </p:grpSp>
      <p:pic>
        <p:nvPicPr>
          <p:cNvPr id="2" name="Picture 7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649" y="990197"/>
            <a:ext cx="3728866" cy="193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云形标注 9"/>
          <p:cNvSpPr/>
          <p:nvPr/>
        </p:nvSpPr>
        <p:spPr>
          <a:xfrm>
            <a:off x="4700515" y="2571750"/>
            <a:ext cx="2041154" cy="1009521"/>
          </a:xfrm>
          <a:prstGeom prst="cloudCallout">
            <a:avLst>
              <a:gd name="adj1" fmla="val 44568"/>
              <a:gd name="adj2" fmla="val 6054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4801761" y="2571750"/>
            <a:ext cx="1857296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cs typeface="+mn-ea"/>
                <a:sym typeface="+mn-lt"/>
              </a:rPr>
              <a:t>　</a:t>
            </a:r>
            <a:r>
              <a:rPr lang="zh-CN" altLang="en-US" sz="1800" dirty="0">
                <a:cs typeface="+mn-ea"/>
                <a:sym typeface="+mn-lt"/>
              </a:rPr>
              <a:t>　小喇叭朗读开始了，点一点音箱，一起听。</a:t>
            </a:r>
          </a:p>
        </p:txBody>
      </p:sp>
      <p:sp>
        <p:nvSpPr>
          <p:cNvPr id="12" name="云形标注 17"/>
          <p:cNvSpPr/>
          <p:nvPr/>
        </p:nvSpPr>
        <p:spPr>
          <a:xfrm>
            <a:off x="2810305" y="3122319"/>
            <a:ext cx="1790900" cy="923286"/>
          </a:xfrm>
          <a:prstGeom prst="cloudCallout">
            <a:avLst>
              <a:gd name="adj1" fmla="val -76605"/>
              <a:gd name="adj2" fmla="val 6468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Box 18"/>
          <p:cNvSpPr txBox="1"/>
          <p:nvPr/>
        </p:nvSpPr>
        <p:spPr>
          <a:xfrm>
            <a:off x="2944465" y="3094795"/>
            <a:ext cx="1857296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 dirty="0">
                <a:cs typeface="+mn-ea"/>
                <a:sym typeface="+mn-lt"/>
              </a:rPr>
              <a:t>　　</a:t>
            </a:r>
            <a:r>
              <a:rPr lang="zh-CN" altLang="en-US" sz="1800" dirty="0">
                <a:cs typeface="+mn-ea"/>
                <a:sym typeface="+mn-lt"/>
              </a:rPr>
              <a:t>边听边想：课文主要写了什么？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7396" y="3122319"/>
            <a:ext cx="919610" cy="1399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1364" y="3544919"/>
            <a:ext cx="930963" cy="975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课文朗读  人教版-三上-15-搭船的鸟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180933" y="477319"/>
            <a:ext cx="457200" cy="45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10138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0" grpId="0" animBg="1"/>
      <p:bldP spid="11" grpId="0"/>
      <p:bldP spid="12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初步感知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228912" y="1966032"/>
            <a:ext cx="5000578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    </a:t>
            </a:r>
            <a:r>
              <a:rPr lang="en-US" altLang="zh-CN" sz="2100" dirty="0">
                <a:cs typeface="+mn-ea"/>
                <a:sym typeface="+mn-lt"/>
              </a:rPr>
              <a:t>1.</a:t>
            </a:r>
            <a:r>
              <a:rPr lang="zh-CN" altLang="en-US" sz="2100" dirty="0">
                <a:cs typeface="+mn-ea"/>
                <a:sym typeface="+mn-lt"/>
              </a:rPr>
              <a:t>课文主要写了什么？</a:t>
            </a:r>
            <a:endParaRPr lang="en-US" altLang="zh-CN" sz="210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9632" y="2695549"/>
            <a:ext cx="8052368" cy="126438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    课文记录了“我”乘船去乡下外祖父家途中的一景，以及“我”运用善于观察的眼睛捕捉到一只充满灵性的鸟儿捕鱼的过程。</a:t>
            </a: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600186" y="1034865"/>
            <a:ext cx="1512167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初步感知</a:t>
            </a: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初步感知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422657" y="1798657"/>
            <a:ext cx="6025095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    </a:t>
            </a:r>
            <a:r>
              <a:rPr lang="en-US" altLang="zh-CN" sz="2100" dirty="0">
                <a:cs typeface="+mn-ea"/>
                <a:sym typeface="+mn-lt"/>
              </a:rPr>
              <a:t>2.</a:t>
            </a:r>
            <a:r>
              <a:rPr lang="zh-CN" altLang="en-US" sz="2100" dirty="0">
                <a:cs typeface="+mn-ea"/>
                <a:sym typeface="+mn-lt"/>
              </a:rPr>
              <a:t>课文可以分成几部分？各部分大意是什么？</a:t>
            </a:r>
            <a:endParaRPr lang="en-US" altLang="zh-CN" sz="2100" dirty="0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5784" y="2360844"/>
            <a:ext cx="8255585" cy="21467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    第一部分（第</a:t>
            </a:r>
            <a:r>
              <a:rPr lang="en-US" altLang="zh-CN" sz="1800" b="1" dirty="0">
                <a:solidFill>
                  <a:srgbClr val="FF0000"/>
                </a:solidFill>
                <a:cs typeface="+mn-ea"/>
                <a:sym typeface="+mn-lt"/>
              </a:rPr>
              <a:t>1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自然段）：交代去处。写“我”和母亲乘船去外祖父家。</a:t>
            </a:r>
            <a:endParaRPr lang="en-US" altLang="zh-CN" sz="18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    第二部分</a:t>
            </a:r>
            <a:r>
              <a:rPr sz="1800" b="1" dirty="0">
                <a:solidFill>
                  <a:srgbClr val="FF0000"/>
                </a:solidFill>
                <a:cs typeface="+mn-ea"/>
                <a:sym typeface="+mn-lt"/>
              </a:rPr>
              <a:t>（2-4自然段）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：搭船捕鱼。详细描写了</a:t>
            </a:r>
            <a:r>
              <a:rPr sz="1800" b="1" dirty="0">
                <a:solidFill>
                  <a:srgbClr val="FF0000"/>
                </a:solidFill>
                <a:cs typeface="+mn-ea"/>
                <a:sym typeface="+mn-lt"/>
              </a:rPr>
              <a:t>小鸟的外形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特点和捕鱼的动作特点</a:t>
            </a:r>
            <a:r>
              <a:rPr sz="1800" b="1" dirty="0">
                <a:solidFill>
                  <a:srgbClr val="FF0000"/>
                </a:solidFill>
                <a:cs typeface="+mn-ea"/>
                <a:sym typeface="+mn-lt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    第三部分</a:t>
            </a:r>
            <a:r>
              <a:rPr sz="1800" b="1" dirty="0">
                <a:solidFill>
                  <a:srgbClr val="FF0000"/>
                </a:solidFill>
                <a:cs typeface="+mn-ea"/>
                <a:sym typeface="+mn-lt"/>
              </a:rPr>
              <a:t>（第5自然段）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揭示主题。</a:t>
            </a:r>
            <a:r>
              <a:rPr sz="1800" b="1" dirty="0">
                <a:solidFill>
                  <a:srgbClr val="FF0000"/>
                </a:solidFill>
                <a:cs typeface="+mn-ea"/>
                <a:sym typeface="+mn-lt"/>
              </a:rPr>
              <a:t>写</a:t>
            </a:r>
            <a:r>
              <a:rPr lang="en-US" sz="1800" b="1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我</a:t>
            </a:r>
            <a:r>
              <a:rPr lang="en-US" sz="1800" b="1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从</a:t>
            </a:r>
            <a:r>
              <a:rPr sz="1800" b="1" dirty="0">
                <a:solidFill>
                  <a:srgbClr val="FF0000"/>
                </a:solidFill>
                <a:cs typeface="+mn-ea"/>
                <a:sym typeface="+mn-lt"/>
              </a:rPr>
              <a:t>妈妈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那里得知这只小鸟是一只</a:t>
            </a:r>
            <a:r>
              <a:rPr sz="1800" b="1" dirty="0">
                <a:solidFill>
                  <a:srgbClr val="FF0000"/>
                </a:solidFill>
                <a:cs typeface="+mn-ea"/>
                <a:sym typeface="+mn-lt"/>
              </a:rPr>
              <a:t>翠鸟，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知道</a:t>
            </a:r>
            <a:r>
              <a:rPr sz="1800" b="1" dirty="0">
                <a:solidFill>
                  <a:srgbClr val="FF0000"/>
                </a:solidFill>
                <a:cs typeface="+mn-ea"/>
                <a:sym typeface="+mn-lt"/>
              </a:rPr>
              <a:t>它搭了我们的船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是为了</a:t>
            </a:r>
            <a:r>
              <a:rPr sz="1800" b="1" dirty="0">
                <a:solidFill>
                  <a:srgbClr val="FF0000"/>
                </a:solidFill>
                <a:cs typeface="+mn-ea"/>
                <a:sym typeface="+mn-lt"/>
              </a:rPr>
              <a:t>捕鱼吃。</a:t>
            </a:r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647340" y="955256"/>
            <a:ext cx="1512167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初步感知</a:t>
            </a: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3" y="194912"/>
            <a:ext cx="1808144" cy="511007"/>
            <a:chOff x="305216" y="259882"/>
            <a:chExt cx="1226082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1038282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重难点解析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773566" y="1741469"/>
            <a:ext cx="7924121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>
                <a:cs typeface="+mn-ea"/>
                <a:sym typeface="+mn-lt"/>
              </a:rPr>
              <a:t>    </a:t>
            </a:r>
            <a:r>
              <a:rPr lang="zh-CN" altLang="en-US" sz="2400" dirty="0">
                <a:cs typeface="+mn-ea"/>
                <a:sym typeface="+mn-lt"/>
              </a:rPr>
              <a:t>我和母亲坐着小船，到乡下外祖父家里去。我们坐在船舱里。天下着大雨，雨点打在船篷上，沙啦、沙啦地响。船夫披着蓑衣在船后用力地摇着橹</a:t>
            </a:r>
          </a:p>
        </p:txBody>
      </p:sp>
      <p:sp>
        <p:nvSpPr>
          <p:cNvPr id="8" name="矩形 7"/>
          <p:cNvSpPr/>
          <p:nvPr/>
        </p:nvSpPr>
        <p:spPr>
          <a:xfrm>
            <a:off x="594904" y="3219030"/>
            <a:ext cx="8102783" cy="9816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    </a:t>
            </a:r>
            <a:r>
              <a:rPr lang="en-US" altLang="zh-CN" sz="2100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沙啦、沙啦</a:t>
            </a:r>
            <a:r>
              <a:rPr lang="en-US" altLang="zh-CN" sz="2100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是拟声词，说明雨声冲击着</a:t>
            </a:r>
            <a:r>
              <a:rPr lang="en-US" altLang="zh-CN" sz="2100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我们</a:t>
            </a:r>
            <a:r>
              <a:rPr lang="en-US" altLang="zh-CN" sz="2100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的听觉，谁也没有注意舱外的一切，为下文雨停后发现彩色的小鸟作了铺垫。</a:t>
            </a:r>
          </a:p>
        </p:txBody>
      </p:sp>
      <p:sp>
        <p:nvSpPr>
          <p:cNvPr id="9" name="矩形 8"/>
          <p:cNvSpPr/>
          <p:nvPr/>
        </p:nvSpPr>
        <p:spPr>
          <a:xfrm>
            <a:off x="6034018" y="2115779"/>
            <a:ext cx="1523048" cy="428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665500" y="961466"/>
            <a:ext cx="1188131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重难点</a:t>
            </a: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3" y="194912"/>
            <a:ext cx="1808144" cy="511007"/>
            <a:chOff x="305216" y="259882"/>
            <a:chExt cx="1226082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1038282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重难点解析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805746" y="2283752"/>
            <a:ext cx="5323508" cy="807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    搭船的鸟是一只什么样的鸟？仔细阅读</a:t>
            </a:r>
            <a:r>
              <a:rPr lang="en-US" altLang="zh-CN" sz="2400" dirty="0">
                <a:cs typeface="+mn-ea"/>
                <a:sym typeface="+mn-lt"/>
              </a:rPr>
              <a:t>2-4</a:t>
            </a:r>
            <a:r>
              <a:rPr lang="zh-CN" altLang="en-US" sz="2400" dirty="0">
                <a:cs typeface="+mn-ea"/>
                <a:sym typeface="+mn-lt"/>
              </a:rPr>
              <a:t>自然段，找出答案吧！</a:t>
            </a: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643729" y="1203632"/>
            <a:ext cx="1188131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重难点</a:t>
            </a:r>
            <a:r>
              <a:rPr lang="en-US" altLang="zh-CN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9752" y="3221451"/>
            <a:ext cx="5323508" cy="807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    这是一只比鹦鹉还漂亮，动作敏捷的鸟。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793" y="229169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3" y="194912"/>
            <a:ext cx="1808144" cy="511007"/>
            <a:chOff x="305216" y="259882"/>
            <a:chExt cx="1226082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1038282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重难点解析</a:t>
              </a:r>
            </a:p>
          </p:txBody>
        </p:sp>
      </p:grpSp>
      <p:sp>
        <p:nvSpPr>
          <p:cNvPr id="10" name="矩形 9"/>
          <p:cNvSpPr/>
          <p:nvPr/>
        </p:nvSpPr>
        <p:spPr>
          <a:xfrm>
            <a:off x="451861" y="1892675"/>
            <a:ext cx="5323508" cy="807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    后来雨停了。我看见一只彩色的小鸟站在船头，多么美丽啊！</a:t>
            </a:r>
          </a:p>
        </p:txBody>
      </p:sp>
      <p:sp>
        <p:nvSpPr>
          <p:cNvPr id="11" name="矩形 10"/>
          <p:cNvSpPr/>
          <p:nvPr/>
        </p:nvSpPr>
        <p:spPr>
          <a:xfrm>
            <a:off x="505867" y="2830373"/>
            <a:ext cx="5323508" cy="807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    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彩色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从视觉角度写出了小鸟的美。这是小鸟给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“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我</a:t>
            </a:r>
            <a:r>
              <a:rPr lang="en-US" altLang="zh-CN" sz="2400" dirty="0">
                <a:solidFill>
                  <a:srgbClr val="FF0000"/>
                </a:solidFill>
                <a:cs typeface="+mn-ea"/>
                <a:sym typeface="+mn-lt"/>
              </a:rPr>
              <a:t>”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留下的第一印象。</a:t>
            </a:r>
          </a:p>
        </p:txBody>
      </p:sp>
      <p:sp>
        <p:nvSpPr>
          <p:cNvPr id="12" name="矩形 11"/>
          <p:cNvSpPr/>
          <p:nvPr/>
        </p:nvSpPr>
        <p:spPr>
          <a:xfrm>
            <a:off x="4217704" y="1892675"/>
            <a:ext cx="621506" cy="428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793" y="229169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3" y="194912"/>
            <a:ext cx="1538840" cy="511007"/>
            <a:chOff x="305216" y="259882"/>
            <a:chExt cx="1043470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70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板书设计</a:t>
              </a:r>
            </a:p>
          </p:txBody>
        </p:sp>
      </p:grp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283711" y="1920581"/>
            <a:ext cx="507831" cy="13003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 lIns="68580" tIns="34290" rIns="68580" bIns="34290">
            <a:spAutoFit/>
          </a:bodyPr>
          <a:lstStyle/>
          <a:p>
            <a:pPr algn="l"/>
            <a:r>
              <a:rPr lang="zh-CN" altLang="en-US" sz="2400" dirty="0">
                <a:cs typeface="+mn-ea"/>
                <a:sym typeface="+mn-lt"/>
              </a:rPr>
              <a:t>搭船的鸟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898112" y="1017124"/>
            <a:ext cx="1497633" cy="5579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发现小鸟</a:t>
            </a:r>
          </a:p>
        </p:txBody>
      </p:sp>
      <p:sp>
        <p:nvSpPr>
          <p:cNvPr id="16" name="左大括号 15"/>
          <p:cNvSpPr/>
          <p:nvPr/>
        </p:nvSpPr>
        <p:spPr>
          <a:xfrm>
            <a:off x="1791668" y="1426334"/>
            <a:ext cx="162018" cy="2430270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898112" y="2330327"/>
            <a:ext cx="1497633" cy="5579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观察小鸟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1898112" y="3471318"/>
            <a:ext cx="1497633" cy="5579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认识小鸟</a:t>
            </a:r>
          </a:p>
        </p:txBody>
      </p:sp>
      <p:sp>
        <p:nvSpPr>
          <p:cNvPr id="19" name="左大括号 18"/>
          <p:cNvSpPr/>
          <p:nvPr/>
        </p:nvSpPr>
        <p:spPr>
          <a:xfrm>
            <a:off x="3212102" y="1803015"/>
            <a:ext cx="217170" cy="1817846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3429272" y="1449161"/>
            <a:ext cx="2501265" cy="152349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cs typeface="+mn-ea"/>
                <a:sym typeface="+mn-lt"/>
              </a:rPr>
              <a:t>外形：颜色鲜艳，对比（比鹦鹉还漂亮）</a:t>
            </a: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3429272" y="3208428"/>
            <a:ext cx="2534603" cy="9816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cs typeface="+mn-ea"/>
                <a:sym typeface="+mn-lt"/>
              </a:rPr>
              <a:t>动作：冲、飞、衔、吞（捕鱼能手）</a:t>
            </a: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6170750" y="1957728"/>
            <a:ext cx="877163" cy="13003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none" lIns="68580" tIns="34290" rIns="68580" bIns="34290">
            <a:spAutoFit/>
          </a:bodyPr>
          <a:lstStyle/>
          <a:p>
            <a:pPr algn="l"/>
            <a:r>
              <a:rPr lang="zh-CN" altLang="en-US" sz="2400" dirty="0">
                <a:cs typeface="+mn-ea"/>
                <a:sym typeface="+mn-lt"/>
              </a:rPr>
              <a:t>和谐相处</a:t>
            </a:r>
          </a:p>
          <a:p>
            <a:pPr algn="l"/>
            <a:r>
              <a:rPr lang="zh-CN" altLang="en-US" sz="2400" dirty="0">
                <a:cs typeface="+mn-ea"/>
                <a:sym typeface="+mn-lt"/>
              </a:rPr>
              <a:t>搭船捕鱼</a:t>
            </a:r>
          </a:p>
        </p:txBody>
      </p:sp>
      <p:sp>
        <p:nvSpPr>
          <p:cNvPr id="23" name="左大括号 22"/>
          <p:cNvSpPr/>
          <p:nvPr/>
        </p:nvSpPr>
        <p:spPr>
          <a:xfrm flipH="1">
            <a:off x="5893390" y="1449161"/>
            <a:ext cx="154305" cy="2430304"/>
          </a:xfrm>
          <a:prstGeom prst="leftBrac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5" grpId="0"/>
      <p:bldP spid="16" grpId="0" bldLvl="0" animBg="1"/>
      <p:bldP spid="17" grpId="0"/>
      <p:bldP spid="18" grpId="0"/>
      <p:bldP spid="19" grpId="0" bldLvl="0" animBg="1"/>
      <p:bldP spid="20" grpId="0"/>
      <p:bldP spid="21" grpId="0"/>
      <p:bldP spid="22" grpId="0" autoUpdateAnimBg="0"/>
      <p:bldP spid="23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bookmark_76382"/>
          <p:cNvSpPr>
            <a:spLocks noChangeAspect="1"/>
          </p:cNvSpPr>
          <p:nvPr/>
        </p:nvSpPr>
        <p:spPr bwMode="auto">
          <a:xfrm>
            <a:off x="228914" y="194912"/>
            <a:ext cx="193745" cy="511007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600116 w 606244"/>
              <a:gd name="T7" fmla="*/ 600116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600116 w 606244"/>
              <a:gd name="T21" fmla="*/ 600116 w 606244"/>
              <a:gd name="T22" fmla="*/ 600116 w 606244"/>
              <a:gd name="T23" fmla="*/ 600116 w 606244"/>
              <a:gd name="T24" fmla="*/ 455839 w 606244"/>
              <a:gd name="T25" fmla="*/ 455839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600116 w 606244"/>
              <a:gd name="T35" fmla="*/ 600116 w 606244"/>
              <a:gd name="T36" fmla="*/ 600116 w 606244"/>
              <a:gd name="T37" fmla="*/ 600116 w 606244"/>
              <a:gd name="T38" fmla="*/ 600116 w 606244"/>
              <a:gd name="T39" fmla="*/ 600116 w 606244"/>
              <a:gd name="T40" fmla="*/ 455839 w 606244"/>
              <a:gd name="T41" fmla="*/ 455839 w 606244"/>
              <a:gd name="T42" fmla="*/ 600116 w 606244"/>
              <a:gd name="T43" fmla="*/ 600116 w 606244"/>
              <a:gd name="T44" fmla="*/ 600116 w 606244"/>
              <a:gd name="T45" fmla="*/ 600116 w 606244"/>
              <a:gd name="T46" fmla="*/ 600116 w 606244"/>
              <a:gd name="T47" fmla="*/ 600116 w 606244"/>
              <a:gd name="T48" fmla="*/ 600116 w 606244"/>
              <a:gd name="T49" fmla="*/ 600116 w 606244"/>
              <a:gd name="T50" fmla="*/ 600116 w 606244"/>
              <a:gd name="T51" fmla="*/ 600116 w 606244"/>
              <a:gd name="T52" fmla="*/ 600116 w 606244"/>
              <a:gd name="T53" fmla="*/ 600116 w 606244"/>
              <a:gd name="T54" fmla="*/ 600116 w 606244"/>
              <a:gd name="T55" fmla="*/ 600116 w 606244"/>
              <a:gd name="T56" fmla="*/ 600116 w 606244"/>
              <a:gd name="T57" fmla="*/ 600116 w 606244"/>
              <a:gd name="T58" fmla="*/ 600116 w 606244"/>
              <a:gd name="T59" fmla="*/ 600116 w 606244"/>
              <a:gd name="T60" fmla="*/ 600116 w 606244"/>
              <a:gd name="T61" fmla="*/ 600116 w 606244"/>
              <a:gd name="T62" fmla="*/ 600116 w 606244"/>
              <a:gd name="T63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7" h="3875"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lnTo>
                  <a:pt x="0" y="3800"/>
                </a:lnTo>
                <a:cubicBezTo>
                  <a:pt x="0" y="3837"/>
                  <a:pt x="30" y="3867"/>
                  <a:pt x="67" y="3867"/>
                </a:cubicBezTo>
                <a:cubicBezTo>
                  <a:pt x="86" y="3867"/>
                  <a:pt x="105" y="3858"/>
                  <a:pt x="118" y="3843"/>
                </a:cubicBezTo>
                <a:lnTo>
                  <a:pt x="733" y="3104"/>
                </a:lnTo>
                <a:lnTo>
                  <a:pt x="1349" y="3843"/>
                </a:lnTo>
                <a:cubicBezTo>
                  <a:pt x="1372" y="3871"/>
                  <a:pt x="1414" y="3875"/>
                  <a:pt x="1443" y="3851"/>
                </a:cubicBezTo>
                <a:cubicBezTo>
                  <a:pt x="1458" y="3839"/>
                  <a:pt x="1467" y="3820"/>
                  <a:pt x="1467" y="3800"/>
                </a:cubicBezTo>
                <a:lnTo>
                  <a:pt x="1467" y="67"/>
                </a:lnTo>
                <a:cubicBezTo>
                  <a:pt x="1467" y="30"/>
                  <a:pt x="1437" y="0"/>
                  <a:pt x="1400" y="0"/>
                </a:cubicBezTo>
                <a:lnTo>
                  <a:pt x="67" y="0"/>
                </a:lnTo>
                <a:close/>
                <a:moveTo>
                  <a:pt x="133" y="133"/>
                </a:moveTo>
                <a:lnTo>
                  <a:pt x="1333" y="133"/>
                </a:lnTo>
                <a:lnTo>
                  <a:pt x="1333" y="3616"/>
                </a:lnTo>
                <a:lnTo>
                  <a:pt x="785" y="2957"/>
                </a:lnTo>
                <a:cubicBezTo>
                  <a:pt x="761" y="2929"/>
                  <a:pt x="719" y="2925"/>
                  <a:pt x="691" y="2949"/>
                </a:cubicBezTo>
                <a:cubicBezTo>
                  <a:pt x="688" y="2951"/>
                  <a:pt x="685" y="2954"/>
                  <a:pt x="682" y="2957"/>
                </a:cubicBezTo>
                <a:lnTo>
                  <a:pt x="133" y="3616"/>
                </a:lnTo>
                <a:lnTo>
                  <a:pt x="133" y="133"/>
                </a:lnTo>
                <a:close/>
                <a:moveTo>
                  <a:pt x="267" y="233"/>
                </a:moveTo>
                <a:cubicBezTo>
                  <a:pt x="248" y="233"/>
                  <a:pt x="233" y="248"/>
                  <a:pt x="233" y="267"/>
                </a:cubicBezTo>
                <a:lnTo>
                  <a:pt x="233" y="1133"/>
                </a:lnTo>
                <a:cubicBezTo>
                  <a:pt x="233" y="1152"/>
                  <a:pt x="248" y="1167"/>
                  <a:pt x="266" y="1167"/>
                </a:cubicBezTo>
                <a:cubicBezTo>
                  <a:pt x="285" y="1167"/>
                  <a:pt x="300" y="1153"/>
                  <a:pt x="300" y="1134"/>
                </a:cubicBezTo>
                <a:lnTo>
                  <a:pt x="300" y="1133"/>
                </a:lnTo>
                <a:lnTo>
                  <a:pt x="300" y="300"/>
                </a:lnTo>
                <a:lnTo>
                  <a:pt x="733" y="300"/>
                </a:lnTo>
                <a:cubicBezTo>
                  <a:pt x="752" y="300"/>
                  <a:pt x="767" y="286"/>
                  <a:pt x="767" y="267"/>
                </a:cubicBezTo>
                <a:cubicBezTo>
                  <a:pt x="767" y="249"/>
                  <a:pt x="753" y="234"/>
                  <a:pt x="734" y="233"/>
                </a:cubicBezTo>
                <a:lnTo>
                  <a:pt x="733" y="233"/>
                </a:lnTo>
                <a:lnTo>
                  <a:pt x="267" y="233"/>
                </a:lnTo>
                <a:close/>
              </a:path>
            </a:pathLst>
          </a:custGeom>
          <a:solidFill>
            <a:srgbClr val="32B1D6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Rectangle 4"/>
          <p:cNvSpPr txBox="1">
            <a:spLocks noChangeArrowheads="1"/>
          </p:cNvSpPr>
          <p:nvPr/>
        </p:nvSpPr>
        <p:spPr bwMode="auto">
          <a:xfrm>
            <a:off x="601452" y="2909270"/>
            <a:ext cx="6210690" cy="537884"/>
          </a:xfrm>
          <a:prstGeom prst="rect">
            <a:avLst/>
          </a:prstGeom>
          <a:noFill/>
          <a:ln>
            <a:miter lim="800000"/>
          </a:ln>
        </p:spPr>
        <p:txBody>
          <a:bodyPr vert="horz" lIns="68580" tIns="34290" rIns="68580" bIns="34290" rtlCol="0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cs typeface="+mn-ea"/>
                <a:sym typeface="+mn-lt"/>
              </a:rPr>
              <a:t>2.</a:t>
            </a:r>
            <a:r>
              <a:rPr lang="zh-CN" altLang="en-US" sz="2400" b="1" dirty="0">
                <a:cs typeface="+mn-ea"/>
                <a:sym typeface="+mn-lt"/>
              </a:rPr>
              <a:t>按要求写句子。</a:t>
            </a:r>
          </a:p>
        </p:txBody>
      </p:sp>
      <p:sp>
        <p:nvSpPr>
          <p:cNvPr id="25" name="矩形 24"/>
          <p:cNvSpPr/>
          <p:nvPr/>
        </p:nvSpPr>
        <p:spPr>
          <a:xfrm>
            <a:off x="925488" y="3271786"/>
            <a:ext cx="5994666" cy="11763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它站在船头，一口把小鱼吞了下去。（改为</a:t>
            </a:r>
            <a:r>
              <a:rPr lang="en-US" altLang="zh-CN" sz="2400" dirty="0">
                <a:cs typeface="+mn-ea"/>
                <a:sym typeface="+mn-lt"/>
              </a:rPr>
              <a:t>“</a:t>
            </a:r>
            <a:r>
              <a:rPr lang="zh-CN" altLang="en-US" sz="2400" dirty="0">
                <a:cs typeface="+mn-ea"/>
                <a:sym typeface="+mn-lt"/>
              </a:rPr>
              <a:t>被</a:t>
            </a:r>
            <a:r>
              <a:rPr lang="en-US" altLang="zh-CN" sz="2400" dirty="0">
                <a:cs typeface="+mn-ea"/>
                <a:sym typeface="+mn-lt"/>
              </a:rPr>
              <a:t>”</a:t>
            </a:r>
            <a:r>
              <a:rPr lang="zh-CN" altLang="en-US" sz="2400" dirty="0">
                <a:cs typeface="+mn-ea"/>
                <a:sym typeface="+mn-lt"/>
              </a:rPr>
              <a:t>字句）</a:t>
            </a:r>
          </a:p>
          <a:p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25843" y="4080102"/>
            <a:ext cx="5416391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它站在船头，小鱼被它一口吞了下去。</a:t>
            </a:r>
          </a:p>
        </p:txBody>
      </p:sp>
      <p:sp>
        <p:nvSpPr>
          <p:cNvPr id="27" name="Rectangle 4"/>
          <p:cNvSpPr txBox="1">
            <a:spLocks noChangeArrowheads="1"/>
          </p:cNvSpPr>
          <p:nvPr/>
        </p:nvSpPr>
        <p:spPr bwMode="auto">
          <a:xfrm>
            <a:off x="601452" y="857042"/>
            <a:ext cx="6210690" cy="972108"/>
          </a:xfrm>
          <a:prstGeom prst="rect">
            <a:avLst/>
          </a:prstGeom>
          <a:noFill/>
          <a:ln>
            <a:miter lim="800000"/>
          </a:ln>
        </p:spPr>
        <p:txBody>
          <a:bodyPr vert="horz" lIns="68580" tIns="34290" rIns="68580" bIns="34290" rtlCol="0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cs typeface="+mn-ea"/>
                <a:sym typeface="+mn-lt"/>
              </a:rPr>
              <a:t>1.</a:t>
            </a:r>
            <a:r>
              <a:rPr lang="zh-CN" altLang="en-US" sz="2400" b="1" dirty="0">
                <a:cs typeface="+mn-ea"/>
                <a:sym typeface="+mn-lt"/>
              </a:rPr>
              <a:t>选词填空。</a:t>
            </a:r>
          </a:p>
        </p:txBody>
      </p:sp>
      <p:sp>
        <p:nvSpPr>
          <p:cNvPr id="28" name="TextBox 35"/>
          <p:cNvSpPr txBox="1"/>
          <p:nvPr/>
        </p:nvSpPr>
        <p:spPr>
          <a:xfrm>
            <a:off x="2221632" y="1178902"/>
            <a:ext cx="81009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漂亮</a:t>
            </a:r>
          </a:p>
        </p:txBody>
      </p:sp>
      <p:sp>
        <p:nvSpPr>
          <p:cNvPr id="29" name="矩形 28"/>
          <p:cNvSpPr/>
          <p:nvPr/>
        </p:nvSpPr>
        <p:spPr>
          <a:xfrm>
            <a:off x="615342" y="1720144"/>
            <a:ext cx="7755773" cy="8079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（</a:t>
            </a:r>
            <a:r>
              <a:rPr lang="en-US" altLang="zh-CN" sz="2400" dirty="0">
                <a:cs typeface="+mn-ea"/>
                <a:sym typeface="+mn-lt"/>
              </a:rPr>
              <a:t>1</a:t>
            </a:r>
            <a:r>
              <a:rPr lang="zh-CN" altLang="en-US" sz="2400" dirty="0">
                <a:cs typeface="+mn-ea"/>
                <a:sym typeface="+mn-lt"/>
              </a:rPr>
              <a:t>）夏天的衡水湖，真（          ）呀。</a:t>
            </a:r>
            <a:endParaRPr lang="en-US" altLang="zh-CN" sz="2400" dirty="0">
              <a:cs typeface="+mn-ea"/>
              <a:sym typeface="+mn-lt"/>
            </a:endParaRPr>
          </a:p>
          <a:p>
            <a:pPr algn="just"/>
            <a:r>
              <a:rPr lang="zh-CN" altLang="en-US" sz="2400" dirty="0">
                <a:cs typeface="+mn-ea"/>
                <a:sym typeface="+mn-lt"/>
              </a:rPr>
              <a:t>（</a:t>
            </a:r>
            <a:r>
              <a:rPr lang="en-US" altLang="zh-CN" sz="2400" dirty="0">
                <a:cs typeface="+mn-ea"/>
                <a:sym typeface="+mn-lt"/>
              </a:rPr>
              <a:t>2</a:t>
            </a:r>
            <a:r>
              <a:rPr lang="zh-CN" altLang="en-US" sz="2400" dirty="0">
                <a:cs typeface="+mn-ea"/>
                <a:sym typeface="+mn-lt"/>
              </a:rPr>
              <a:t>）我的妹妹有一双弯弯的眼睛，可（         ）啦！</a:t>
            </a:r>
          </a:p>
        </p:txBody>
      </p:sp>
      <p:sp>
        <p:nvSpPr>
          <p:cNvPr id="30" name="TextBox 38"/>
          <p:cNvSpPr txBox="1"/>
          <p:nvPr/>
        </p:nvSpPr>
        <p:spPr>
          <a:xfrm>
            <a:off x="3355758" y="1172369"/>
            <a:ext cx="1026114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美丽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4166954" y="1720119"/>
            <a:ext cx="81009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美丽</a:t>
            </a:r>
          </a:p>
        </p:txBody>
      </p:sp>
      <p:sp>
        <p:nvSpPr>
          <p:cNvPr id="32" name="TextBox 40"/>
          <p:cNvSpPr txBox="1"/>
          <p:nvPr/>
        </p:nvSpPr>
        <p:spPr>
          <a:xfrm>
            <a:off x="6008774" y="2083717"/>
            <a:ext cx="1026114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漂亮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1018223" y="4461101"/>
            <a:ext cx="5200174" cy="0"/>
          </a:xfrm>
          <a:prstGeom prst="line">
            <a:avLst/>
          </a:prstGeom>
          <a:ln>
            <a:headEnd type="none" w="sm" len="sm"/>
            <a:tailEnd type="diamond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574436" y="219582"/>
            <a:ext cx="145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课堂演练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/>
      <p:bldP spid="26" grpId="0"/>
      <p:bldP spid="27" grpId="0" build="p"/>
      <p:bldP spid="28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新课导入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3897086" y="1584026"/>
            <a:ext cx="4646771" cy="253146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000" dirty="0">
                <a:cs typeface="+mn-ea"/>
                <a:sym typeface="+mn-lt"/>
              </a:rPr>
              <a:t>    “雨中船头来个伴儿，一只翠鸟来搭船。红嘴绿毛真好看，它的样子我喜欢。”你知道翠鸟搭船要做什么吗？我们一起去看看吧！</a:t>
            </a:r>
          </a:p>
        </p:txBody>
      </p:sp>
      <p:pic>
        <p:nvPicPr>
          <p:cNvPr id="8" name="Picture 11" descr="C:\Users\Administrator\Desktop\B006GL96U2_05_amzn.jpgB006GL96U2_05_amz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725" y="1407173"/>
            <a:ext cx="2122170" cy="2833688"/>
          </a:xfrm>
          <a:prstGeom prst="rect">
            <a:avLst/>
          </a:prstGeom>
          <a:noFill/>
          <a:ln>
            <a:noFill/>
          </a:ln>
          <a:effectLst>
            <a:glow>
              <a:schemeClr val="accent1">
                <a:alpha val="0"/>
              </a:schemeClr>
            </a:glow>
            <a:outerShdw dist="35921" dir="2700000" algn="ctr" rotWithShape="0">
              <a:schemeClr val="bg2"/>
            </a:outerShdw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4832304" y="347072"/>
            <a:ext cx="2422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bookmark_76382"/>
          <p:cNvSpPr>
            <a:spLocks noChangeAspect="1"/>
          </p:cNvSpPr>
          <p:nvPr/>
        </p:nvSpPr>
        <p:spPr bwMode="auto">
          <a:xfrm>
            <a:off x="228914" y="194912"/>
            <a:ext cx="193745" cy="511007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600116 w 606244"/>
              <a:gd name="T7" fmla="*/ 600116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600116 w 606244"/>
              <a:gd name="T21" fmla="*/ 600116 w 606244"/>
              <a:gd name="T22" fmla="*/ 600116 w 606244"/>
              <a:gd name="T23" fmla="*/ 600116 w 606244"/>
              <a:gd name="T24" fmla="*/ 455839 w 606244"/>
              <a:gd name="T25" fmla="*/ 455839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600116 w 606244"/>
              <a:gd name="T35" fmla="*/ 600116 w 606244"/>
              <a:gd name="T36" fmla="*/ 600116 w 606244"/>
              <a:gd name="T37" fmla="*/ 600116 w 606244"/>
              <a:gd name="T38" fmla="*/ 600116 w 606244"/>
              <a:gd name="T39" fmla="*/ 600116 w 606244"/>
              <a:gd name="T40" fmla="*/ 455839 w 606244"/>
              <a:gd name="T41" fmla="*/ 455839 w 606244"/>
              <a:gd name="T42" fmla="*/ 600116 w 606244"/>
              <a:gd name="T43" fmla="*/ 600116 w 606244"/>
              <a:gd name="T44" fmla="*/ 600116 w 606244"/>
              <a:gd name="T45" fmla="*/ 600116 w 606244"/>
              <a:gd name="T46" fmla="*/ 600116 w 606244"/>
              <a:gd name="T47" fmla="*/ 600116 w 606244"/>
              <a:gd name="T48" fmla="*/ 600116 w 606244"/>
              <a:gd name="T49" fmla="*/ 600116 w 606244"/>
              <a:gd name="T50" fmla="*/ 600116 w 606244"/>
              <a:gd name="T51" fmla="*/ 600116 w 606244"/>
              <a:gd name="T52" fmla="*/ 600116 w 606244"/>
              <a:gd name="T53" fmla="*/ 600116 w 606244"/>
              <a:gd name="T54" fmla="*/ 600116 w 606244"/>
              <a:gd name="T55" fmla="*/ 600116 w 606244"/>
              <a:gd name="T56" fmla="*/ 600116 w 606244"/>
              <a:gd name="T57" fmla="*/ 600116 w 606244"/>
              <a:gd name="T58" fmla="*/ 600116 w 606244"/>
              <a:gd name="T59" fmla="*/ 600116 w 606244"/>
              <a:gd name="T60" fmla="*/ 600116 w 606244"/>
              <a:gd name="T61" fmla="*/ 600116 w 606244"/>
              <a:gd name="T62" fmla="*/ 600116 w 606244"/>
              <a:gd name="T63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7" h="3875"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lnTo>
                  <a:pt x="0" y="3800"/>
                </a:lnTo>
                <a:cubicBezTo>
                  <a:pt x="0" y="3837"/>
                  <a:pt x="30" y="3867"/>
                  <a:pt x="67" y="3867"/>
                </a:cubicBezTo>
                <a:cubicBezTo>
                  <a:pt x="86" y="3867"/>
                  <a:pt x="105" y="3858"/>
                  <a:pt x="118" y="3843"/>
                </a:cubicBezTo>
                <a:lnTo>
                  <a:pt x="733" y="3104"/>
                </a:lnTo>
                <a:lnTo>
                  <a:pt x="1349" y="3843"/>
                </a:lnTo>
                <a:cubicBezTo>
                  <a:pt x="1372" y="3871"/>
                  <a:pt x="1414" y="3875"/>
                  <a:pt x="1443" y="3851"/>
                </a:cubicBezTo>
                <a:cubicBezTo>
                  <a:pt x="1458" y="3839"/>
                  <a:pt x="1467" y="3820"/>
                  <a:pt x="1467" y="3800"/>
                </a:cubicBezTo>
                <a:lnTo>
                  <a:pt x="1467" y="67"/>
                </a:lnTo>
                <a:cubicBezTo>
                  <a:pt x="1467" y="30"/>
                  <a:pt x="1437" y="0"/>
                  <a:pt x="1400" y="0"/>
                </a:cubicBezTo>
                <a:lnTo>
                  <a:pt x="67" y="0"/>
                </a:lnTo>
                <a:close/>
                <a:moveTo>
                  <a:pt x="133" y="133"/>
                </a:moveTo>
                <a:lnTo>
                  <a:pt x="1333" y="133"/>
                </a:lnTo>
                <a:lnTo>
                  <a:pt x="1333" y="3616"/>
                </a:lnTo>
                <a:lnTo>
                  <a:pt x="785" y="2957"/>
                </a:lnTo>
                <a:cubicBezTo>
                  <a:pt x="761" y="2929"/>
                  <a:pt x="719" y="2925"/>
                  <a:pt x="691" y="2949"/>
                </a:cubicBezTo>
                <a:cubicBezTo>
                  <a:pt x="688" y="2951"/>
                  <a:pt x="685" y="2954"/>
                  <a:pt x="682" y="2957"/>
                </a:cubicBezTo>
                <a:lnTo>
                  <a:pt x="133" y="3616"/>
                </a:lnTo>
                <a:lnTo>
                  <a:pt x="133" y="133"/>
                </a:lnTo>
                <a:close/>
                <a:moveTo>
                  <a:pt x="267" y="233"/>
                </a:moveTo>
                <a:cubicBezTo>
                  <a:pt x="248" y="233"/>
                  <a:pt x="233" y="248"/>
                  <a:pt x="233" y="267"/>
                </a:cubicBezTo>
                <a:lnTo>
                  <a:pt x="233" y="1133"/>
                </a:lnTo>
                <a:cubicBezTo>
                  <a:pt x="233" y="1152"/>
                  <a:pt x="248" y="1167"/>
                  <a:pt x="266" y="1167"/>
                </a:cubicBezTo>
                <a:cubicBezTo>
                  <a:pt x="285" y="1167"/>
                  <a:pt x="300" y="1153"/>
                  <a:pt x="300" y="1134"/>
                </a:cubicBezTo>
                <a:lnTo>
                  <a:pt x="300" y="1133"/>
                </a:lnTo>
                <a:lnTo>
                  <a:pt x="300" y="300"/>
                </a:lnTo>
                <a:lnTo>
                  <a:pt x="733" y="300"/>
                </a:lnTo>
                <a:cubicBezTo>
                  <a:pt x="752" y="300"/>
                  <a:pt x="767" y="286"/>
                  <a:pt x="767" y="267"/>
                </a:cubicBezTo>
                <a:cubicBezTo>
                  <a:pt x="767" y="249"/>
                  <a:pt x="753" y="234"/>
                  <a:pt x="734" y="233"/>
                </a:cubicBezTo>
                <a:lnTo>
                  <a:pt x="733" y="233"/>
                </a:lnTo>
                <a:lnTo>
                  <a:pt x="267" y="233"/>
                </a:lnTo>
                <a:close/>
              </a:path>
            </a:pathLst>
          </a:custGeom>
          <a:solidFill>
            <a:srgbClr val="32B1D6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 bwMode="auto">
          <a:xfrm>
            <a:off x="505867" y="1160682"/>
            <a:ext cx="7092362" cy="431959"/>
          </a:xfrm>
          <a:prstGeom prst="rect">
            <a:avLst/>
          </a:prstGeom>
          <a:noFill/>
          <a:ln>
            <a:miter lim="800000"/>
          </a:ln>
        </p:spPr>
        <p:txBody>
          <a:bodyPr vert="horz" lIns="68580" tIns="34290" rIns="68580" bIns="34290" rtlCol="0">
            <a:no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altLang="zh-CN" sz="2100" b="1" dirty="0">
                <a:cs typeface="+mn-ea"/>
                <a:sym typeface="+mn-lt"/>
              </a:rPr>
              <a:t>3.</a:t>
            </a:r>
            <a:r>
              <a:rPr lang="zh-CN" altLang="en-US" sz="2100" b="1" dirty="0">
                <a:cs typeface="+mn-ea"/>
                <a:sym typeface="+mn-lt"/>
              </a:rPr>
              <a:t>用</a:t>
            </a:r>
            <a:r>
              <a:rPr lang="en-US" altLang="zh-CN" sz="2100" b="1" dirty="0">
                <a:cs typeface="+mn-ea"/>
                <a:sym typeface="+mn-lt"/>
              </a:rPr>
              <a:t>“——”</a:t>
            </a:r>
            <a:r>
              <a:rPr lang="zh-CN" altLang="en-US" sz="2100" b="1" dirty="0">
                <a:cs typeface="+mn-ea"/>
                <a:sym typeface="+mn-lt"/>
              </a:rPr>
              <a:t>画出鸟是怎样捕鱼的？从中可以看出什么？</a:t>
            </a:r>
          </a:p>
        </p:txBody>
      </p:sp>
      <p:sp>
        <p:nvSpPr>
          <p:cNvPr id="17" name="矩形 16"/>
          <p:cNvSpPr/>
          <p:nvPr/>
        </p:nvSpPr>
        <p:spPr>
          <a:xfrm>
            <a:off x="422657" y="1616944"/>
            <a:ext cx="8176715" cy="217380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400" u="sng" dirty="0">
                <a:solidFill>
                  <a:srgbClr val="FF0000"/>
                </a:solidFill>
                <a:cs typeface="+mn-ea"/>
                <a:sym typeface="+mn-lt"/>
              </a:rPr>
              <a:t>它一下子冲进水里</a:t>
            </a:r>
            <a:r>
              <a:rPr lang="en-US" altLang="zh-CN" sz="2400" u="sng" dirty="0">
                <a:solidFill>
                  <a:srgbClr val="FF0000"/>
                </a:solidFill>
                <a:cs typeface="+mn-ea"/>
                <a:sym typeface="+mn-lt"/>
              </a:rPr>
              <a:t>……</a:t>
            </a:r>
            <a:r>
              <a:rPr lang="zh-CN" altLang="en-US" sz="2400" u="sng" dirty="0">
                <a:solidFill>
                  <a:srgbClr val="FF0000"/>
                </a:solidFill>
                <a:cs typeface="+mn-ea"/>
                <a:sym typeface="+mn-lt"/>
              </a:rPr>
              <a:t>不见了，可是，没一会儿，它飞起来了，红色的长嘴衔着一条小鱼。</a:t>
            </a:r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从中可以看出这只翠鸟动作非常敏捷。</a:t>
            </a:r>
          </a:p>
        </p:txBody>
      </p:sp>
      <p:sp>
        <p:nvSpPr>
          <p:cNvPr id="8" name="矩形 7"/>
          <p:cNvSpPr/>
          <p:nvPr/>
        </p:nvSpPr>
        <p:spPr>
          <a:xfrm>
            <a:off x="574436" y="219582"/>
            <a:ext cx="145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课堂演练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21" t="28483" r="5285" b="4921"/>
          <a:stretch>
            <a:fillRect/>
          </a:stretch>
        </p:blipFill>
        <p:spPr>
          <a:xfrm>
            <a:off x="0" y="0"/>
            <a:ext cx="9139152" cy="514077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0"/>
            <a:ext cx="7843838" cy="5143500"/>
          </a:xfrm>
          <a:prstGeom prst="rect">
            <a:avLst/>
          </a:prstGeom>
          <a:gradFill>
            <a:gsLst>
              <a:gs pos="0">
                <a:srgbClr val="32B1D6"/>
              </a:gs>
              <a:gs pos="100000">
                <a:srgbClr val="32B1D6">
                  <a:alpha val="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800838" y="1142038"/>
            <a:ext cx="6714388" cy="1327287"/>
            <a:chOff x="7229012" y="2045573"/>
            <a:chExt cx="8952517" cy="1769715"/>
          </a:xfrm>
        </p:grpSpPr>
        <p:sp>
          <p:nvSpPr>
            <p:cNvPr id="19" name="矩形 259"/>
            <p:cNvSpPr>
              <a:spLocks noChangeArrowheads="1"/>
            </p:cNvSpPr>
            <p:nvPr/>
          </p:nvSpPr>
          <p:spPr bwMode="auto">
            <a:xfrm>
              <a:off x="7229012" y="2045573"/>
              <a:ext cx="8952517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defTabSz="342900">
                <a:buNone/>
              </a:pPr>
              <a:r>
                <a:rPr lang="zh-CN" altLang="en-US" sz="72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感谢各位聆听</a:t>
              </a:r>
              <a:endParaRPr lang="en-US" altLang="zh-CN" sz="7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rot="10800000">
              <a:off x="7266131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868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96819" y="1678756"/>
            <a:ext cx="1133852" cy="1114730"/>
            <a:chOff x="-2214610" y="714356"/>
            <a:chExt cx="1785950" cy="1643868"/>
          </a:xfrm>
          <a:noFill/>
        </p:grpSpPr>
        <p:sp>
          <p:nvSpPr>
            <p:cNvPr id="10" name="矩形 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>
              <a:stCxn id="10" idx="1"/>
              <a:endCxn id="10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10" idx="0"/>
              <a:endCxn id="10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7"/>
          <p:cNvSpPr txBox="1"/>
          <p:nvPr/>
        </p:nvSpPr>
        <p:spPr>
          <a:xfrm>
            <a:off x="3285190" y="2748217"/>
            <a:ext cx="45429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lā</a:t>
            </a:r>
            <a:endParaRPr lang="en-US" altLang="zh-CN" sz="3000" dirty="0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974504" y="3328040"/>
            <a:ext cx="1133852" cy="1114730"/>
            <a:chOff x="-2214610" y="714356"/>
            <a:chExt cx="1785950" cy="1643868"/>
          </a:xfrm>
          <a:noFill/>
        </p:grpSpPr>
        <p:sp>
          <p:nvSpPr>
            <p:cNvPr id="15" name="矩形 14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6" name="直接连接符 15"/>
            <p:cNvCxnSpPr>
              <a:stCxn id="15" idx="1"/>
              <a:endCxn id="15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0"/>
              <a:endCxn id="15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3041595" y="3266633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啦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2988730" y="1678756"/>
            <a:ext cx="1158183" cy="1071201"/>
            <a:chOff x="-2214610" y="714356"/>
            <a:chExt cx="1785950" cy="1643868"/>
          </a:xfrm>
          <a:noFill/>
        </p:grpSpPr>
        <p:sp>
          <p:nvSpPr>
            <p:cNvPr id="20" name="矩形 1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>
              <a:stCxn id="20" idx="1"/>
              <a:endCxn id="20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20" idx="0"/>
              <a:endCxn id="20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3"/>
          <p:cNvSpPr txBox="1">
            <a:spLocks noChangeArrowheads="1"/>
          </p:cNvSpPr>
          <p:nvPr/>
        </p:nvSpPr>
        <p:spPr bwMode="auto">
          <a:xfrm>
            <a:off x="3053419" y="1588222"/>
            <a:ext cx="920957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搭</a:t>
            </a:r>
          </a:p>
        </p:txBody>
      </p:sp>
      <p:sp>
        <p:nvSpPr>
          <p:cNvPr id="24" name="TextBox 40"/>
          <p:cNvSpPr txBox="1"/>
          <p:nvPr/>
        </p:nvSpPr>
        <p:spPr>
          <a:xfrm>
            <a:off x="4677156" y="1092802"/>
            <a:ext cx="725199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qīn</a:t>
            </a:r>
            <a:endParaRPr lang="en-US" altLang="zh-CN" sz="3000" dirty="0">
              <a:cs typeface="+mn-ea"/>
              <a:sym typeface="+mn-lt"/>
            </a:endParaRPr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4452741" y="1588222"/>
            <a:ext cx="953485" cy="1177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亲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5802830" y="1678756"/>
            <a:ext cx="1133852" cy="1114730"/>
            <a:chOff x="-2214610" y="714356"/>
            <a:chExt cx="1785950" cy="1643868"/>
          </a:xfrm>
          <a:noFill/>
        </p:grpSpPr>
        <p:sp>
          <p:nvSpPr>
            <p:cNvPr id="27" name="矩形 2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8" name="直接连接符 27"/>
            <p:cNvCxnSpPr>
              <a:stCxn id="27" idx="1"/>
              <a:endCxn id="27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27" idx="0"/>
              <a:endCxn id="27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54"/>
          <p:cNvSpPr txBox="1"/>
          <p:nvPr/>
        </p:nvSpPr>
        <p:spPr>
          <a:xfrm>
            <a:off x="6098151" y="1121365"/>
            <a:ext cx="508794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fù</a:t>
            </a:r>
            <a:endParaRPr lang="en-US" altLang="zh-CN" sz="3000" dirty="0">
              <a:cs typeface="+mn-ea"/>
              <a:sym typeface="+mn-lt"/>
            </a:endParaRPr>
          </a:p>
        </p:txBody>
      </p:sp>
      <p:sp>
        <p:nvSpPr>
          <p:cNvPr id="31" name="TextBox 23"/>
          <p:cNvSpPr txBox="1">
            <a:spLocks noChangeArrowheads="1"/>
          </p:cNvSpPr>
          <p:nvPr/>
        </p:nvSpPr>
        <p:spPr bwMode="auto">
          <a:xfrm>
            <a:off x="5869431" y="1588222"/>
            <a:ext cx="953485" cy="1177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父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7164333" y="1678756"/>
            <a:ext cx="1133852" cy="1114730"/>
            <a:chOff x="-2214610" y="714356"/>
            <a:chExt cx="1785950" cy="1643868"/>
          </a:xfrm>
          <a:noFill/>
        </p:grpSpPr>
        <p:sp>
          <p:nvSpPr>
            <p:cNvPr id="33" name="矩形 3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4" name="直接连接符 33"/>
            <p:cNvCxnSpPr>
              <a:stCxn id="33" idx="1"/>
              <a:endCxn id="33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stCxn id="33" idx="0"/>
              <a:endCxn id="33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60"/>
          <p:cNvSpPr txBox="1"/>
          <p:nvPr/>
        </p:nvSpPr>
        <p:spPr>
          <a:xfrm>
            <a:off x="7378758" y="1121359"/>
            <a:ext cx="768479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000" dirty="0" err="1">
                <a:cs typeface="+mn-ea"/>
                <a:sym typeface="+mn-lt"/>
              </a:rPr>
              <a:t>shā</a:t>
            </a:r>
          </a:p>
        </p:txBody>
      </p:sp>
      <p:sp>
        <p:nvSpPr>
          <p:cNvPr id="37" name="TextBox 23"/>
          <p:cNvSpPr txBox="1">
            <a:spLocks noChangeArrowheads="1"/>
          </p:cNvSpPr>
          <p:nvPr/>
        </p:nvSpPr>
        <p:spPr bwMode="auto">
          <a:xfrm>
            <a:off x="7250647" y="1588222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沙</a:t>
            </a:r>
          </a:p>
        </p:txBody>
      </p:sp>
      <p:sp>
        <p:nvSpPr>
          <p:cNvPr id="38" name="TextBox 62"/>
          <p:cNvSpPr txBox="1"/>
          <p:nvPr/>
        </p:nvSpPr>
        <p:spPr>
          <a:xfrm>
            <a:off x="4461131" y="2793169"/>
            <a:ext cx="1133965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xiǎng</a:t>
            </a:r>
            <a:endParaRPr lang="en-US" altLang="zh-CN" sz="3000" dirty="0"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377732" y="3328040"/>
            <a:ext cx="1133852" cy="1114730"/>
            <a:chOff x="-2214610" y="714356"/>
            <a:chExt cx="1785950" cy="1643868"/>
          </a:xfrm>
          <a:noFill/>
        </p:grpSpPr>
        <p:sp>
          <p:nvSpPr>
            <p:cNvPr id="40" name="矩形 3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1" name="直接连接符 40"/>
            <p:cNvCxnSpPr>
              <a:stCxn id="40" idx="1"/>
              <a:endCxn id="40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>
              <a:stCxn id="40" idx="0"/>
              <a:endCxn id="40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23"/>
          <p:cNvSpPr txBox="1">
            <a:spLocks noChangeArrowheads="1"/>
          </p:cNvSpPr>
          <p:nvPr/>
        </p:nvSpPr>
        <p:spPr bwMode="auto">
          <a:xfrm>
            <a:off x="4416531" y="3284002"/>
            <a:ext cx="953485" cy="1177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响</a:t>
            </a:r>
          </a:p>
        </p:txBody>
      </p:sp>
      <p:sp>
        <p:nvSpPr>
          <p:cNvPr id="44" name="TextBox 68"/>
          <p:cNvSpPr txBox="1"/>
          <p:nvPr/>
        </p:nvSpPr>
        <p:spPr>
          <a:xfrm>
            <a:off x="6076511" y="2736787"/>
            <a:ext cx="579326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yǔ</a:t>
            </a:r>
            <a:endParaRPr lang="en-US" altLang="zh-CN" sz="3000" dirty="0"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780959" y="3328040"/>
            <a:ext cx="1133852" cy="1114730"/>
            <a:chOff x="-2214610" y="714356"/>
            <a:chExt cx="1785950" cy="1643868"/>
          </a:xfrm>
          <a:noFill/>
        </p:grpSpPr>
        <p:sp>
          <p:nvSpPr>
            <p:cNvPr id="46" name="矩形 45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7" name="直接连接符 46"/>
            <p:cNvCxnSpPr>
              <a:stCxn id="46" idx="1"/>
              <a:endCxn id="46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>
              <a:stCxn id="46" idx="0"/>
              <a:endCxn id="46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23"/>
          <p:cNvSpPr txBox="1">
            <a:spLocks noChangeArrowheads="1"/>
          </p:cNvSpPr>
          <p:nvPr/>
        </p:nvSpPr>
        <p:spPr bwMode="auto">
          <a:xfrm>
            <a:off x="5833957" y="3284002"/>
            <a:ext cx="953485" cy="1177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羽</a:t>
            </a:r>
          </a:p>
        </p:txBody>
      </p:sp>
      <p:sp>
        <p:nvSpPr>
          <p:cNvPr id="50" name="TextBox 74"/>
          <p:cNvSpPr txBox="1"/>
          <p:nvPr/>
        </p:nvSpPr>
        <p:spPr>
          <a:xfrm>
            <a:off x="7377456" y="2748217"/>
            <a:ext cx="673502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cuì</a:t>
            </a:r>
            <a:endParaRPr lang="en-US" altLang="zh-CN" sz="3000" dirty="0"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7184187" y="3328040"/>
            <a:ext cx="1133852" cy="1114730"/>
            <a:chOff x="-2214610" y="714356"/>
            <a:chExt cx="1785950" cy="1643868"/>
          </a:xfrm>
          <a:noFill/>
        </p:grpSpPr>
        <p:sp>
          <p:nvSpPr>
            <p:cNvPr id="52" name="矩形 51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3" name="直接连接符 52"/>
            <p:cNvCxnSpPr>
              <a:stCxn id="52" idx="1"/>
              <a:endCxn id="52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52" idx="0"/>
              <a:endCxn id="52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23"/>
          <p:cNvSpPr txBox="1">
            <a:spLocks noChangeArrowheads="1"/>
          </p:cNvSpPr>
          <p:nvPr/>
        </p:nvSpPr>
        <p:spPr bwMode="auto">
          <a:xfrm>
            <a:off x="7256191" y="3266633"/>
            <a:ext cx="953485" cy="1177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翠</a:t>
            </a:r>
          </a:p>
        </p:txBody>
      </p:sp>
      <p:sp>
        <p:nvSpPr>
          <p:cNvPr id="56" name="TextBox 3"/>
          <p:cNvSpPr txBox="1"/>
          <p:nvPr/>
        </p:nvSpPr>
        <p:spPr>
          <a:xfrm>
            <a:off x="3284952" y="1092604"/>
            <a:ext cx="910835" cy="99155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dā</a:t>
            </a:r>
          </a:p>
          <a:p>
            <a:endParaRPr lang="zh-CN" altLang="en-US" sz="3000" dirty="0">
              <a:cs typeface="+mn-ea"/>
              <a:sym typeface="+mn-lt"/>
            </a:endParaRPr>
          </a:p>
        </p:txBody>
      </p:sp>
      <p:sp>
        <p:nvSpPr>
          <p:cNvPr id="57" name="AutoShape 2"/>
          <p:cNvSpPr>
            <a:spLocks noChangeArrowheads="1"/>
          </p:cNvSpPr>
          <p:nvPr/>
        </p:nvSpPr>
        <p:spPr bwMode="auto">
          <a:xfrm>
            <a:off x="650724" y="1046603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会写字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23" grpId="0"/>
      <p:bldP spid="24" grpId="0"/>
      <p:bldP spid="25" grpId="0"/>
      <p:bldP spid="30" grpId="0"/>
      <p:bldP spid="31" grpId="0"/>
      <p:bldP spid="36" grpId="0"/>
      <p:bldP spid="37" grpId="0"/>
      <p:bldP spid="38" grpId="0"/>
      <p:bldP spid="43" grpId="0"/>
      <p:bldP spid="44" grpId="0"/>
      <p:bldP spid="49" grpId="0"/>
      <p:bldP spid="50" grpId="0"/>
      <p:bldP spid="55" grpId="0"/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650724" y="1046603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会写字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426505" y="2773382"/>
            <a:ext cx="1133852" cy="1114730"/>
            <a:chOff x="-2214610" y="714356"/>
            <a:chExt cx="1785950" cy="1643868"/>
          </a:xfrm>
          <a:noFill/>
        </p:grpSpPr>
        <p:sp>
          <p:nvSpPr>
            <p:cNvPr id="9" name="矩形 8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0" name="直接连接符 9"/>
            <p:cNvCxnSpPr>
              <a:stCxn id="9" idx="1"/>
              <a:endCxn id="9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9" idx="0"/>
              <a:endCxn id="9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018416" y="2773382"/>
            <a:ext cx="1158183" cy="1071201"/>
            <a:chOff x="-2214610" y="714356"/>
            <a:chExt cx="1785950" cy="1643868"/>
          </a:xfrm>
          <a:noFill/>
        </p:grpSpPr>
        <p:sp>
          <p:nvSpPr>
            <p:cNvPr id="13" name="矩形 1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>
              <a:stCxn id="13" idx="1"/>
              <a:endCxn id="13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13" idx="0"/>
              <a:endCxn id="13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1083105" y="2682848"/>
            <a:ext cx="920957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嘴</a:t>
            </a:r>
          </a:p>
        </p:txBody>
      </p:sp>
      <p:sp>
        <p:nvSpPr>
          <p:cNvPr id="17" name="TextBox 40"/>
          <p:cNvSpPr txBox="1"/>
          <p:nvPr/>
        </p:nvSpPr>
        <p:spPr>
          <a:xfrm>
            <a:off x="2544824" y="2187429"/>
            <a:ext cx="946413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qiāo</a:t>
            </a:r>
            <a:endParaRPr lang="en-US" altLang="zh-CN" sz="3000" dirty="0">
              <a:cs typeface="+mn-ea"/>
              <a:sym typeface="+mn-lt"/>
            </a:endParaRPr>
          </a:p>
        </p:txBody>
      </p:sp>
      <p:sp>
        <p:nvSpPr>
          <p:cNvPr id="18" name="TextBox 23"/>
          <p:cNvSpPr txBox="1">
            <a:spLocks noChangeArrowheads="1"/>
          </p:cNvSpPr>
          <p:nvPr/>
        </p:nvSpPr>
        <p:spPr bwMode="auto">
          <a:xfrm>
            <a:off x="2482427" y="2682848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悄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3832516" y="2773382"/>
            <a:ext cx="1133852" cy="1114730"/>
            <a:chOff x="-2214610" y="714356"/>
            <a:chExt cx="1785950" cy="1643868"/>
          </a:xfrm>
          <a:noFill/>
        </p:grpSpPr>
        <p:sp>
          <p:nvSpPr>
            <p:cNvPr id="20" name="矩形 19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>
              <a:stCxn id="20" idx="1"/>
              <a:endCxn id="20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20" idx="0"/>
              <a:endCxn id="20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54"/>
          <p:cNvSpPr txBox="1"/>
          <p:nvPr/>
        </p:nvSpPr>
        <p:spPr>
          <a:xfrm>
            <a:off x="4097496" y="2215991"/>
            <a:ext cx="755656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tūn</a:t>
            </a:r>
            <a:endParaRPr lang="en-US" altLang="zh-CN" sz="3000" dirty="0">
              <a:cs typeface="+mn-ea"/>
              <a:sym typeface="+mn-lt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899117" y="2682848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吞</a:t>
            </a:r>
          </a:p>
        </p:txBody>
      </p:sp>
      <p:sp>
        <p:nvSpPr>
          <p:cNvPr id="25" name="TextBox 68"/>
          <p:cNvSpPr txBox="1"/>
          <p:nvPr/>
        </p:nvSpPr>
        <p:spPr>
          <a:xfrm>
            <a:off x="5679862" y="2199691"/>
            <a:ext cx="383759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>
                <a:cs typeface="+mn-ea"/>
                <a:sym typeface="+mn-lt"/>
              </a:rPr>
              <a:t>ò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5245956" y="2790944"/>
            <a:ext cx="1133852" cy="1114730"/>
            <a:chOff x="-2214610" y="714356"/>
            <a:chExt cx="1785950" cy="1643868"/>
          </a:xfrm>
          <a:noFill/>
        </p:grpSpPr>
        <p:sp>
          <p:nvSpPr>
            <p:cNvPr id="27" name="矩形 26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8" name="直接连接符 27"/>
            <p:cNvCxnSpPr>
              <a:stCxn id="27" idx="1"/>
              <a:endCxn id="27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27" idx="0"/>
              <a:endCxn id="27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3"/>
          <p:cNvSpPr txBox="1">
            <a:spLocks noChangeArrowheads="1"/>
          </p:cNvSpPr>
          <p:nvPr/>
        </p:nvSpPr>
        <p:spPr bwMode="auto">
          <a:xfrm>
            <a:off x="5298953" y="2746906"/>
            <a:ext cx="953485" cy="11763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哦</a:t>
            </a:r>
          </a:p>
        </p:txBody>
      </p:sp>
      <p:sp>
        <p:nvSpPr>
          <p:cNvPr id="31" name="TextBox 74"/>
          <p:cNvSpPr txBox="1"/>
          <p:nvPr/>
        </p:nvSpPr>
        <p:spPr>
          <a:xfrm>
            <a:off x="6924023" y="2211121"/>
            <a:ext cx="621004" cy="5309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bǔ</a:t>
            </a:r>
            <a:endParaRPr lang="en-US" altLang="zh-CN" sz="3000" dirty="0"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649183" y="2790944"/>
            <a:ext cx="1133852" cy="1114730"/>
            <a:chOff x="-2214610" y="714356"/>
            <a:chExt cx="1785950" cy="1643868"/>
          </a:xfrm>
          <a:noFill/>
        </p:grpSpPr>
        <p:sp>
          <p:nvSpPr>
            <p:cNvPr id="33" name="矩形 32"/>
            <p:cNvSpPr/>
            <p:nvPr/>
          </p:nvSpPr>
          <p:spPr>
            <a:xfrm>
              <a:off x="-2214610" y="714356"/>
              <a:ext cx="1785950" cy="1643074"/>
            </a:xfrm>
            <a:prstGeom prst="rect">
              <a:avLst/>
            </a:prstGeom>
            <a:grp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4" name="直接连接符 33"/>
            <p:cNvCxnSpPr>
              <a:stCxn id="33" idx="1"/>
              <a:endCxn id="33" idx="3"/>
            </p:cNvCxnSpPr>
            <p:nvPr/>
          </p:nvCxnSpPr>
          <p:spPr>
            <a:xfrm rot="10800000" flipH="1">
              <a:off x="-2214610" y="1535893"/>
              <a:ext cx="1785950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stCxn id="33" idx="0"/>
              <a:endCxn id="33" idx="2"/>
            </p:cNvCxnSpPr>
            <p:nvPr/>
          </p:nvCxnSpPr>
          <p:spPr>
            <a:xfrm rot="16200000" flipH="1">
              <a:off x="-2143172" y="1535893"/>
              <a:ext cx="1643074" cy="1588"/>
            </a:xfrm>
            <a:prstGeom prst="line">
              <a:avLst/>
            </a:prstGeom>
            <a:grpFill/>
            <a:ln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23"/>
          <p:cNvSpPr txBox="1">
            <a:spLocks noChangeArrowheads="1"/>
          </p:cNvSpPr>
          <p:nvPr/>
        </p:nvSpPr>
        <p:spPr bwMode="auto">
          <a:xfrm>
            <a:off x="6721188" y="2729537"/>
            <a:ext cx="953485" cy="11772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7200" b="1" dirty="0">
                <a:cs typeface="+mn-ea"/>
                <a:sym typeface="+mn-lt"/>
              </a:rPr>
              <a:t>捕</a:t>
            </a:r>
          </a:p>
        </p:txBody>
      </p:sp>
      <p:sp>
        <p:nvSpPr>
          <p:cNvPr id="37" name="TextBox 3"/>
          <p:cNvSpPr txBox="1"/>
          <p:nvPr/>
        </p:nvSpPr>
        <p:spPr>
          <a:xfrm>
            <a:off x="1314638" y="2187231"/>
            <a:ext cx="91083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 err="1">
                <a:cs typeface="+mn-ea"/>
                <a:sym typeface="+mn-lt"/>
              </a:rPr>
              <a:t>zuǐ</a:t>
            </a:r>
            <a:endParaRPr lang="en-US" altLang="zh-CN" sz="30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3" grpId="0"/>
      <p:bldP spid="24" grpId="0"/>
      <p:bldP spid="25" grpId="0"/>
      <p:bldP spid="30" grpId="0"/>
      <p:bldP spid="31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38" name="TextBox 32"/>
          <p:cNvSpPr txBox="1"/>
          <p:nvPr/>
        </p:nvSpPr>
        <p:spPr>
          <a:xfrm>
            <a:off x="667884" y="1913878"/>
            <a:ext cx="6690859" cy="16058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700" dirty="0">
                <a:solidFill>
                  <a:srgbClr val="FF0000"/>
                </a:solidFill>
                <a:cs typeface="+mn-ea"/>
                <a:sym typeface="+mn-lt"/>
              </a:rPr>
              <a:t>翠</a:t>
            </a:r>
            <a:r>
              <a:rPr lang="zh-CN" altLang="en-US" sz="2700" dirty="0">
                <a:cs typeface="+mn-ea"/>
                <a:sym typeface="+mn-lt"/>
              </a:rPr>
              <a:t>：上面是“羽” ，不要写成</a:t>
            </a:r>
            <a:r>
              <a:rPr lang="en-US" altLang="zh-CN" sz="2700" dirty="0">
                <a:cs typeface="+mn-ea"/>
                <a:sym typeface="+mn-lt"/>
              </a:rPr>
              <a:t>“</a:t>
            </a:r>
            <a:r>
              <a:rPr lang="zh-CN" altLang="en-US" sz="2700" dirty="0">
                <a:cs typeface="+mn-ea"/>
                <a:sym typeface="+mn-lt"/>
              </a:rPr>
              <a:t>艹</a:t>
            </a:r>
            <a:r>
              <a:rPr lang="en-US" altLang="zh-CN" sz="2700" dirty="0">
                <a:cs typeface="+mn-ea"/>
                <a:sym typeface="+mn-lt"/>
              </a:rPr>
              <a:t>”</a:t>
            </a:r>
            <a:r>
              <a:rPr lang="zh-CN" altLang="en-US" sz="2700" dirty="0">
                <a:cs typeface="+mn-ea"/>
                <a:sym typeface="+mn-lt"/>
              </a:rPr>
              <a:t>。</a:t>
            </a:r>
            <a:endParaRPr lang="en-US" altLang="zh-CN" sz="2700" dirty="0">
              <a:cs typeface="+mn-ea"/>
              <a:sym typeface="+mn-lt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700" dirty="0">
                <a:solidFill>
                  <a:srgbClr val="FF0000"/>
                </a:solidFill>
                <a:cs typeface="+mn-ea"/>
                <a:sym typeface="+mn-lt"/>
              </a:rPr>
              <a:t>嘴</a:t>
            </a:r>
            <a:r>
              <a:rPr lang="zh-CN" altLang="en-US" sz="2700" dirty="0">
                <a:cs typeface="+mn-ea"/>
                <a:sym typeface="+mn-lt"/>
              </a:rPr>
              <a:t>：右下部分是“角”， 不要写成“用”。</a:t>
            </a:r>
          </a:p>
        </p:txBody>
      </p:sp>
      <p:sp>
        <p:nvSpPr>
          <p:cNvPr id="39" name="AutoShape 2"/>
          <p:cNvSpPr>
            <a:spLocks noChangeArrowheads="1"/>
          </p:cNvSpPr>
          <p:nvPr/>
        </p:nvSpPr>
        <p:spPr bwMode="auto">
          <a:xfrm>
            <a:off x="505867" y="1099870"/>
            <a:ext cx="135014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易错提示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8" name="圆角矩形 1"/>
          <p:cNvSpPr/>
          <p:nvPr/>
        </p:nvSpPr>
        <p:spPr>
          <a:xfrm>
            <a:off x="584540" y="1202341"/>
            <a:ext cx="7743032" cy="3213826"/>
          </a:xfrm>
          <a:prstGeom prst="roundRect">
            <a:avLst/>
          </a:prstGeom>
          <a:noFill/>
          <a:ln w="31750">
            <a:solidFill>
              <a:srgbClr val="32B1D6"/>
            </a:solidFill>
            <a:prstDash val="sysDot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Box 23"/>
          <p:cNvSpPr txBox="1">
            <a:spLocks noChangeArrowheads="1"/>
          </p:cNvSpPr>
          <p:nvPr/>
        </p:nvSpPr>
        <p:spPr bwMode="auto">
          <a:xfrm>
            <a:off x="1365488" y="2316448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父</a:t>
            </a: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6817564" y="1511827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会认字</a:t>
            </a: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2175578" y="2361744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组词：父亲  祖父  认贼作父</a:t>
            </a:r>
          </a:p>
        </p:txBody>
      </p:sp>
      <p:sp>
        <p:nvSpPr>
          <p:cNvPr id="12" name="TextBox 21"/>
          <p:cNvSpPr txBox="1"/>
          <p:nvPr/>
        </p:nvSpPr>
        <p:spPr>
          <a:xfrm>
            <a:off x="1351259" y="1899209"/>
            <a:ext cx="435056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fù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1365488" y="3304670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啦</a:t>
            </a:r>
          </a:p>
        </p:txBody>
      </p:sp>
      <p:sp>
        <p:nvSpPr>
          <p:cNvPr id="14" name="TextBox 23"/>
          <p:cNvSpPr txBox="1">
            <a:spLocks noChangeArrowheads="1"/>
          </p:cNvSpPr>
          <p:nvPr/>
        </p:nvSpPr>
        <p:spPr bwMode="auto">
          <a:xfrm>
            <a:off x="2175578" y="3342997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组词：沙啦</a:t>
            </a:r>
          </a:p>
        </p:txBody>
      </p:sp>
      <p:sp>
        <p:nvSpPr>
          <p:cNvPr id="15" name="TextBox 27"/>
          <p:cNvSpPr txBox="1"/>
          <p:nvPr/>
        </p:nvSpPr>
        <p:spPr>
          <a:xfrm>
            <a:off x="1351259" y="2887432"/>
            <a:ext cx="390171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dirty="0" err="1">
                <a:cs typeface="+mn-ea"/>
                <a:sym typeface="+mn-lt"/>
              </a:rPr>
              <a:t>lā</a:t>
            </a:r>
            <a:endParaRPr lang="en-US" altLang="zh-CN" sz="2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8" name="圆角矩形 1"/>
          <p:cNvSpPr/>
          <p:nvPr/>
        </p:nvSpPr>
        <p:spPr>
          <a:xfrm>
            <a:off x="584540" y="1202341"/>
            <a:ext cx="7743032" cy="3213826"/>
          </a:xfrm>
          <a:prstGeom prst="roundRect">
            <a:avLst/>
          </a:prstGeom>
          <a:noFill/>
          <a:ln w="31750">
            <a:solidFill>
              <a:srgbClr val="32B1D6"/>
            </a:solidFill>
            <a:prstDash val="sysDot"/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6817564" y="1511827"/>
            <a:ext cx="108011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会认字</a:t>
            </a:r>
          </a:p>
        </p:txBody>
      </p:sp>
      <p:sp>
        <p:nvSpPr>
          <p:cNvPr id="16" name="TextBox 23"/>
          <p:cNvSpPr txBox="1">
            <a:spLocks noChangeArrowheads="1"/>
          </p:cNvSpPr>
          <p:nvPr/>
        </p:nvSpPr>
        <p:spPr bwMode="auto">
          <a:xfrm>
            <a:off x="1162016" y="2641643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鹉</a:t>
            </a:r>
          </a:p>
        </p:txBody>
      </p:sp>
      <p:sp>
        <p:nvSpPr>
          <p:cNvPr id="17" name="TextBox 23"/>
          <p:cNvSpPr txBox="1">
            <a:spLocks noChangeArrowheads="1"/>
          </p:cNvSpPr>
          <p:nvPr/>
        </p:nvSpPr>
        <p:spPr bwMode="auto">
          <a:xfrm>
            <a:off x="1972106" y="2679970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组词：鹦鹉  鹦鹉学舌</a:t>
            </a:r>
          </a:p>
        </p:txBody>
      </p:sp>
      <p:sp>
        <p:nvSpPr>
          <p:cNvPr id="18" name="TextBox 27"/>
          <p:cNvSpPr txBox="1"/>
          <p:nvPr/>
        </p:nvSpPr>
        <p:spPr>
          <a:xfrm>
            <a:off x="1162075" y="2242501"/>
            <a:ext cx="571310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wǔ</a:t>
            </a:r>
          </a:p>
        </p:txBody>
      </p:sp>
      <p:sp>
        <p:nvSpPr>
          <p:cNvPr id="19" name="TextBox 23"/>
          <p:cNvSpPr txBox="1">
            <a:spLocks noChangeArrowheads="1"/>
          </p:cNvSpPr>
          <p:nvPr/>
        </p:nvSpPr>
        <p:spPr bwMode="auto">
          <a:xfrm>
            <a:off x="1162016" y="1849650"/>
            <a:ext cx="64807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鹦</a:t>
            </a:r>
          </a:p>
        </p:txBody>
      </p:sp>
      <p:sp>
        <p:nvSpPr>
          <p:cNvPr id="20" name="TextBox 23"/>
          <p:cNvSpPr txBox="1">
            <a:spLocks noChangeArrowheads="1"/>
          </p:cNvSpPr>
          <p:nvPr/>
        </p:nvSpPr>
        <p:spPr bwMode="auto">
          <a:xfrm>
            <a:off x="1972106" y="1887977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组词：鹦鹉  鹦鹉学舌</a:t>
            </a:r>
          </a:p>
        </p:txBody>
      </p:sp>
      <p:sp>
        <p:nvSpPr>
          <p:cNvPr id="21" name="TextBox 31"/>
          <p:cNvSpPr txBox="1"/>
          <p:nvPr/>
        </p:nvSpPr>
        <p:spPr>
          <a:xfrm>
            <a:off x="1063491" y="1450509"/>
            <a:ext cx="770083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 err="1">
                <a:cs typeface="+mn-ea"/>
                <a:sym typeface="+mn-lt"/>
              </a:rPr>
              <a:t>yīnɡ</a:t>
            </a:r>
          </a:p>
        </p:txBody>
      </p:sp>
      <p:sp>
        <p:nvSpPr>
          <p:cNvPr id="22" name="TextBox 23"/>
          <p:cNvSpPr txBox="1">
            <a:spLocks noChangeArrowheads="1"/>
          </p:cNvSpPr>
          <p:nvPr/>
        </p:nvSpPr>
        <p:spPr bwMode="auto">
          <a:xfrm>
            <a:off x="1162016" y="3594835"/>
            <a:ext cx="648072" cy="4847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0000FF"/>
                </a:solidFill>
                <a:cs typeface="+mn-ea"/>
                <a:sym typeface="+mn-lt"/>
              </a:rPr>
              <a:t>悄</a:t>
            </a:r>
          </a:p>
        </p:txBody>
      </p:sp>
      <p:sp>
        <p:nvSpPr>
          <p:cNvPr id="23" name="TextBox 23"/>
          <p:cNvSpPr txBox="1">
            <a:spLocks noChangeArrowheads="1"/>
          </p:cNvSpPr>
          <p:nvPr/>
        </p:nvSpPr>
        <p:spPr bwMode="auto">
          <a:xfrm>
            <a:off x="1972106" y="3633162"/>
            <a:ext cx="4968552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cs typeface="+mn-ea"/>
                <a:sym typeface="+mn-lt"/>
              </a:rPr>
              <a:t>组词：悄悄话  静悄悄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1162075" y="3195694"/>
            <a:ext cx="782907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400" dirty="0" err="1">
                <a:cs typeface="+mn-ea"/>
                <a:sym typeface="+mn-lt"/>
              </a:rPr>
              <a:t>qiāo</a:t>
            </a:r>
            <a:endParaRPr lang="en-US" altLang="zh-CN" sz="24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9" name="TextBox 13"/>
          <p:cNvSpPr txBox="1"/>
          <p:nvPr/>
        </p:nvSpPr>
        <p:spPr>
          <a:xfrm>
            <a:off x="582957" y="2802818"/>
            <a:ext cx="41376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一下子：</a:t>
            </a:r>
            <a:r>
              <a:rPr lang="zh-CN" altLang="en-US" sz="2100" dirty="0">
                <a:cs typeface="+mn-ea"/>
                <a:sym typeface="+mn-lt"/>
              </a:rPr>
              <a:t>指时间短暂或动作迅速。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582957" y="3930083"/>
            <a:ext cx="41376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静悄悄：</a:t>
            </a:r>
            <a:r>
              <a:rPr lang="zh-CN" altLang="en-US" sz="2100" dirty="0">
                <a:cs typeface="+mn-ea"/>
                <a:sym typeface="+mn-lt"/>
              </a:rPr>
              <a:t>形容非常安静没有声响。</a:t>
            </a:r>
          </a:p>
        </p:txBody>
      </p:sp>
      <p:sp>
        <p:nvSpPr>
          <p:cNvPr id="12" name="TextBox 18"/>
          <p:cNvSpPr txBox="1"/>
          <p:nvPr/>
        </p:nvSpPr>
        <p:spPr>
          <a:xfrm>
            <a:off x="582958" y="1824988"/>
            <a:ext cx="5255285" cy="715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搭船：</a:t>
            </a:r>
            <a:r>
              <a:rPr lang="en-US" altLang="zh-CN" sz="2100" dirty="0">
                <a:cs typeface="+mn-ea"/>
                <a:sym typeface="+mn-lt"/>
              </a:rPr>
              <a:t>“</a:t>
            </a:r>
            <a:r>
              <a:rPr lang="zh-CN" altLang="en-US" sz="2100" dirty="0">
                <a:cs typeface="+mn-ea"/>
                <a:sym typeface="+mn-lt"/>
              </a:rPr>
              <a:t>搭</a:t>
            </a:r>
            <a:r>
              <a:rPr lang="en-US" altLang="zh-CN" sz="2100" dirty="0">
                <a:cs typeface="+mn-ea"/>
                <a:sym typeface="+mn-lt"/>
              </a:rPr>
              <a:t>”</a:t>
            </a:r>
            <a:r>
              <a:rPr lang="zh-CN" altLang="en-US" sz="2100" dirty="0">
                <a:cs typeface="+mn-ea"/>
                <a:sym typeface="+mn-lt"/>
              </a:rPr>
              <a:t>指</a:t>
            </a:r>
            <a:r>
              <a:rPr lang="en-US" altLang="zh-CN" sz="2100" dirty="0">
                <a:cs typeface="+mn-ea"/>
                <a:sym typeface="+mn-lt"/>
              </a:rPr>
              <a:t>“</a:t>
            </a:r>
            <a:r>
              <a:rPr lang="zh-CN" altLang="en-US" sz="2100" dirty="0">
                <a:cs typeface="+mn-ea"/>
                <a:sym typeface="+mn-lt"/>
              </a:rPr>
              <a:t>乘</a:t>
            </a:r>
            <a:r>
              <a:rPr lang="en-US" altLang="zh-CN" sz="2100" dirty="0">
                <a:cs typeface="+mn-ea"/>
                <a:sym typeface="+mn-lt"/>
              </a:rPr>
              <a:t>”</a:t>
            </a:r>
            <a:r>
              <a:rPr lang="zh-CN" altLang="en-US" sz="2100" dirty="0">
                <a:cs typeface="+mn-ea"/>
                <a:sym typeface="+mn-lt"/>
              </a:rPr>
              <a:t>、</a:t>
            </a:r>
            <a:r>
              <a:rPr lang="en-US" altLang="zh-CN" sz="2100" dirty="0">
                <a:cs typeface="+mn-ea"/>
                <a:sym typeface="+mn-lt"/>
              </a:rPr>
              <a:t>“</a:t>
            </a:r>
            <a:r>
              <a:rPr lang="zh-CN" altLang="en-US" sz="2100" dirty="0">
                <a:cs typeface="+mn-ea"/>
                <a:sym typeface="+mn-lt"/>
              </a:rPr>
              <a:t>坐</a:t>
            </a:r>
            <a:r>
              <a:rPr lang="en-US" altLang="zh-CN" sz="2100" dirty="0">
                <a:cs typeface="+mn-ea"/>
                <a:sym typeface="+mn-lt"/>
              </a:rPr>
              <a:t>”</a:t>
            </a:r>
            <a:r>
              <a:rPr lang="zh-CN" altLang="en-US" sz="2100" dirty="0">
                <a:cs typeface="+mn-ea"/>
                <a:sym typeface="+mn-lt"/>
              </a:rPr>
              <a:t>。</a:t>
            </a:r>
            <a:r>
              <a:rPr lang="en-US" altLang="zh-CN" sz="2100" dirty="0">
                <a:cs typeface="+mn-ea"/>
                <a:sym typeface="+mn-lt"/>
              </a:rPr>
              <a:t>“</a:t>
            </a:r>
            <a:r>
              <a:rPr lang="zh-CN" altLang="en-US" sz="2100" dirty="0">
                <a:cs typeface="+mn-ea"/>
                <a:sym typeface="+mn-lt"/>
              </a:rPr>
              <a:t>搭船</a:t>
            </a:r>
            <a:r>
              <a:rPr lang="en-US" altLang="zh-CN" sz="2100" dirty="0">
                <a:cs typeface="+mn-ea"/>
                <a:sym typeface="+mn-lt"/>
              </a:rPr>
              <a:t>”</a:t>
            </a:r>
          </a:p>
          <a:p>
            <a:r>
              <a:rPr lang="en-US" altLang="zh-CN" sz="2100" dirty="0">
                <a:cs typeface="+mn-ea"/>
                <a:sym typeface="+mn-lt"/>
              </a:rPr>
              <a:t>        </a:t>
            </a:r>
            <a:r>
              <a:rPr lang="zh-CN" altLang="en-US" sz="2100" dirty="0">
                <a:cs typeface="+mn-ea"/>
                <a:sym typeface="+mn-lt"/>
              </a:rPr>
              <a:t>就是顺便乘坐船的意思。</a:t>
            </a:r>
          </a:p>
        </p:txBody>
      </p:sp>
      <p:sp>
        <p:nvSpPr>
          <p:cNvPr id="13" name="TextBox 19"/>
          <p:cNvSpPr txBox="1"/>
          <p:nvPr/>
        </p:nvSpPr>
        <p:spPr>
          <a:xfrm>
            <a:off x="582957" y="3404586"/>
            <a:ext cx="12039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FF"/>
                </a:solidFill>
                <a:cs typeface="+mn-ea"/>
                <a:sym typeface="+mn-lt"/>
              </a:rPr>
              <a:t>衔：</a:t>
            </a:r>
            <a:r>
              <a:rPr lang="zh-CN" altLang="en-US" sz="2100" dirty="0">
                <a:cs typeface="+mn-ea"/>
                <a:sym typeface="+mn-lt"/>
              </a:rPr>
              <a:t>叼。</a:t>
            </a: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505867" y="1029461"/>
            <a:ext cx="135014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词语解释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793" y="229169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6EC2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28912" y="194912"/>
            <a:ext cx="1538839" cy="511007"/>
            <a:chOff x="305216" y="259882"/>
            <a:chExt cx="1043469" cy="346508"/>
          </a:xfrm>
        </p:grpSpPr>
        <p:sp>
          <p:nvSpPr>
            <p:cNvPr id="4" name="bookmark_76382"/>
            <p:cNvSpPr>
              <a:spLocks noChangeAspect="1"/>
            </p:cNvSpPr>
            <p:nvPr/>
          </p:nvSpPr>
          <p:spPr bwMode="auto">
            <a:xfrm>
              <a:off x="305216" y="259882"/>
              <a:ext cx="131376" cy="346508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600116 w 606244"/>
                <a:gd name="T7" fmla="*/ 600116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600116 w 606244"/>
                <a:gd name="T21" fmla="*/ 600116 w 606244"/>
                <a:gd name="T22" fmla="*/ 600116 w 606244"/>
                <a:gd name="T23" fmla="*/ 600116 w 606244"/>
                <a:gd name="T24" fmla="*/ 455839 w 606244"/>
                <a:gd name="T25" fmla="*/ 455839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600116 w 606244"/>
                <a:gd name="T35" fmla="*/ 600116 w 606244"/>
                <a:gd name="T36" fmla="*/ 600116 w 606244"/>
                <a:gd name="T37" fmla="*/ 600116 w 606244"/>
                <a:gd name="T38" fmla="*/ 600116 w 606244"/>
                <a:gd name="T39" fmla="*/ 600116 w 606244"/>
                <a:gd name="T40" fmla="*/ 455839 w 606244"/>
                <a:gd name="T41" fmla="*/ 455839 w 606244"/>
                <a:gd name="T42" fmla="*/ 600116 w 606244"/>
                <a:gd name="T43" fmla="*/ 600116 w 606244"/>
                <a:gd name="T44" fmla="*/ 600116 w 606244"/>
                <a:gd name="T45" fmla="*/ 600116 w 606244"/>
                <a:gd name="T46" fmla="*/ 600116 w 606244"/>
                <a:gd name="T47" fmla="*/ 600116 w 606244"/>
                <a:gd name="T48" fmla="*/ 600116 w 606244"/>
                <a:gd name="T49" fmla="*/ 600116 w 606244"/>
                <a:gd name="T50" fmla="*/ 600116 w 606244"/>
                <a:gd name="T51" fmla="*/ 600116 w 606244"/>
                <a:gd name="T52" fmla="*/ 600116 w 606244"/>
                <a:gd name="T53" fmla="*/ 600116 w 606244"/>
                <a:gd name="T54" fmla="*/ 600116 w 606244"/>
                <a:gd name="T55" fmla="*/ 600116 w 606244"/>
                <a:gd name="T56" fmla="*/ 600116 w 606244"/>
                <a:gd name="T57" fmla="*/ 600116 w 606244"/>
                <a:gd name="T58" fmla="*/ 600116 w 606244"/>
                <a:gd name="T59" fmla="*/ 600116 w 606244"/>
                <a:gd name="T60" fmla="*/ 600116 w 606244"/>
                <a:gd name="T61" fmla="*/ 600116 w 606244"/>
                <a:gd name="T62" fmla="*/ 600116 w 606244"/>
                <a:gd name="T63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67" h="3875">
                  <a:moveTo>
                    <a:pt x="67" y="0"/>
                  </a:moveTo>
                  <a:cubicBezTo>
                    <a:pt x="30" y="0"/>
                    <a:pt x="0" y="30"/>
                    <a:pt x="0" y="67"/>
                  </a:cubicBezTo>
                  <a:lnTo>
                    <a:pt x="0" y="3800"/>
                  </a:lnTo>
                  <a:cubicBezTo>
                    <a:pt x="0" y="3837"/>
                    <a:pt x="30" y="3867"/>
                    <a:pt x="67" y="3867"/>
                  </a:cubicBezTo>
                  <a:cubicBezTo>
                    <a:pt x="86" y="3867"/>
                    <a:pt x="105" y="3858"/>
                    <a:pt x="118" y="3843"/>
                  </a:cubicBezTo>
                  <a:lnTo>
                    <a:pt x="733" y="3104"/>
                  </a:lnTo>
                  <a:lnTo>
                    <a:pt x="1349" y="3843"/>
                  </a:lnTo>
                  <a:cubicBezTo>
                    <a:pt x="1372" y="3871"/>
                    <a:pt x="1414" y="3875"/>
                    <a:pt x="1443" y="3851"/>
                  </a:cubicBezTo>
                  <a:cubicBezTo>
                    <a:pt x="1458" y="3839"/>
                    <a:pt x="1467" y="3820"/>
                    <a:pt x="1467" y="3800"/>
                  </a:cubicBezTo>
                  <a:lnTo>
                    <a:pt x="1467" y="67"/>
                  </a:lnTo>
                  <a:cubicBezTo>
                    <a:pt x="1467" y="30"/>
                    <a:pt x="1437" y="0"/>
                    <a:pt x="1400" y="0"/>
                  </a:cubicBezTo>
                  <a:lnTo>
                    <a:pt x="67" y="0"/>
                  </a:lnTo>
                  <a:close/>
                  <a:moveTo>
                    <a:pt x="133" y="133"/>
                  </a:moveTo>
                  <a:lnTo>
                    <a:pt x="1333" y="133"/>
                  </a:lnTo>
                  <a:lnTo>
                    <a:pt x="1333" y="3616"/>
                  </a:lnTo>
                  <a:lnTo>
                    <a:pt x="785" y="2957"/>
                  </a:lnTo>
                  <a:cubicBezTo>
                    <a:pt x="761" y="2929"/>
                    <a:pt x="719" y="2925"/>
                    <a:pt x="691" y="2949"/>
                  </a:cubicBezTo>
                  <a:cubicBezTo>
                    <a:pt x="688" y="2951"/>
                    <a:pt x="685" y="2954"/>
                    <a:pt x="682" y="2957"/>
                  </a:cubicBezTo>
                  <a:lnTo>
                    <a:pt x="133" y="3616"/>
                  </a:lnTo>
                  <a:lnTo>
                    <a:pt x="133" y="133"/>
                  </a:lnTo>
                  <a:close/>
                  <a:moveTo>
                    <a:pt x="267" y="233"/>
                  </a:moveTo>
                  <a:cubicBezTo>
                    <a:pt x="248" y="233"/>
                    <a:pt x="233" y="248"/>
                    <a:pt x="233" y="267"/>
                  </a:cubicBezTo>
                  <a:lnTo>
                    <a:pt x="233" y="1133"/>
                  </a:lnTo>
                  <a:cubicBezTo>
                    <a:pt x="233" y="1152"/>
                    <a:pt x="248" y="1167"/>
                    <a:pt x="266" y="1167"/>
                  </a:cubicBezTo>
                  <a:cubicBezTo>
                    <a:pt x="285" y="1167"/>
                    <a:pt x="300" y="1153"/>
                    <a:pt x="300" y="1134"/>
                  </a:cubicBezTo>
                  <a:lnTo>
                    <a:pt x="300" y="1133"/>
                  </a:lnTo>
                  <a:lnTo>
                    <a:pt x="300" y="300"/>
                  </a:lnTo>
                  <a:lnTo>
                    <a:pt x="733" y="300"/>
                  </a:lnTo>
                  <a:cubicBezTo>
                    <a:pt x="752" y="300"/>
                    <a:pt x="767" y="286"/>
                    <a:pt x="767" y="267"/>
                  </a:cubicBezTo>
                  <a:cubicBezTo>
                    <a:pt x="767" y="249"/>
                    <a:pt x="753" y="234"/>
                    <a:pt x="734" y="233"/>
                  </a:cubicBezTo>
                  <a:lnTo>
                    <a:pt x="733" y="233"/>
                  </a:lnTo>
                  <a:lnTo>
                    <a:pt x="267" y="233"/>
                  </a:lnTo>
                  <a:close/>
                </a:path>
              </a:pathLst>
            </a:custGeom>
            <a:solidFill>
              <a:srgbClr val="32B1D6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3016" y="260323"/>
              <a:ext cx="855669" cy="281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100" dirty="0">
                  <a:solidFill>
                    <a:prstClr val="black"/>
                  </a:solidFill>
                  <a:cs typeface="+mn-ea"/>
                  <a:sym typeface="+mn-lt"/>
                </a:rPr>
                <a:t>字词乐园</a:t>
              </a:r>
            </a:p>
          </p:txBody>
        </p:sp>
      </p:grpSp>
      <p:sp>
        <p:nvSpPr>
          <p:cNvPr id="9" name="TextBox 18"/>
          <p:cNvSpPr txBox="1"/>
          <p:nvPr/>
        </p:nvSpPr>
        <p:spPr>
          <a:xfrm>
            <a:off x="622183" y="1839551"/>
            <a:ext cx="5679053" cy="22326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3375"/>
              </a:lnSpc>
            </a:pPr>
            <a:r>
              <a:rPr lang="zh-CN" altLang="en-US" sz="2400" dirty="0">
                <a:cs typeface="+mn-ea"/>
                <a:sym typeface="+mn-lt"/>
              </a:rPr>
              <a:t>   四周（             ）的，突然窗外传来一阵刺耳的狗叫声，我的心（          ）提到了嗓子眼儿，就在这时我看见一只小鸟（       ）着一根羽毛落在了我的窗前，它眼神慌张，肯定是受了惊吓吧！</a:t>
            </a:r>
          </a:p>
        </p:txBody>
      </p:sp>
      <p:sp>
        <p:nvSpPr>
          <p:cNvPr id="11" name="TextBox 19"/>
          <p:cNvSpPr txBox="1"/>
          <p:nvPr/>
        </p:nvSpPr>
        <p:spPr>
          <a:xfrm>
            <a:off x="4279688" y="2291697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一下子</a:t>
            </a:r>
          </a:p>
        </p:txBody>
      </p:sp>
      <p:sp>
        <p:nvSpPr>
          <p:cNvPr id="12" name="TextBox 20"/>
          <p:cNvSpPr txBox="1"/>
          <p:nvPr/>
        </p:nvSpPr>
        <p:spPr>
          <a:xfrm>
            <a:off x="1102840" y="3157461"/>
            <a:ext cx="4419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衔</a:t>
            </a:r>
          </a:p>
        </p:txBody>
      </p:sp>
      <p:sp>
        <p:nvSpPr>
          <p:cNvPr id="13" name="TextBox 16"/>
          <p:cNvSpPr txBox="1"/>
          <p:nvPr/>
        </p:nvSpPr>
        <p:spPr>
          <a:xfrm>
            <a:off x="1856016" y="1855676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cs typeface="+mn-ea"/>
                <a:sym typeface="+mn-lt"/>
              </a:rPr>
              <a:t>静悄悄</a:t>
            </a: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505867" y="1029461"/>
            <a:ext cx="1350149" cy="594066"/>
          </a:xfrm>
          <a:prstGeom prst="doubleWave">
            <a:avLst>
              <a:gd name="adj1" fmla="val 6500"/>
              <a:gd name="adj2" fmla="val 0"/>
            </a:avLst>
          </a:prstGeom>
          <a:solidFill>
            <a:srgbClr val="32B1D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anchor="ctr"/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词语运用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793" y="2291696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1hh4wx3d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977</Words>
  <Application>Microsoft Office PowerPoint</Application>
  <PresentationFormat>全屏显示(16:9)</PresentationFormat>
  <Paragraphs>184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FandolFang R</vt:lpstr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8</cp:revision>
  <dcterms:created xsi:type="dcterms:W3CDTF">2020-10-20T08:01:33Z</dcterms:created>
  <dcterms:modified xsi:type="dcterms:W3CDTF">2021-08-02T06:20:48Z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