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15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>
      <a:defRPr lang="zh-CN"/>
    </a:defPPr>
    <a:lvl1pPr marL="0" algn="l" defTabSz="9143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9143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9143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9143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9143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9143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9143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9143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9143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8BB385-5510-4750-8F03-B46EC3B21952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D7760-2264-443D-92F9-334093DF80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150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D7760-2264-443D-92F9-334093DF805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355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0093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48" indent="0" algn="ctr">
              <a:buNone/>
              <a:defRPr sz="1500"/>
            </a:lvl2pPr>
            <a:lvl3pPr marL="685698" indent="0" algn="ctr">
              <a:buNone/>
              <a:defRPr sz="1400"/>
            </a:lvl3pPr>
            <a:lvl4pPr marL="1028547" indent="0" algn="ctr">
              <a:buNone/>
              <a:defRPr sz="1200"/>
            </a:lvl4pPr>
            <a:lvl5pPr marL="1371396" indent="0" algn="ctr">
              <a:buNone/>
              <a:defRPr sz="1200"/>
            </a:lvl5pPr>
            <a:lvl6pPr marL="1714247" indent="0" algn="ctr">
              <a:buNone/>
              <a:defRPr sz="1200"/>
            </a:lvl6pPr>
            <a:lvl7pPr marL="2057093" indent="0" algn="ctr">
              <a:buNone/>
              <a:defRPr sz="1200"/>
            </a:lvl7pPr>
            <a:lvl8pPr marL="2399940" indent="0" algn="ctr">
              <a:buNone/>
              <a:defRPr sz="1200"/>
            </a:lvl8pPr>
            <a:lvl9pPr marL="2742788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D57EB-C107-427A-8356-AD8FBD32856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CC6D9-A4D9-42BA-8CA4-AA7D29198160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501399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51"/>
            <a:ext cx="7886700" cy="43588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0522D-0CCB-4CE4-B151-29319E6D8F5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D3C3D-0974-4BD4-8727-01EE58AC6978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260263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274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469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372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810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254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7337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6425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6293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64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490F1-68FB-4DD6-AE35-4BF2CF57EDB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81E53-D16B-4E42-86F5-52741ECBD9A2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310574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4136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333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1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4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6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4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39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4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09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78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D9B77-238E-4031-A230-CA14EA161E5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64EED-656A-4A34-9DAC-47395848D6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540805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08D8C-F562-4FE1-BD9E-89D1D1310C5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337F0-0F01-4C6A-B464-E0AE804A69E0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300736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8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848" indent="0">
              <a:buNone/>
              <a:defRPr sz="1800"/>
            </a:lvl2pPr>
            <a:lvl3pPr marL="685698" indent="0">
              <a:buNone/>
              <a:defRPr sz="1500"/>
            </a:lvl3pPr>
            <a:lvl4pPr marL="1028547" indent="0">
              <a:buNone/>
              <a:defRPr sz="1400"/>
            </a:lvl4pPr>
            <a:lvl5pPr marL="1371396" indent="0">
              <a:buNone/>
              <a:defRPr sz="1400"/>
            </a:lvl5pPr>
            <a:lvl6pPr marL="1714247" indent="0">
              <a:buNone/>
              <a:defRPr sz="1400"/>
            </a:lvl6pPr>
            <a:lvl7pPr marL="2057093" indent="0">
              <a:buNone/>
              <a:defRPr sz="1400"/>
            </a:lvl7pPr>
            <a:lvl8pPr marL="2399940" indent="0">
              <a:buNone/>
              <a:defRPr sz="1400"/>
            </a:lvl8pPr>
            <a:lvl9pPr marL="2742788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8" y="1999034"/>
            <a:ext cx="3655181" cy="264321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848" indent="0">
              <a:buNone/>
              <a:defRPr sz="1800"/>
            </a:lvl2pPr>
            <a:lvl3pPr marL="685698" indent="0">
              <a:buNone/>
              <a:defRPr sz="1500"/>
            </a:lvl3pPr>
            <a:lvl4pPr marL="1028547" indent="0">
              <a:buNone/>
              <a:defRPr sz="1400"/>
            </a:lvl4pPr>
            <a:lvl5pPr marL="1371396" indent="0">
              <a:buNone/>
              <a:defRPr sz="1400"/>
            </a:lvl5pPr>
            <a:lvl6pPr marL="1714247" indent="0">
              <a:buNone/>
              <a:defRPr sz="1400"/>
            </a:lvl6pPr>
            <a:lvl7pPr marL="2057093" indent="0">
              <a:buNone/>
              <a:defRPr sz="1400"/>
            </a:lvl7pPr>
            <a:lvl8pPr marL="2399940" indent="0">
              <a:buNone/>
              <a:defRPr sz="1400"/>
            </a:lvl8pPr>
            <a:lvl9pPr marL="2742788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41CA5-DC98-4810-AC0D-0D9AD711DA6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B7347-8DE7-4720-B4C7-94CEAF8DD4F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262686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E312D-AD48-4209-837D-62789DD940D5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3E99A-4A07-4D66-99E5-7BA872BF06F8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416108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AE4B3-A421-4612-A473-854D9861C9F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A3982-0F7C-4F12-AFB6-1F8B283D92B5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596255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48" indent="0">
              <a:buNone/>
              <a:defRPr sz="2100"/>
            </a:lvl2pPr>
            <a:lvl3pPr marL="685698" indent="0">
              <a:buNone/>
              <a:defRPr sz="1800"/>
            </a:lvl3pPr>
            <a:lvl4pPr marL="1028547" indent="0">
              <a:buNone/>
              <a:defRPr sz="1500"/>
            </a:lvl4pPr>
            <a:lvl5pPr marL="1371396" indent="0">
              <a:buNone/>
              <a:defRPr sz="1500"/>
            </a:lvl5pPr>
            <a:lvl6pPr marL="1714247" indent="0">
              <a:buNone/>
              <a:defRPr sz="1500"/>
            </a:lvl6pPr>
            <a:lvl7pPr marL="2057093" indent="0">
              <a:buNone/>
              <a:defRPr sz="1500"/>
            </a:lvl7pPr>
            <a:lvl8pPr marL="2399940" indent="0">
              <a:buNone/>
              <a:defRPr sz="1500"/>
            </a:lvl8pPr>
            <a:lvl9pPr marL="2742788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48" indent="0">
              <a:buNone/>
              <a:defRPr sz="1400"/>
            </a:lvl2pPr>
            <a:lvl3pPr marL="685698" indent="0">
              <a:buNone/>
              <a:defRPr sz="1200"/>
            </a:lvl3pPr>
            <a:lvl4pPr marL="1028547" indent="0">
              <a:buNone/>
              <a:defRPr sz="1100"/>
            </a:lvl4pPr>
            <a:lvl5pPr marL="1371396" indent="0">
              <a:buNone/>
              <a:defRPr sz="1100"/>
            </a:lvl5pPr>
            <a:lvl6pPr marL="1714247" indent="0">
              <a:buNone/>
              <a:defRPr sz="1100"/>
            </a:lvl6pPr>
            <a:lvl7pPr marL="2057093" indent="0">
              <a:buNone/>
              <a:defRPr sz="1100"/>
            </a:lvl7pPr>
            <a:lvl8pPr marL="2399940" indent="0">
              <a:buNone/>
              <a:defRPr sz="1100"/>
            </a:lvl8pPr>
            <a:lvl9pPr marL="2742788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1BDAC-CAD4-4984-B5FC-D78C70700DE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EC9C3-D946-4C73-A82B-9BE3D0AA5FAC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508806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51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4" y="273851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86B97-4F0D-4875-9F2C-AC89F58275A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1E22C-5314-41A9-8213-61F47BADC875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953546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9" rIns="68571" bIns="342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9" rIns="68571" bIns="34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962FF22-0E0E-4FF2-A791-4E427E453527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A52B2B2-C5A2-42E4-9F4C-5F723E3E7A1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691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 spd="slow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848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698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547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396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26" indent="-171426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3" indent="-171426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0" indent="-171426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2818" indent="-171426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668" indent="-171426" algn="l" defTabSz="68569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17" indent="-171426" algn="l" defTabSz="68569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66" indent="-171426" algn="l" defTabSz="68569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17" indent="-171426" algn="l" defTabSz="68569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4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9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96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93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4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8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64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2509845" y="1563638"/>
            <a:ext cx="4739879" cy="1177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9" rIns="68570" bIns="3428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7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续写故事</a:t>
            </a:r>
            <a:endParaRPr lang="zh-CN" altLang="en-US" sz="7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3010" name="组合 12"/>
          <p:cNvGrpSpPr>
            <a:grpSpLocks/>
          </p:cNvGrpSpPr>
          <p:nvPr/>
        </p:nvGrpSpPr>
        <p:grpSpPr bwMode="auto">
          <a:xfrm>
            <a:off x="138113" y="154788"/>
            <a:ext cx="1782366" cy="837010"/>
            <a:chOff x="851778" y="206733"/>
            <a:chExt cx="2375806" cy="1115717"/>
          </a:xfrm>
        </p:grpSpPr>
        <p:grpSp>
          <p:nvGrpSpPr>
            <p:cNvPr id="43011" name="组合 23"/>
            <p:cNvGrpSpPr>
              <a:grpSpLocks/>
            </p:cNvGrpSpPr>
            <p:nvPr/>
          </p:nvGrpSpPr>
          <p:grpSpPr bwMode="auto">
            <a:xfrm>
              <a:off x="1637366" y="567000"/>
              <a:ext cx="1590218" cy="679270"/>
              <a:chOff x="2548600" y="2510780"/>
              <a:chExt cx="1590218" cy="679270"/>
            </a:xfrm>
          </p:grpSpPr>
          <p:cxnSp>
            <p:nvCxnSpPr>
              <p:cNvPr id="26" name="直接连接符 25"/>
              <p:cNvCxnSpPr/>
              <p:nvPr/>
            </p:nvCxnSpPr>
            <p:spPr>
              <a:xfrm>
                <a:off x="2575579" y="2510780"/>
                <a:ext cx="1260113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2577167" y="3190050"/>
                <a:ext cx="1258525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3"/>
              <p:cNvSpPr txBox="1">
                <a:spLocks noChangeArrowheads="1"/>
              </p:cNvSpPr>
              <p:nvPr/>
            </p:nvSpPr>
            <p:spPr bwMode="auto">
              <a:xfrm>
                <a:off x="2548600" y="2542522"/>
                <a:ext cx="1477206" cy="61539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defRPr/>
                </a:pPr>
                <a:r>
                  <a:rPr lang="zh-CN" altLang="en-US" sz="2400" b="1" spc="375" dirty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习 作</a:t>
                </a: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3832518" y="2510780"/>
                <a:ext cx="306300" cy="334873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flipV="1">
                <a:off x="3849976" y="2828196"/>
                <a:ext cx="269797" cy="361854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3012" name="图片 2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1778" y="206733"/>
              <a:ext cx="900074" cy="1115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矩形 10"/>
          <p:cNvSpPr/>
          <p:nvPr/>
        </p:nvSpPr>
        <p:spPr>
          <a:xfrm>
            <a:off x="0" y="4227934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249132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文本框 99"/>
          <p:cNvSpPr txBox="1">
            <a:spLocks noChangeArrowheads="1"/>
          </p:cNvSpPr>
          <p:nvPr/>
        </p:nvSpPr>
        <p:spPr bwMode="auto">
          <a:xfrm>
            <a:off x="84973" y="411510"/>
            <a:ext cx="8771334" cy="459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9" rIns="68570" bIns="3428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一边聊天的王翔对李丹悄悄地说：</a:t>
            </a:r>
            <a:r>
              <a:rPr lang="en-US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听说过几天是李</a:t>
            </a:r>
            <a:r>
              <a:rPr lang="zh-CN" altLang="en-US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晓</a:t>
            </a:r>
            <a:r>
              <a:rPr lang="zh-CN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明的生日，他爸爸妈妈都在外地工作，不能陪他过生日</a:t>
            </a:r>
            <a:r>
              <a:rPr lang="en-US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……”</a:t>
            </a:r>
            <a:r>
              <a:rPr lang="zh-CN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他们两人一直嘀咕了几分钟，这时上课铃声响了。</a:t>
            </a:r>
            <a:r>
              <a:rPr lang="en-US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     </a:t>
            </a:r>
            <a:r>
              <a:rPr lang="zh-CN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几天后的一个早晨，李</a:t>
            </a:r>
            <a:r>
              <a:rPr lang="zh-CN" altLang="en-US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晓</a:t>
            </a:r>
            <a:r>
              <a:rPr lang="zh-CN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明还像往常一样坐在教室的角落，老师走进了教室，同学们都安静了下来。</a:t>
            </a:r>
            <a:r>
              <a:rPr lang="en-US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今天是一个特别的日子，是我们班李</a:t>
            </a:r>
            <a:r>
              <a:rPr lang="zh-CN" altLang="en-US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晓</a:t>
            </a:r>
            <a:r>
              <a:rPr lang="zh-CN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明同学的生日，在这里，我们一起来祝李</a:t>
            </a:r>
            <a:r>
              <a:rPr lang="zh-CN" altLang="en-US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晓</a:t>
            </a:r>
            <a:r>
              <a:rPr lang="zh-CN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明同学生日快乐！</a:t>
            </a:r>
            <a:r>
              <a:rPr lang="en-US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老师话音刚落，同学们就一起唱起了生日歌，</a:t>
            </a:r>
            <a:r>
              <a:rPr lang="en-US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祝你生日快乐！祝你生日快乐！</a:t>
            </a:r>
            <a:r>
              <a:rPr lang="en-US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……”</a:t>
            </a:r>
            <a:r>
              <a:rPr lang="zh-CN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边唱着生日歌，大家边各自拿出早准备好的生日礼物送给你李</a:t>
            </a:r>
            <a:r>
              <a:rPr lang="zh-CN" altLang="en-US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晓</a:t>
            </a:r>
            <a:r>
              <a:rPr lang="zh-CN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明。这时的李</a:t>
            </a:r>
            <a:r>
              <a:rPr lang="zh-CN" altLang="en-US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晓</a:t>
            </a:r>
            <a:r>
              <a:rPr lang="zh-CN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明早就被眼前的一幕惊呆了，他以为今天没人会记得他的生日，他以为不会收到任何礼物的，他流下了眼泪</a:t>
            </a:r>
            <a:r>
              <a:rPr lang="en-US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……</a:t>
            </a:r>
            <a:endParaRPr lang="zh-CN" altLang="zh-CN" sz="23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在一片掌声中，李</a:t>
            </a:r>
            <a:r>
              <a:rPr lang="zh-CN" altLang="en-US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晓</a:t>
            </a:r>
            <a:r>
              <a:rPr lang="zh-CN" altLang="zh-CN" sz="2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明开心地笑了，他从来都没有这么开心过。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3816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文本框 99"/>
          <p:cNvSpPr txBox="1">
            <a:spLocks noChangeArrowheads="1"/>
          </p:cNvSpPr>
          <p:nvPr/>
        </p:nvSpPr>
        <p:spPr bwMode="auto">
          <a:xfrm>
            <a:off x="494119" y="1325169"/>
            <a:ext cx="8464153" cy="290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9" rIns="68570" bIns="3428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700" dirty="0">
                <a:solidFill>
                  <a:prstClr val="black"/>
                </a:solidFill>
              </a:rPr>
              <a:t>      </a:t>
            </a:r>
            <a:r>
              <a:rPr lang="zh-CN" altLang="zh-CN" sz="2700" b="1" dirty="0">
                <a:solidFill>
                  <a:srgbClr val="0000FF"/>
                </a:solidFill>
              </a:rPr>
              <a:t>【点评】</a:t>
            </a:r>
            <a:r>
              <a:rPr lang="zh-CN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小作者开头很新颖，没有直接写画面内容，而是先想象了下课后教室里的情景，这也为后文做了铺垫。“一天下课后”“几天后的一个早晨”这些表示时间的词语也使得故事很有条理，两个场景一条线索，“议生日”“庆生日”，小作者娓娓道来，情感真挚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05991" y="391905"/>
            <a:ext cx="561672" cy="57707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70" tIns="34289" rIns="68570" bIns="34289" anchor="ctr">
            <a:spAutoFit/>
          </a:bodyPr>
          <a:lstStyle/>
          <a:p>
            <a:pPr>
              <a:defRPr/>
            </a:pPr>
            <a:r>
              <a:rPr lang="zh-CN" altLang="en-US" sz="33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名</a:t>
            </a:r>
            <a:endParaRPr lang="zh-CN" altLang="en-US" sz="3300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12021" y="391905"/>
            <a:ext cx="561672" cy="57707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70" tIns="34289" rIns="68570" bIns="34289" anchor="ctr">
            <a:spAutoFit/>
          </a:bodyPr>
          <a:lstStyle/>
          <a:p>
            <a:pPr>
              <a:defRPr/>
            </a:pPr>
            <a:r>
              <a:rPr lang="zh-CN" altLang="en-US" sz="33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师</a:t>
            </a:r>
            <a:endParaRPr lang="zh-CN" altLang="en-US" sz="3300" dirty="0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19239" y="391905"/>
            <a:ext cx="561672" cy="57707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70" tIns="34289" rIns="68570" bIns="34289" anchor="ctr">
            <a:spAutoFit/>
          </a:bodyPr>
          <a:lstStyle/>
          <a:p>
            <a:pPr>
              <a:defRPr/>
            </a:pPr>
            <a:r>
              <a:rPr lang="zh-CN" altLang="en-US" sz="33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</a:t>
            </a:r>
            <a:endParaRPr lang="zh-CN" altLang="en-US" sz="3300" dirty="0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125269" y="391905"/>
            <a:ext cx="561672" cy="57707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70" tIns="34289" rIns="68570" bIns="34289" anchor="ctr">
            <a:spAutoFit/>
          </a:bodyPr>
          <a:lstStyle/>
          <a:p>
            <a:pPr>
              <a:defRPr/>
            </a:pPr>
            <a:r>
              <a:rPr lang="zh-CN" altLang="en-US" sz="33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</a:t>
            </a:r>
            <a:endParaRPr lang="zh-CN" altLang="en-US" sz="33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4430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496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 txBox="1">
            <a:spLocks noChangeArrowheads="1"/>
          </p:cNvSpPr>
          <p:nvPr/>
        </p:nvSpPr>
        <p:spPr bwMode="auto">
          <a:xfrm>
            <a:off x="744150" y="816769"/>
            <a:ext cx="7491413" cy="3001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9" rIns="68570" bIns="34289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7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7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3000" b="1" dirty="0">
                <a:solidFill>
                  <a:srgbClr val="0000FF"/>
                </a:solidFill>
                <a:latin typeface="Arial" pitchFamily="34" charset="0"/>
                <a:ea typeface="黑体" pitchFamily="49" charset="-122"/>
              </a:rPr>
              <a:t>本次习作要求结合课文插图的内容来读写故事，是围绕“过生日”这个主题来写的。</a:t>
            </a:r>
            <a:endParaRPr lang="zh-CN" altLang="en-US" sz="30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5991" y="391905"/>
            <a:ext cx="561672" cy="57707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70" tIns="34289" rIns="68570" bIns="34289" anchor="ctr">
            <a:spAutoFit/>
          </a:bodyPr>
          <a:lstStyle/>
          <a:p>
            <a:pPr>
              <a:defRPr/>
            </a:pPr>
            <a:r>
              <a:rPr lang="zh-CN" altLang="en-US" sz="33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</a:t>
            </a:r>
          </a:p>
        </p:txBody>
      </p:sp>
      <p:sp>
        <p:nvSpPr>
          <p:cNvPr id="4" name="矩形 3"/>
          <p:cNvSpPr/>
          <p:nvPr/>
        </p:nvSpPr>
        <p:spPr>
          <a:xfrm>
            <a:off x="912021" y="391905"/>
            <a:ext cx="561672" cy="57707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70" tIns="34289" rIns="68570" bIns="34289" anchor="ctr">
            <a:spAutoFit/>
          </a:bodyPr>
          <a:lstStyle/>
          <a:p>
            <a:pPr>
              <a:defRPr/>
            </a:pPr>
            <a:r>
              <a:rPr lang="zh-CN" altLang="en-US" sz="33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</a:t>
            </a:r>
            <a:endParaRPr lang="zh-CN" altLang="en-US" sz="3300" dirty="0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19239" y="391905"/>
            <a:ext cx="561672" cy="57707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70" tIns="34289" rIns="68570" bIns="34289" anchor="ctr">
            <a:spAutoFit/>
          </a:bodyPr>
          <a:lstStyle/>
          <a:p>
            <a:pPr>
              <a:defRPr/>
            </a:pPr>
            <a:r>
              <a:rPr lang="zh-CN" altLang="en-US" sz="33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内</a:t>
            </a:r>
            <a:endParaRPr lang="zh-CN" altLang="en-US" sz="3300" dirty="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25269" y="391905"/>
            <a:ext cx="561672" cy="57707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70" tIns="34289" rIns="68570" bIns="34289" anchor="ctr">
            <a:spAutoFit/>
          </a:bodyPr>
          <a:lstStyle/>
          <a:p>
            <a:pPr>
              <a:defRPr/>
            </a:pPr>
            <a:r>
              <a:rPr lang="zh-CN" altLang="en-US" sz="33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容</a:t>
            </a:r>
            <a:endParaRPr lang="zh-CN" altLang="en-US" sz="3300" dirty="0">
              <a:solidFill>
                <a:prstClr val="white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32040" y="391905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0877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 txBox="1">
            <a:spLocks noChangeArrowheads="1"/>
          </p:cNvSpPr>
          <p:nvPr/>
        </p:nvSpPr>
        <p:spPr bwMode="auto">
          <a:xfrm>
            <a:off x="263128" y="1132285"/>
            <a:ext cx="8880872" cy="3002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9" rIns="68570" bIns="34289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ts val="375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rgbClr val="FF0000"/>
              </a:solidFill>
              <a:latin typeface="Arial" pitchFamily="34" charset="0"/>
              <a:ea typeface="黑体" pitchFamily="49" charset="-122"/>
            </a:endParaRPr>
          </a:p>
          <a:p>
            <a:pPr fontAlgn="base">
              <a:lnSpc>
                <a:spcPts val="375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仔细读图。</a:t>
            </a:r>
          </a:p>
          <a:p>
            <a:pPr fontAlgn="base">
              <a:lnSpc>
                <a:spcPts val="375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/>
                </a:solidFill>
                <a:latin typeface="Calibri Light" pitchFamily="34" charset="0"/>
              </a:rPr>
              <a:t>         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我们首先要仔细观察这三幅图，弄清这三幅图讲的是一件什么事。第一幅图是几个同学在一起讲爸爸妈妈为自己庆祝生日的情形，李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晓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明同学站在一旁，什么也没说，心里很难过；第二幅图是李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晓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明一个人在想：“我也快过生日了，但是……”；从第三幅图两位同学的讨论，我们知道了原来李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晓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明的爸爸妈妈都在外地工作，他不能和爸爸妈妈一起庆祝，同学们商量着大家一起为李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晓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明庆祝生日。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5991" y="391905"/>
            <a:ext cx="561672" cy="57707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70" tIns="34289" rIns="68570" bIns="34289" anchor="ctr">
            <a:spAutoFit/>
          </a:bodyPr>
          <a:lstStyle/>
          <a:p>
            <a:pPr>
              <a:defRPr/>
            </a:pPr>
            <a:r>
              <a:rPr lang="zh-CN" altLang="en-US" sz="33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</a:t>
            </a:r>
            <a:endParaRPr lang="zh-CN" altLang="en-US" sz="3300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2021" y="391905"/>
            <a:ext cx="561672" cy="57707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70" tIns="34289" rIns="68570" bIns="34289" anchor="ctr">
            <a:spAutoFit/>
          </a:bodyPr>
          <a:lstStyle/>
          <a:p>
            <a:pPr>
              <a:defRPr/>
            </a:pPr>
            <a:r>
              <a:rPr lang="zh-CN" altLang="en-US" sz="33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</a:t>
            </a:r>
            <a:endParaRPr lang="zh-CN" altLang="en-US" sz="3300" dirty="0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19239" y="391905"/>
            <a:ext cx="561672" cy="57707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70" tIns="34289" rIns="68570" bIns="34289" anchor="ctr">
            <a:spAutoFit/>
          </a:bodyPr>
          <a:lstStyle/>
          <a:p>
            <a:pPr>
              <a:defRPr/>
            </a:pPr>
            <a:r>
              <a:rPr lang="zh-CN" altLang="en-US" sz="33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</a:t>
            </a:r>
            <a:endParaRPr lang="zh-CN" altLang="en-US" sz="3300" dirty="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25269" y="391905"/>
            <a:ext cx="561672" cy="57707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70" tIns="34289" rIns="68570" bIns="34289" anchor="ctr">
            <a:spAutoFit/>
          </a:bodyPr>
          <a:lstStyle/>
          <a:p>
            <a:pPr>
              <a:defRPr/>
            </a:pPr>
            <a:r>
              <a:rPr lang="zh-CN" altLang="en-US" sz="33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</a:t>
            </a:r>
            <a:endParaRPr lang="zh-CN" altLang="en-US" sz="33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1008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 txBox="1">
            <a:spLocks noChangeArrowheads="1"/>
          </p:cNvSpPr>
          <p:nvPr/>
        </p:nvSpPr>
        <p:spPr bwMode="auto">
          <a:xfrm>
            <a:off x="597703" y="641756"/>
            <a:ext cx="7861697" cy="3001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9" rIns="68570" bIns="34289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7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zh-CN" sz="3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发挥联想来续编。</a:t>
            </a:r>
            <a:endParaRPr lang="en-US" altLang="zh-CN" sz="33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3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3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围绕一个中心，比如赞美同学之间相互关爱，根据已有内容，想象接下来在什么时间、什么地点、什么样的环境下会发生什么样的事情，有哪些人参加等等</a:t>
            </a:r>
            <a:r>
              <a:rPr lang="zh-CN" altLang="zh-CN" sz="33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282850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 txBox="1">
            <a:spLocks noChangeArrowheads="1"/>
          </p:cNvSpPr>
          <p:nvPr/>
        </p:nvSpPr>
        <p:spPr bwMode="auto">
          <a:xfrm>
            <a:off x="295275" y="727481"/>
            <a:ext cx="8267700" cy="3001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9" rIns="68570" bIns="34289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700" b="1" dirty="0">
              <a:solidFill>
                <a:srgbClr val="FF0000"/>
              </a:solidFill>
              <a:latin typeface="Arial" pitchFamily="34" charset="0"/>
              <a:ea typeface="黑体" pitchFamily="49" charset="-122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zh-CN" sz="3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依据生活经验或生活常识，充分展开想象，给故事设置合理的结局。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300" dirty="0">
                <a:solidFill>
                  <a:prstClr val="black"/>
                </a:solidFill>
                <a:latin typeface="Calibri Light" pitchFamily="34" charset="0"/>
              </a:rPr>
              <a:t>         </a:t>
            </a:r>
            <a:r>
              <a:rPr lang="zh-CN" altLang="zh-CN" sz="33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首先读懂已有故事，把握故事的情节走向和故事主人公的性格、品质特点，然后围绕着一个中心，联系自己的学习积累和生活经验，充分发挥想象，在符合一定逻辑的基础上，进行新奇大胆的创编，给故事设计几种结局，然后选择自己最满意的写下来。</a:t>
            </a:r>
          </a:p>
        </p:txBody>
      </p:sp>
    </p:spTree>
    <p:extLst>
      <p:ext uri="{BB962C8B-B14F-4D97-AF65-F5344CB8AC3E}">
        <p14:creationId xmlns:p14="http://schemas.microsoft.com/office/powerpoint/2010/main" val="9575234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文本框 99"/>
          <p:cNvSpPr txBox="1">
            <a:spLocks noChangeArrowheads="1"/>
          </p:cNvSpPr>
          <p:nvPr/>
        </p:nvSpPr>
        <p:spPr bwMode="auto">
          <a:xfrm>
            <a:off x="770344" y="1235877"/>
            <a:ext cx="7842647" cy="2316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9" rIns="68570" bIns="3428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FF0000"/>
                </a:solidFill>
              </a:rPr>
              <a:t>                                     </a:t>
            </a:r>
            <a:r>
              <a:rPr lang="zh-CN" altLang="zh-CN" sz="3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好</a:t>
            </a:r>
            <a:r>
              <a:rPr lang="en-US" altLang="zh-CN" sz="3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zh-CN" sz="3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词</a:t>
            </a:r>
            <a:endParaRPr lang="zh-CN" altLang="zh-CN" sz="380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垂头丧气 </a:t>
            </a:r>
            <a:r>
              <a:rPr lang="en-US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愁眉苦脸 </a:t>
            </a:r>
            <a:r>
              <a:rPr lang="en-US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无精打采 </a:t>
            </a:r>
            <a:r>
              <a:rPr lang="en-US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沉默寡言 </a:t>
            </a:r>
            <a:r>
              <a:rPr lang="en-US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笑逐颜开</a:t>
            </a:r>
            <a:r>
              <a:rPr lang="en-US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欣喜若狂 </a:t>
            </a:r>
            <a:r>
              <a:rPr lang="en-US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兴高采烈 </a:t>
            </a:r>
            <a:r>
              <a:rPr lang="en-US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若无其事 </a:t>
            </a:r>
            <a:r>
              <a:rPr lang="en-US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七嘴八舌 </a:t>
            </a:r>
            <a:r>
              <a:rPr lang="en-US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议论纷纷</a:t>
            </a:r>
            <a:r>
              <a:rPr lang="en-US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滔滔不绝 </a:t>
            </a:r>
            <a:r>
              <a:rPr lang="en-US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不动声色 </a:t>
            </a:r>
            <a:endParaRPr lang="en-US" altLang="zh-CN" sz="2700" b="1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感动不已 </a:t>
            </a:r>
            <a:r>
              <a:rPr lang="en-US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喜出望外 </a:t>
            </a:r>
            <a:r>
              <a:rPr lang="en-US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zh-CN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眉开眼笑</a:t>
            </a:r>
            <a:endParaRPr lang="zh-CN" altLang="en-US" sz="2700" b="1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48130" name="组合 12"/>
          <p:cNvGrpSpPr>
            <a:grpSpLocks/>
          </p:cNvGrpSpPr>
          <p:nvPr/>
        </p:nvGrpSpPr>
        <p:grpSpPr bwMode="auto">
          <a:xfrm>
            <a:off x="54769" y="126206"/>
            <a:ext cx="2400300" cy="895350"/>
            <a:chOff x="72736" y="167675"/>
            <a:chExt cx="3200332" cy="1193655"/>
          </a:xfrm>
        </p:grpSpPr>
        <p:grpSp>
          <p:nvGrpSpPr>
            <p:cNvPr id="48131" name="组合 17"/>
            <p:cNvGrpSpPr>
              <a:grpSpLocks/>
            </p:cNvGrpSpPr>
            <p:nvPr/>
          </p:nvGrpSpPr>
          <p:grpSpPr bwMode="auto">
            <a:xfrm>
              <a:off x="1026803" y="567676"/>
              <a:ext cx="2246265" cy="679367"/>
              <a:chOff x="1938037" y="2511456"/>
              <a:chExt cx="2246265" cy="679367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1965024" y="2511456"/>
                <a:ext cx="1874798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1974549" y="3190823"/>
                <a:ext cx="1876385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3"/>
              <p:cNvSpPr txBox="1">
                <a:spLocks noChangeArrowheads="1"/>
              </p:cNvSpPr>
              <p:nvPr/>
            </p:nvSpPr>
            <p:spPr bwMode="auto">
              <a:xfrm>
                <a:off x="1938037" y="2543201"/>
                <a:ext cx="2246265" cy="61547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defRPr/>
                </a:pPr>
                <a:r>
                  <a:rPr lang="zh-CN" altLang="en-US" sz="2400" b="1" spc="375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日积月累</a:t>
                </a: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3831885" y="2511456"/>
                <a:ext cx="306381" cy="33492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V="1">
                <a:off x="3849347" y="2828917"/>
                <a:ext cx="269869" cy="36190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8132" name="图片 2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36" y="167675"/>
              <a:ext cx="1009037" cy="1193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347911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文本框 99"/>
          <p:cNvSpPr txBox="1">
            <a:spLocks noChangeArrowheads="1"/>
          </p:cNvSpPr>
          <p:nvPr/>
        </p:nvSpPr>
        <p:spPr bwMode="auto">
          <a:xfrm>
            <a:off x="472678" y="398868"/>
            <a:ext cx="8281988" cy="4178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9" rIns="68570" bIns="3428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</a:rPr>
              <a:t>                                       </a:t>
            </a:r>
            <a:r>
              <a:rPr lang="zh-CN" altLang="zh-CN" sz="3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好</a:t>
            </a:r>
            <a:r>
              <a:rPr lang="en-US" altLang="zh-CN" sz="3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zh-CN" sz="3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开</a:t>
            </a:r>
            <a:r>
              <a:rPr lang="en-US" altLang="zh-CN" sz="3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zh-CN" sz="3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头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◆《李</a:t>
            </a:r>
            <a: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晓</a:t>
            </a:r>
            <a:r>
              <a:rPr lang="zh-CN" altLang="zh-CN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明的生日》开头（描写场景，渲染气氛）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00" dirty="0">
                <a:solidFill>
                  <a:prstClr val="black"/>
                </a:solidFill>
              </a:rPr>
              <a:t>        </a:t>
            </a:r>
            <a:r>
              <a:rPr lang="en-US" altLang="zh-CN" sz="2100" dirty="0">
                <a:solidFill>
                  <a:srgbClr val="0000FF"/>
                </a:solidFill>
              </a:rPr>
              <a:t>  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一天，同学们都在教室里讨论自己的生日。小红高兴地说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:“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我上个星期过生日，妈妈给我买了一个很大的蛋糕！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小刚也说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:“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我也刚满九岁，全家人一起给我庆祝了生日！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大家都滔滔不绝地议论着，唯独只有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晓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明在一旁沉默不语。</a:t>
            </a:r>
            <a:endParaRPr lang="en-US" altLang="zh-CN" sz="24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sz="2100" dirty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00" b="1" dirty="0">
                <a:solidFill>
                  <a:prstClr val="black"/>
                </a:solidFill>
              </a:rPr>
              <a:t>  </a:t>
            </a:r>
            <a:r>
              <a:rPr lang="zh-CN" altLang="zh-CN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◆《关爱》开头（形象比喻式开头）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关爱是什么？关爱是一把大伞，为躲雨的人送去一片晴朗的天空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；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关爱是一声问候，温暖他人心窝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；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关爱是一盏明灯，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给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走黑路的人送去光明。</a:t>
            </a:r>
            <a:r>
              <a:rPr lang="en-US" altLang="zh-CN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                    </a:t>
            </a:r>
            <a:endParaRPr lang="zh-CN" altLang="zh-CN" sz="24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66771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文本框 99"/>
          <p:cNvSpPr txBox="1">
            <a:spLocks noChangeArrowheads="1"/>
          </p:cNvSpPr>
          <p:nvPr/>
        </p:nvSpPr>
        <p:spPr bwMode="auto">
          <a:xfrm>
            <a:off x="750103" y="688182"/>
            <a:ext cx="7965281" cy="354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9" rIns="68570" bIns="3428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</a:rPr>
              <a:t>                                        </a:t>
            </a:r>
            <a:r>
              <a:rPr lang="zh-CN" altLang="zh-CN" sz="3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好结尾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◆</a:t>
            </a:r>
            <a:r>
              <a:rPr lang="zh-CN" altLang="zh-CN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《特别的生日》结尾（照应文题，意味深长）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rgbClr val="0000FF"/>
                </a:solidFill>
              </a:rPr>
              <a:t>         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李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晓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明顿时热泪盈眶，因为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这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是他过的第一次生日，第一次特别的生日！</a:t>
            </a:r>
            <a:endParaRPr lang="en-US" altLang="zh-CN" sz="24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sz="2400" dirty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◆</a:t>
            </a:r>
            <a:r>
              <a:rPr lang="zh-CN" altLang="zh-CN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《过生日》结尾（自然结尾，简洁明了）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/>
                </a:solidFill>
              </a:rPr>
              <a:t>         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不知不觉，夜幕降临，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李晓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明要回家了，临走时，他开心地说：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小红、小刚，谢谢你们给我过生日，今天，是我过得最开心，令我最难忘的一次生日！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”</a:t>
            </a:r>
            <a:endParaRPr lang="zh-CN" altLang="zh-CN" sz="24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03884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文本框 99"/>
          <p:cNvSpPr txBox="1">
            <a:spLocks noChangeArrowheads="1"/>
          </p:cNvSpPr>
          <p:nvPr/>
        </p:nvSpPr>
        <p:spPr bwMode="auto">
          <a:xfrm>
            <a:off x="305992" y="681044"/>
            <a:ext cx="8451056" cy="4339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9" rIns="68570" bIns="3428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ts val="3675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prstClr val="black"/>
                </a:solidFill>
              </a:rPr>
              <a:t>                                                               </a:t>
            </a:r>
            <a:r>
              <a:rPr lang="zh-CN" altLang="zh-CN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一个难忘的生日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>
                <a:solidFill>
                  <a:prstClr val="black"/>
                </a:solidFill>
              </a:rPr>
              <a:t>  </a:t>
            </a:r>
            <a:r>
              <a:rPr lang="en-US" altLang="zh-CN" sz="23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zh-CN" sz="23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一天下课后，大家在教室里三个一团，五个一簇，有的聊天，有的在做游戏，只有李</a:t>
            </a:r>
            <a:r>
              <a:rPr lang="zh-CN" altLang="en-US" sz="23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晓</a:t>
            </a:r>
            <a:r>
              <a:rPr lang="zh-CN" altLang="zh-CN" sz="23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明同学一个人安静地坐在角落里。</a:t>
            </a:r>
            <a:r>
              <a:rPr lang="en-US" altLang="zh-CN" sz="23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sz="23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sz="23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   “</a:t>
            </a:r>
            <a:r>
              <a:rPr lang="zh-CN" altLang="zh-CN" sz="23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我上个星期过生日，妈妈给我买了一个很大的蛋糕。</a:t>
            </a:r>
            <a:r>
              <a:rPr lang="en-US" altLang="zh-CN" sz="23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zh-CN" sz="23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这是李丹同学的声音。</a:t>
            </a:r>
            <a:r>
              <a:rPr lang="en-US" altLang="zh-CN" sz="23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zh-CN" sz="23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我也刚满九岁，全家人一起刚刚给我庆祝了生日，还来了很多客人。</a:t>
            </a:r>
            <a:r>
              <a:rPr lang="en-US" altLang="zh-CN" sz="23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zh-CN" sz="23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王翔也说话了。李</a:t>
            </a:r>
            <a:r>
              <a:rPr lang="zh-CN" altLang="en-US" sz="23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晓</a:t>
            </a:r>
            <a:r>
              <a:rPr lang="zh-CN" altLang="zh-CN" sz="23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明听到他们的聊天，悄悄地低下了头。他的生日就快到了，可是爸爸妈妈都在外地工作，一时也不能回来，一想到没人陪他过生日，头就更低了，眼睛也红了，好羡慕他的同学们！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05991" y="391905"/>
            <a:ext cx="561672" cy="57707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70" tIns="34289" rIns="68570" bIns="34289" anchor="ctr">
            <a:spAutoFit/>
          </a:bodyPr>
          <a:lstStyle/>
          <a:p>
            <a:pPr>
              <a:defRPr/>
            </a:pPr>
            <a:r>
              <a:rPr lang="zh-CN" altLang="en-US" sz="33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佳</a:t>
            </a:r>
            <a:endParaRPr lang="zh-CN" altLang="en-US" sz="3300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12021" y="391905"/>
            <a:ext cx="561672" cy="57707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70" tIns="34289" rIns="68570" bIns="34289" anchor="ctr">
            <a:spAutoFit/>
          </a:bodyPr>
          <a:lstStyle/>
          <a:p>
            <a:pPr>
              <a:defRPr/>
            </a:pPr>
            <a:r>
              <a:rPr lang="zh-CN" altLang="en-US" sz="33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</a:t>
            </a:r>
            <a:endParaRPr lang="zh-CN" altLang="en-US" sz="3300" dirty="0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19239" y="391905"/>
            <a:ext cx="561672" cy="57707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70" tIns="34289" rIns="68570" bIns="34289" anchor="ctr">
            <a:spAutoFit/>
          </a:bodyPr>
          <a:lstStyle/>
          <a:p>
            <a:pPr>
              <a:defRPr/>
            </a:pPr>
            <a:r>
              <a:rPr lang="zh-CN" altLang="en-US" sz="33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引</a:t>
            </a:r>
            <a:endParaRPr lang="zh-CN" altLang="en-US" sz="3300" dirty="0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125269" y="391905"/>
            <a:ext cx="561672" cy="57707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70" tIns="34289" rIns="68570" bIns="34289" anchor="ctr">
            <a:spAutoFit/>
          </a:bodyPr>
          <a:lstStyle/>
          <a:p>
            <a:pPr>
              <a:defRPr/>
            </a:pPr>
            <a:r>
              <a:rPr lang="zh-CN" altLang="en-US" sz="33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路</a:t>
            </a:r>
            <a:endParaRPr lang="zh-CN" altLang="en-US" sz="33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0396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653</Words>
  <Application>Microsoft Office PowerPoint</Application>
  <PresentationFormat>全屏显示(16:9)</PresentationFormat>
  <Paragraphs>63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Meiryo</vt:lpstr>
      <vt:lpstr>黑体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dcterms:created xsi:type="dcterms:W3CDTF">2021-03-17T01:44:29Z</dcterms:created>
  <dcterms:modified xsi:type="dcterms:W3CDTF">2021-08-02T04:28:10Z</dcterms:modified>
</cp:coreProperties>
</file>