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81" r:id="rId2"/>
  </p:sldMasterIdLst>
  <p:notesMasterIdLst>
    <p:notesMasterId r:id="rId27"/>
  </p:notesMasterIdLst>
  <p:sldIdLst>
    <p:sldId id="509" r:id="rId3"/>
    <p:sldId id="309" r:id="rId4"/>
    <p:sldId id="500" r:id="rId5"/>
    <p:sldId id="501" r:id="rId6"/>
    <p:sldId id="502" r:id="rId7"/>
    <p:sldId id="503" r:id="rId8"/>
    <p:sldId id="504" r:id="rId9"/>
    <p:sldId id="505" r:id="rId10"/>
    <p:sldId id="506" r:id="rId11"/>
    <p:sldId id="507" r:id="rId12"/>
    <p:sldId id="278" r:id="rId13"/>
    <p:sldId id="314" r:id="rId14"/>
    <p:sldId id="298" r:id="rId15"/>
    <p:sldId id="360" r:id="rId16"/>
    <p:sldId id="361" r:id="rId17"/>
    <p:sldId id="362" r:id="rId18"/>
    <p:sldId id="363" r:id="rId19"/>
    <p:sldId id="366" r:id="rId20"/>
    <p:sldId id="364" r:id="rId21"/>
    <p:sldId id="343" r:id="rId22"/>
    <p:sldId id="289" r:id="rId23"/>
    <p:sldId id="344" r:id="rId24"/>
    <p:sldId id="508" r:id="rId25"/>
    <p:sldId id="510" r:id="rId26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CCFF99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D40F8-0F46-431F-BD12-A6791785702A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21FBA-5D55-46DE-A608-4A6D084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79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21FBA-5D55-46DE-A608-4A6D0847B9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34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1559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56DF-2515-4C71-B309-61130DA81717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5966D-D82C-4268-9905-172FE1072F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350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80C3-98C5-49FE-B645-FFD2932A25CE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5758-C8F2-4C44-8AC2-E7ED6106E7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2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FB32C-9820-4AF8-B952-76C2527E1249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DAA2-8718-4C24-A9DC-989C74634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727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30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54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85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45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52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873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95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0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F5B39-2485-417B-848F-6CC8EC27656C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A877F-010D-49F3-8AE0-85FE9FC902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模板：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素材：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背景：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图表：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教程： 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资料下载：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个人简历：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试卷下载：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教案下载：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手抄报：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语文课件：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 smtClean="0">
                <a:solidFill>
                  <a:schemeClr val="bg1"/>
                </a:solidFill>
              </a:rPr>
              <a:t>数学课件：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英语课件：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 smtClean="0">
                <a:solidFill>
                  <a:schemeClr val="bg1"/>
                </a:solidFill>
              </a:rPr>
              <a:t>美术课件：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科学课件：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 smtClean="0">
                <a:solidFill>
                  <a:schemeClr val="bg1"/>
                </a:solidFill>
              </a:rPr>
              <a:t>物理课件：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化学课件：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 smtClean="0">
                <a:solidFill>
                  <a:schemeClr val="bg1"/>
                </a:solidFill>
              </a:rPr>
              <a:t>生物课件：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地理课件：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历史课件：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06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98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4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3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09E29-838F-4B4F-A26C-5ABBFF9D887A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A00-52F6-46A0-B893-F2DBA4DEF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52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FDC8F-1EA9-467A-995D-2D314EB32982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8C946-474C-4CAE-A098-3895EB81C6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4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61B49-50C9-4673-B19B-173B4C2BDE74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A0358-3741-42BD-BD35-D0658E42D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05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59C8B-5FD9-456F-880C-20CD31851E21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653A7-B974-4B74-ADDE-C28607531F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54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2D61D-E1D3-4765-BE1B-828859CCA4EF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B6CC3-D5F5-43A8-8A66-07E6730E8C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25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D26D1-F817-415E-9BA0-02E4933354E9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D967-2F18-45A4-8813-F549F552D0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05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6DDB-697C-4DA0-ADCF-1DC93AF17A34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BA1B9-7AC5-465F-A814-F14AECDB66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29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1F15FF-A847-48FF-A7B3-668135168CA2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546B5E-D18F-45A2-9788-35DFB5B666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4314828"/>
            <a:ext cx="9144000" cy="828199"/>
            <a:chOff x="0" y="9060"/>
            <a:chExt cx="19200" cy="1739"/>
          </a:xfrm>
        </p:grpSpPr>
        <p:sp>
          <p:nvSpPr>
            <p:cNvPr id="8" name="矩形 7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23" name="椭圆 22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矩形 23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21" name="椭圆 20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矩形 21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2" name="组合 11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3" name="组合 12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17" name="椭圆 16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" name="矩形 17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13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8538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84999" y="1291303"/>
            <a:ext cx="5453785" cy="1612673"/>
          </a:xfrm>
          <a:prstGeom prst="rect">
            <a:avLst/>
          </a:prstGeom>
          <a:solidFill>
            <a:srgbClr val="E3F2FA">
              <a:alpha val="49000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581" name="标题 1"/>
          <p:cNvSpPr txBox="1">
            <a:spLocks/>
          </p:cNvSpPr>
          <p:nvPr/>
        </p:nvSpPr>
        <p:spPr bwMode="auto">
          <a:xfrm>
            <a:off x="3454006" y="1214007"/>
            <a:ext cx="3019425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4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一块奶酪</a:t>
            </a:r>
          </a:p>
        </p:txBody>
      </p:sp>
      <p:sp>
        <p:nvSpPr>
          <p:cNvPr id="5" name="椭圆 4"/>
          <p:cNvSpPr/>
          <p:nvPr/>
        </p:nvSpPr>
        <p:spPr>
          <a:xfrm>
            <a:off x="2253259" y="1385457"/>
            <a:ext cx="953690" cy="864394"/>
          </a:xfrm>
          <a:prstGeom prst="ellipse">
            <a:avLst/>
          </a:prstGeom>
          <a:solidFill>
            <a:schemeClr val="accent2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800" b="1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rPr>
              <a:t>11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882380" y="2285568"/>
            <a:ext cx="5213747" cy="0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标题 1"/>
          <p:cNvSpPr txBox="1">
            <a:spLocks/>
          </p:cNvSpPr>
          <p:nvPr/>
        </p:nvSpPr>
        <p:spPr bwMode="auto">
          <a:xfrm>
            <a:off x="3770362" y="2310700"/>
            <a:ext cx="1735931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三年级上册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04656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9"/>
          <p:cNvSpPr txBox="1">
            <a:spLocks noChangeArrowheads="1"/>
          </p:cNvSpPr>
          <p:nvPr/>
        </p:nvSpPr>
        <p:spPr bwMode="auto">
          <a:xfrm>
            <a:off x="703662" y="1257300"/>
            <a:ext cx="5611415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黑体" pitchFamily="49" charset="-122"/>
              </a:rPr>
              <a:t>    </a:t>
            </a:r>
            <a:r>
              <a:rPr lang="zh-CN" altLang="en-US" sz="3000" dirty="0">
                <a:solidFill>
                  <a:srgbClr val="000000"/>
                </a:solidFill>
                <a:latin typeface="黑体" pitchFamily="49" charset="-122"/>
                <a:ea typeface="楷体" pitchFamily="49" charset="-122"/>
                <a:cs typeface="黑体" pitchFamily="49" charset="-122"/>
              </a:rPr>
              <a:t>同学们，请大家认真朗读课文，注意生字词的读音，边读边思考：</a:t>
            </a:r>
          </a:p>
        </p:txBody>
      </p:sp>
      <p:grpSp>
        <p:nvGrpSpPr>
          <p:cNvPr id="33794" name="组合 31"/>
          <p:cNvGrpSpPr>
            <a:grpSpLocks/>
          </p:cNvGrpSpPr>
          <p:nvPr/>
        </p:nvGrpSpPr>
        <p:grpSpPr bwMode="auto">
          <a:xfrm>
            <a:off x="80965" y="197644"/>
            <a:ext cx="2420541" cy="822722"/>
            <a:chOff x="108655" y="263109"/>
            <a:chExt cx="3226759" cy="1097974"/>
          </a:xfrm>
        </p:grpSpPr>
        <p:pic>
          <p:nvPicPr>
            <p:cNvPr id="33799" name="图片 3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55" y="263109"/>
              <a:ext cx="1038000" cy="1097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0" name="组合 33"/>
            <p:cNvGrpSpPr>
              <a:grpSpLocks/>
            </p:cNvGrpSpPr>
            <p:nvPr/>
          </p:nvGrpSpPr>
          <p:grpSpPr bwMode="auto">
            <a:xfrm>
              <a:off x="1089539" y="536411"/>
              <a:ext cx="2245875" cy="680076"/>
              <a:chOff x="1938427" y="2511364"/>
              <a:chExt cx="2245875" cy="680076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1965410" y="2511364"/>
                <a:ext cx="187447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974933" y="3191440"/>
                <a:ext cx="187605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"/>
              <p:cNvSpPr txBox="1">
                <a:spLocks noChangeArrowheads="1"/>
              </p:cNvSpPr>
              <p:nvPr/>
            </p:nvSpPr>
            <p:spPr bwMode="auto">
              <a:xfrm>
                <a:off x="1938427" y="2543143"/>
                <a:ext cx="2245875" cy="616121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3831946" y="2511364"/>
                <a:ext cx="306327" cy="335271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V="1">
                <a:off x="3849404" y="2829156"/>
                <a:ext cx="269822" cy="36228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87004" y="2884885"/>
            <a:ext cx="5588794" cy="1477328"/>
            <a:chOff x="1049339" y="3846353"/>
            <a:chExt cx="7452110" cy="1970436"/>
          </a:xfrm>
        </p:grpSpPr>
        <p:pic>
          <p:nvPicPr>
            <p:cNvPr id="33797" name="图片 4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339" y="3880076"/>
              <a:ext cx="1227135" cy="1619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8" name="文本框 42"/>
            <p:cNvSpPr txBox="1">
              <a:spLocks noChangeArrowheads="1"/>
            </p:cNvSpPr>
            <p:nvPr/>
          </p:nvSpPr>
          <p:spPr bwMode="auto">
            <a:xfrm>
              <a:off x="2347758" y="3846353"/>
              <a:ext cx="6153691" cy="1970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0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  <a:cs typeface="黑体" pitchFamily="49" charset="-122"/>
                </a:rPr>
                <a:t>课文围绕一块奶酪讲了一件什么事？你喜欢文中的蚂蚁队长吗？说说理由。</a:t>
              </a:r>
            </a:p>
          </p:txBody>
        </p:sp>
      </p:grpSp>
      <p:pic>
        <p:nvPicPr>
          <p:cNvPr id="33796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878" y="1809751"/>
            <a:ext cx="2547938" cy="169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23825" y="1559720"/>
            <a:ext cx="8673704" cy="281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80000"/>
              </a:lnSpc>
            </a:pPr>
            <a:r>
              <a:rPr lang="en-US" altLang="zh-CN" sz="2700" dirty="0">
                <a:latin typeface="宋体" pitchFamily="2" charset="-122"/>
              </a:rPr>
              <a:t>    </a:t>
            </a:r>
            <a:r>
              <a:rPr lang="zh-CN" altLang="en-US" sz="3300" b="1" dirty="0">
                <a:latin typeface="华文楷体" pitchFamily="2" charset="-122"/>
                <a:ea typeface="华文楷体" pitchFamily="2" charset="-122"/>
                <a:sym typeface="+mn-ea"/>
              </a:rPr>
              <a:t>课文主要写</a:t>
            </a:r>
            <a:r>
              <a:rPr lang="zh-CN" altLang="en-US" sz="3300" b="1" u="sng" dirty="0">
                <a:latin typeface="华文楷体" pitchFamily="2" charset="-122"/>
                <a:ea typeface="华文楷体" pitchFamily="2" charset="-122"/>
                <a:sym typeface="+mn-ea"/>
              </a:rPr>
              <a:t>                  </a:t>
            </a:r>
            <a:r>
              <a:rPr lang="zh-CN" altLang="en-US" sz="3300" b="1" dirty="0">
                <a:latin typeface="华文楷体" pitchFamily="2" charset="-122"/>
                <a:ea typeface="华文楷体" pitchFamily="2" charset="-122"/>
                <a:sym typeface="+mn-ea"/>
              </a:rPr>
              <a:t>指挥小蚂蚁们</a:t>
            </a:r>
            <a:r>
              <a:rPr lang="zh-CN" altLang="en-US" sz="3300" b="1" u="sng" dirty="0">
                <a:latin typeface="华文楷体" pitchFamily="2" charset="-122"/>
                <a:ea typeface="华文楷体" pitchFamily="2" charset="-122"/>
                <a:sym typeface="+mn-ea"/>
              </a:rPr>
              <a:t> </a:t>
            </a:r>
            <a:endParaRPr lang="en-US" altLang="zh-CN" sz="3300" b="1" u="sng" dirty="0">
              <a:latin typeface="华文楷体" pitchFamily="2" charset="-122"/>
              <a:ea typeface="华文楷体" pitchFamily="2" charset="-122"/>
              <a:sym typeface="+mn-ea"/>
            </a:endParaRPr>
          </a:p>
          <a:p>
            <a:pPr>
              <a:lnSpc>
                <a:spcPct val="180000"/>
              </a:lnSpc>
            </a:pPr>
            <a:r>
              <a:rPr lang="zh-CN" altLang="en-US" sz="3300" b="1" u="sng" dirty="0">
                <a:latin typeface="华文楷体" pitchFamily="2" charset="-122"/>
                <a:ea typeface="华文楷体" pitchFamily="2" charset="-122"/>
                <a:sym typeface="+mn-ea"/>
              </a:rPr>
              <a:t>                   </a:t>
            </a:r>
            <a:r>
              <a:rPr lang="zh-CN" altLang="en-US" sz="3300" b="1" dirty="0">
                <a:latin typeface="华文楷体" pitchFamily="2" charset="-122"/>
                <a:ea typeface="华文楷体" pitchFamily="2" charset="-122"/>
                <a:sym typeface="+mn-ea"/>
              </a:rPr>
              <a:t>时，一块</a:t>
            </a:r>
            <a:r>
              <a:rPr lang="zh-CN" altLang="en-US" sz="3300" b="1" u="sng" dirty="0">
                <a:latin typeface="华文楷体" pitchFamily="2" charset="-122"/>
                <a:ea typeface="华文楷体" pitchFamily="2" charset="-122"/>
                <a:sym typeface="+mn-ea"/>
              </a:rPr>
              <a:t>                                </a:t>
            </a:r>
            <a:r>
              <a:rPr lang="zh-CN" altLang="en-US" sz="3300" b="1" dirty="0">
                <a:latin typeface="华文楷体" pitchFamily="2" charset="-122"/>
                <a:ea typeface="华文楷体" pitchFamily="2" charset="-122"/>
                <a:sym typeface="+mn-ea"/>
              </a:rPr>
              <a:t>引发了一阵风波。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58843" y="2702720"/>
            <a:ext cx="3338513" cy="57708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宋体" panose="02010600030101010101" pitchFamily="2" charset="-122"/>
                <a:sym typeface="+mn-ea"/>
              </a:rPr>
              <a:t>掉落的奶酪渣子</a:t>
            </a:r>
            <a:endParaRPr lang="zh-CN" altLang="en-US" sz="3300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华文楷体" panose="02010600040101010101" charset="-122"/>
              <a:ea typeface="华文楷体" panose="0201060004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4819" name="文本框 21"/>
          <p:cNvSpPr txBox="1">
            <a:spLocks noChangeArrowheads="1"/>
          </p:cNvSpPr>
          <p:nvPr/>
        </p:nvSpPr>
        <p:spPr bwMode="auto">
          <a:xfrm>
            <a:off x="848916" y="992981"/>
            <a:ext cx="804267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700" b="1" dirty="0">
                <a:latin typeface="黑体" pitchFamily="49" charset="-122"/>
                <a:ea typeface="黑体" pitchFamily="49" charset="-122"/>
              </a:rPr>
              <a:t>自由读课文，说说课文主要讲了什么内容。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01568" y="1828801"/>
            <a:ext cx="2214563" cy="57708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宋体" panose="02010600030101010101" pitchFamily="2" charset="-122"/>
                <a:sym typeface="+mn-ea"/>
              </a:rPr>
              <a:t>蚂蚁队长  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8139" y="2708673"/>
            <a:ext cx="2214563" cy="57708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宋体" panose="02010600030101010101" pitchFamily="2" charset="-122"/>
                <a:sym typeface="+mn-ea"/>
              </a:rPr>
              <a:t>搬运粮食</a:t>
            </a:r>
            <a:endParaRPr lang="zh-CN" altLang="en-US" sz="3300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华文楷体" panose="02010600040101010101" charset="-122"/>
              <a:ea typeface="华文楷体" panose="0201060004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7904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</a:t>
            </a:r>
            <a:endParaRPr lang="zh-CN" altLang="en-US" sz="33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3932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81151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87180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" grpId="0"/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2"/>
          <p:cNvSpPr txBox="1"/>
          <p:nvPr/>
        </p:nvSpPr>
        <p:spPr>
          <a:xfrm>
            <a:off x="4475561" y="292536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00" dirty="0">
                <a:solidFill>
                  <a:srgbClr val="FFFFFF"/>
                </a:solidFill>
                <a:ea typeface="+mn-ea"/>
              </a:rPr>
              <a:t>状元成才路</a:t>
            </a:r>
            <a:endParaRPr lang="zh-CN" altLang="zh-CN" sz="500" dirty="0">
              <a:solidFill>
                <a:srgbClr val="FFFFFF"/>
              </a:solidFill>
              <a:ea typeface="+mn-ea"/>
            </a:endParaRPr>
          </a:p>
        </p:txBody>
      </p:sp>
      <p:sp>
        <p:nvSpPr>
          <p:cNvPr id="11267" name="文本框 34"/>
          <p:cNvSpPr txBox="1"/>
          <p:nvPr/>
        </p:nvSpPr>
        <p:spPr>
          <a:xfrm rot="21319903">
            <a:off x="8064941" y="162711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68" name="文本框 36"/>
          <p:cNvSpPr txBox="1"/>
          <p:nvPr/>
        </p:nvSpPr>
        <p:spPr>
          <a:xfrm rot="16249134">
            <a:off x="5859309" y="131576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69" name="文本框 37"/>
          <p:cNvSpPr txBox="1"/>
          <p:nvPr/>
        </p:nvSpPr>
        <p:spPr>
          <a:xfrm rot="17449134">
            <a:off x="5329479" y="172355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0" name="文本框 45"/>
          <p:cNvSpPr txBox="1"/>
          <p:nvPr/>
        </p:nvSpPr>
        <p:spPr>
          <a:xfrm rot="16249134">
            <a:off x="6420092" y="133779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1" name="文本框 46"/>
          <p:cNvSpPr txBox="1"/>
          <p:nvPr/>
        </p:nvSpPr>
        <p:spPr>
          <a:xfrm rot="21175089">
            <a:off x="7066005" y="156996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2" name="文本框 47"/>
          <p:cNvSpPr txBox="1"/>
          <p:nvPr/>
        </p:nvSpPr>
        <p:spPr>
          <a:xfrm rot="17449134">
            <a:off x="7653580" y="249805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3" name="文本框 49"/>
          <p:cNvSpPr txBox="1"/>
          <p:nvPr/>
        </p:nvSpPr>
        <p:spPr>
          <a:xfrm rot="657351">
            <a:off x="8166143" y="118182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4" name="文本框 50"/>
          <p:cNvSpPr txBox="1"/>
          <p:nvPr/>
        </p:nvSpPr>
        <p:spPr>
          <a:xfrm rot="1480325">
            <a:off x="7389855" y="124373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5" name="文本框 51"/>
          <p:cNvSpPr txBox="1"/>
          <p:nvPr/>
        </p:nvSpPr>
        <p:spPr>
          <a:xfrm rot="16249134">
            <a:off x="8364383" y="271415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6" name="文本框 32"/>
          <p:cNvSpPr txBox="1"/>
          <p:nvPr/>
        </p:nvSpPr>
        <p:spPr>
          <a:xfrm>
            <a:off x="3262313" y="356116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7" name="文本框 34"/>
          <p:cNvSpPr txBox="1"/>
          <p:nvPr/>
        </p:nvSpPr>
        <p:spPr>
          <a:xfrm rot="4149897">
            <a:off x="4462705" y="349818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8" name="文本框 36"/>
          <p:cNvSpPr txBox="1"/>
          <p:nvPr/>
        </p:nvSpPr>
        <p:spPr>
          <a:xfrm rot="20220000">
            <a:off x="3898943" y="130088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79" name="文本框 37"/>
          <p:cNvSpPr txBox="1"/>
          <p:nvPr/>
        </p:nvSpPr>
        <p:spPr>
          <a:xfrm rot="21420000">
            <a:off x="4129329" y="205336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0" name="文本框 45"/>
          <p:cNvSpPr txBox="1"/>
          <p:nvPr/>
        </p:nvSpPr>
        <p:spPr>
          <a:xfrm rot="20220000">
            <a:off x="4459728" y="132350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1" name="文本框 46"/>
          <p:cNvSpPr txBox="1"/>
          <p:nvPr/>
        </p:nvSpPr>
        <p:spPr>
          <a:xfrm rot="20220000">
            <a:off x="4829416" y="15378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2" name="文本框 47"/>
          <p:cNvSpPr txBox="1"/>
          <p:nvPr/>
        </p:nvSpPr>
        <p:spPr>
          <a:xfrm rot="21420000">
            <a:off x="5062779" y="223433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3" name="文本框 49"/>
          <p:cNvSpPr txBox="1"/>
          <p:nvPr/>
        </p:nvSpPr>
        <p:spPr>
          <a:xfrm rot="16249134">
            <a:off x="6309364" y="21093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4" name="文本框 50"/>
          <p:cNvSpPr txBox="1"/>
          <p:nvPr/>
        </p:nvSpPr>
        <p:spPr>
          <a:xfrm rot="21429897">
            <a:off x="5588441" y="259033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5" name="文本框 51"/>
          <p:cNvSpPr txBox="1"/>
          <p:nvPr/>
        </p:nvSpPr>
        <p:spPr>
          <a:xfrm rot="16249134">
            <a:off x="5843830" y="343329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6" name="文本框 32"/>
          <p:cNvSpPr txBox="1"/>
          <p:nvPr/>
        </p:nvSpPr>
        <p:spPr>
          <a:xfrm rot="1209897">
            <a:off x="1135503" y="387501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7" name="文本框 34"/>
          <p:cNvSpPr txBox="1"/>
          <p:nvPr/>
        </p:nvSpPr>
        <p:spPr>
          <a:xfrm rot="4149897">
            <a:off x="2142177" y="345532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8" name="文本框 36"/>
          <p:cNvSpPr txBox="1"/>
          <p:nvPr/>
        </p:nvSpPr>
        <p:spPr>
          <a:xfrm rot="20220000">
            <a:off x="1603418" y="322850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89" name="文本框 37"/>
          <p:cNvSpPr txBox="1"/>
          <p:nvPr/>
        </p:nvSpPr>
        <p:spPr>
          <a:xfrm rot="1029897">
            <a:off x="2484480" y="275344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0" name="文本框 45"/>
          <p:cNvSpPr txBox="1"/>
          <p:nvPr/>
        </p:nvSpPr>
        <p:spPr>
          <a:xfrm rot="20220000">
            <a:off x="3160755" y="314635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1" name="文本框 46"/>
          <p:cNvSpPr txBox="1"/>
          <p:nvPr/>
        </p:nvSpPr>
        <p:spPr>
          <a:xfrm rot="21429897">
            <a:off x="786054" y="152948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2" name="文本框 47"/>
          <p:cNvSpPr txBox="1"/>
          <p:nvPr/>
        </p:nvSpPr>
        <p:spPr>
          <a:xfrm rot="1029897">
            <a:off x="827130" y="339995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3" name="文本框 49"/>
          <p:cNvSpPr txBox="1"/>
          <p:nvPr/>
        </p:nvSpPr>
        <p:spPr>
          <a:xfrm rot="21429897">
            <a:off x="3008355" y="383691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4" name="文本框 50"/>
          <p:cNvSpPr txBox="1"/>
          <p:nvPr/>
        </p:nvSpPr>
        <p:spPr>
          <a:xfrm rot="21429897">
            <a:off x="4156118" y="317016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5" name="文本框 51"/>
          <p:cNvSpPr txBox="1"/>
          <p:nvPr/>
        </p:nvSpPr>
        <p:spPr>
          <a:xfrm rot="21429897">
            <a:off x="4322805" y="392859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6" name="文本框 32"/>
          <p:cNvSpPr txBox="1"/>
          <p:nvPr/>
        </p:nvSpPr>
        <p:spPr>
          <a:xfrm rot="16529158">
            <a:off x="320521" y="204085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7" name="文本框 34"/>
          <p:cNvSpPr txBox="1"/>
          <p:nvPr/>
        </p:nvSpPr>
        <p:spPr>
          <a:xfrm rot="4149897">
            <a:off x="1338505" y="215873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8" name="文本框 36"/>
          <p:cNvSpPr txBox="1"/>
          <p:nvPr/>
        </p:nvSpPr>
        <p:spPr>
          <a:xfrm rot="21429897">
            <a:off x="321116" y="133660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299" name="文本框 37"/>
          <p:cNvSpPr txBox="1"/>
          <p:nvPr/>
        </p:nvSpPr>
        <p:spPr>
          <a:xfrm rot="1029897">
            <a:off x="1336718" y="168426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0" name="文本框 45"/>
          <p:cNvSpPr txBox="1"/>
          <p:nvPr/>
        </p:nvSpPr>
        <p:spPr>
          <a:xfrm rot="20220000">
            <a:off x="2116578" y="114610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1" name="文本框 46"/>
          <p:cNvSpPr txBox="1"/>
          <p:nvPr/>
        </p:nvSpPr>
        <p:spPr>
          <a:xfrm rot="20220000">
            <a:off x="2686291" y="131517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2" name="文本框 47"/>
          <p:cNvSpPr txBox="1"/>
          <p:nvPr/>
        </p:nvSpPr>
        <p:spPr>
          <a:xfrm rot="21420000">
            <a:off x="2414829" y="187952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3" name="文本框 49"/>
          <p:cNvSpPr txBox="1"/>
          <p:nvPr/>
        </p:nvSpPr>
        <p:spPr>
          <a:xfrm rot="20220000">
            <a:off x="3275055" y="15378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4" name="文本框 50"/>
          <p:cNvSpPr txBox="1"/>
          <p:nvPr/>
        </p:nvSpPr>
        <p:spPr>
          <a:xfrm rot="20220000">
            <a:off x="2848216" y="211884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5" name="文本框 51"/>
          <p:cNvSpPr txBox="1"/>
          <p:nvPr/>
        </p:nvSpPr>
        <p:spPr>
          <a:xfrm rot="20220000">
            <a:off x="3483416" y="225576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6" name="文本框 32"/>
          <p:cNvSpPr txBox="1"/>
          <p:nvPr/>
        </p:nvSpPr>
        <p:spPr>
          <a:xfrm rot="1209897">
            <a:off x="5113380" y="353806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7" name="文本框 34"/>
          <p:cNvSpPr txBox="1"/>
          <p:nvPr/>
        </p:nvSpPr>
        <p:spPr>
          <a:xfrm rot="20569134">
            <a:off x="6312341" y="389406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8" name="文本框 36"/>
          <p:cNvSpPr txBox="1"/>
          <p:nvPr/>
        </p:nvSpPr>
        <p:spPr>
          <a:xfrm rot="368503">
            <a:off x="5772391" y="285822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09" name="文本框 37"/>
          <p:cNvSpPr txBox="1"/>
          <p:nvPr/>
        </p:nvSpPr>
        <p:spPr>
          <a:xfrm rot="829244">
            <a:off x="5283641" y="397264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0" name="文本框 45"/>
          <p:cNvSpPr txBox="1"/>
          <p:nvPr/>
        </p:nvSpPr>
        <p:spPr>
          <a:xfrm rot="17097278">
            <a:off x="6777280" y="249984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1" name="文本框 46"/>
          <p:cNvSpPr txBox="1"/>
          <p:nvPr/>
        </p:nvSpPr>
        <p:spPr>
          <a:xfrm rot="2702238">
            <a:off x="7566664" y="30618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2" name="文本框 47"/>
          <p:cNvSpPr txBox="1"/>
          <p:nvPr/>
        </p:nvSpPr>
        <p:spPr>
          <a:xfrm rot="18143362">
            <a:off x="6742752" y="340293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3" name="文本框 49"/>
          <p:cNvSpPr txBox="1"/>
          <p:nvPr/>
        </p:nvSpPr>
        <p:spPr>
          <a:xfrm rot="18419577">
            <a:off x="8106017" y="326482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4" name="文本框 50"/>
          <p:cNvSpPr txBox="1"/>
          <p:nvPr/>
        </p:nvSpPr>
        <p:spPr>
          <a:xfrm rot="17959444">
            <a:off x="7238052" y="359045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5" name="文本框 51"/>
          <p:cNvSpPr txBox="1"/>
          <p:nvPr/>
        </p:nvSpPr>
        <p:spPr>
          <a:xfrm rot="1549510">
            <a:off x="8028030" y="240102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6" name="文本框 32"/>
          <p:cNvSpPr txBox="1"/>
          <p:nvPr/>
        </p:nvSpPr>
        <p:spPr>
          <a:xfrm rot="4190103">
            <a:off x="4286493" y="250639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7" name="文本框 34"/>
          <p:cNvSpPr txBox="1"/>
          <p:nvPr/>
        </p:nvSpPr>
        <p:spPr>
          <a:xfrm rot="8340000">
            <a:off x="4921691" y="31380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8" name="文本框 36"/>
          <p:cNvSpPr txBox="1"/>
          <p:nvPr/>
        </p:nvSpPr>
        <p:spPr>
          <a:xfrm rot="20439237">
            <a:off x="5772391" y="175094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19" name="文本框 37"/>
          <p:cNvSpPr txBox="1"/>
          <p:nvPr/>
        </p:nvSpPr>
        <p:spPr>
          <a:xfrm rot="39237">
            <a:off x="5648566" y="227243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0" name="文本框 45"/>
          <p:cNvSpPr txBox="1"/>
          <p:nvPr/>
        </p:nvSpPr>
        <p:spPr>
          <a:xfrm rot="20439237">
            <a:off x="6332580" y="177237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1" name="文本框 46"/>
          <p:cNvSpPr txBox="1"/>
          <p:nvPr/>
        </p:nvSpPr>
        <p:spPr>
          <a:xfrm rot="20439237">
            <a:off x="6702866" y="198668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2" name="文本框 47"/>
          <p:cNvSpPr txBox="1"/>
          <p:nvPr/>
        </p:nvSpPr>
        <p:spPr>
          <a:xfrm rot="39237">
            <a:off x="7183878" y="245698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3" name="文本框 49"/>
          <p:cNvSpPr txBox="1"/>
          <p:nvPr/>
        </p:nvSpPr>
        <p:spPr>
          <a:xfrm rot="20439237">
            <a:off x="8020291" y="206645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4" name="文本框 50"/>
          <p:cNvSpPr txBox="1"/>
          <p:nvPr/>
        </p:nvSpPr>
        <p:spPr>
          <a:xfrm rot="20439237">
            <a:off x="7486891" y="193310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5" name="文本框 51"/>
          <p:cNvSpPr txBox="1"/>
          <p:nvPr/>
        </p:nvSpPr>
        <p:spPr>
          <a:xfrm rot="20439237">
            <a:off x="7963141" y="279392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6" name="文本框 32"/>
          <p:cNvSpPr txBox="1"/>
          <p:nvPr/>
        </p:nvSpPr>
        <p:spPr>
          <a:xfrm rot="4190103">
            <a:off x="2763684" y="333983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7" name="文本框 34"/>
          <p:cNvSpPr txBox="1"/>
          <p:nvPr/>
        </p:nvSpPr>
        <p:spPr>
          <a:xfrm rot="8340000">
            <a:off x="3922755" y="281536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8" name="文本框 36"/>
          <p:cNvSpPr txBox="1"/>
          <p:nvPr/>
        </p:nvSpPr>
        <p:spPr>
          <a:xfrm rot="2810103">
            <a:off x="3811434" y="173486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29" name="文本框 37"/>
          <p:cNvSpPr txBox="1"/>
          <p:nvPr/>
        </p:nvSpPr>
        <p:spPr>
          <a:xfrm rot="4010103">
            <a:off x="3811434" y="227779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0" name="文本框 45"/>
          <p:cNvSpPr txBox="1"/>
          <p:nvPr/>
        </p:nvSpPr>
        <p:spPr>
          <a:xfrm rot="2810103">
            <a:off x="4372217" y="175689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1" name="文本框 46"/>
          <p:cNvSpPr txBox="1"/>
          <p:nvPr/>
        </p:nvSpPr>
        <p:spPr>
          <a:xfrm rot="2810103">
            <a:off x="4742502" y="197120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2" name="文本框 47"/>
          <p:cNvSpPr txBox="1"/>
          <p:nvPr/>
        </p:nvSpPr>
        <p:spPr>
          <a:xfrm rot="4010103">
            <a:off x="4742502" y="251413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3" name="文本框 49"/>
          <p:cNvSpPr txBox="1"/>
          <p:nvPr/>
        </p:nvSpPr>
        <p:spPr>
          <a:xfrm rot="20439237">
            <a:off x="6223043" y="254389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4" name="文本框 50"/>
          <p:cNvSpPr txBox="1"/>
          <p:nvPr/>
        </p:nvSpPr>
        <p:spPr>
          <a:xfrm rot="4020000">
            <a:off x="5216371" y="263021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5" name="文本框 51"/>
          <p:cNvSpPr txBox="1"/>
          <p:nvPr/>
        </p:nvSpPr>
        <p:spPr>
          <a:xfrm rot="20439237">
            <a:off x="5597966" y="321898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6" name="文本框 32"/>
          <p:cNvSpPr txBox="1"/>
          <p:nvPr/>
        </p:nvSpPr>
        <p:spPr>
          <a:xfrm rot="5400000">
            <a:off x="1139671" y="322850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7" name="文本框 34"/>
          <p:cNvSpPr txBox="1"/>
          <p:nvPr/>
        </p:nvSpPr>
        <p:spPr>
          <a:xfrm rot="8340000">
            <a:off x="1879643" y="355235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8" name="文本框 36"/>
          <p:cNvSpPr txBox="1"/>
          <p:nvPr/>
        </p:nvSpPr>
        <p:spPr>
          <a:xfrm rot="2810103">
            <a:off x="1861189" y="273142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39" name="文本框 37"/>
          <p:cNvSpPr txBox="1"/>
          <p:nvPr/>
        </p:nvSpPr>
        <p:spPr>
          <a:xfrm rot="5220000">
            <a:off x="2295767" y="301419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0" name="文本框 45"/>
          <p:cNvSpPr txBox="1"/>
          <p:nvPr/>
        </p:nvSpPr>
        <p:spPr>
          <a:xfrm rot="2810103">
            <a:off x="2808927" y="274570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1" name="文本框 46"/>
          <p:cNvSpPr txBox="1"/>
          <p:nvPr/>
        </p:nvSpPr>
        <p:spPr>
          <a:xfrm rot="4020000">
            <a:off x="699140" y="196346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2" name="文本框 47"/>
          <p:cNvSpPr txBox="1"/>
          <p:nvPr/>
        </p:nvSpPr>
        <p:spPr>
          <a:xfrm rot="5220000">
            <a:off x="700330" y="289691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3" name="文本框 49"/>
          <p:cNvSpPr txBox="1"/>
          <p:nvPr/>
        </p:nvSpPr>
        <p:spPr>
          <a:xfrm rot="4020000">
            <a:off x="2462454" y="373988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4" name="文本框 50"/>
          <p:cNvSpPr txBox="1"/>
          <p:nvPr/>
        </p:nvSpPr>
        <p:spPr>
          <a:xfrm rot="4020000">
            <a:off x="3700705" y="33666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5" name="文本框 51"/>
          <p:cNvSpPr txBox="1"/>
          <p:nvPr/>
        </p:nvSpPr>
        <p:spPr>
          <a:xfrm rot="4020000">
            <a:off x="4070989" y="358093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6" name="文本框 32"/>
          <p:cNvSpPr txBox="1"/>
          <p:nvPr/>
        </p:nvSpPr>
        <p:spPr>
          <a:xfrm rot="20719261">
            <a:off x="512805" y="251413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7" name="文本框 34"/>
          <p:cNvSpPr txBox="1"/>
          <p:nvPr/>
        </p:nvSpPr>
        <p:spPr>
          <a:xfrm rot="8340000">
            <a:off x="1252779" y="2591523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8" name="文本框 36"/>
          <p:cNvSpPr txBox="1"/>
          <p:nvPr/>
        </p:nvSpPr>
        <p:spPr>
          <a:xfrm rot="4020000">
            <a:off x="1668309" y="151103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49" name="文本框 37"/>
          <p:cNvSpPr txBox="1"/>
          <p:nvPr/>
        </p:nvSpPr>
        <p:spPr>
          <a:xfrm rot="5220000">
            <a:off x="1668309" y="2053955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0" name="文本框 45"/>
          <p:cNvSpPr txBox="1"/>
          <p:nvPr/>
        </p:nvSpPr>
        <p:spPr>
          <a:xfrm rot="2810103">
            <a:off x="2229092" y="1533056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1" name="文本框 46"/>
          <p:cNvSpPr txBox="1"/>
          <p:nvPr/>
        </p:nvSpPr>
        <p:spPr>
          <a:xfrm rot="2810103">
            <a:off x="2599377" y="174736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2" name="文本框 47"/>
          <p:cNvSpPr txBox="1"/>
          <p:nvPr/>
        </p:nvSpPr>
        <p:spPr>
          <a:xfrm rot="4010103">
            <a:off x="2327914" y="2312321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3" name="文本框 49"/>
          <p:cNvSpPr txBox="1"/>
          <p:nvPr/>
        </p:nvSpPr>
        <p:spPr>
          <a:xfrm rot="2810103">
            <a:off x="3186355" y="1971207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4" name="文本框 50"/>
          <p:cNvSpPr txBox="1"/>
          <p:nvPr/>
        </p:nvSpPr>
        <p:spPr>
          <a:xfrm rot="2810103">
            <a:off x="3073246" y="240638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5" name="文本框 51"/>
          <p:cNvSpPr txBox="1"/>
          <p:nvPr/>
        </p:nvSpPr>
        <p:spPr>
          <a:xfrm rot="2810103">
            <a:off x="3443530" y="262069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6" name="文本框 32"/>
          <p:cNvSpPr txBox="1"/>
          <p:nvPr/>
        </p:nvSpPr>
        <p:spPr>
          <a:xfrm rot="5400000">
            <a:off x="4749646" y="368273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7" name="文本框 34"/>
          <p:cNvSpPr txBox="1"/>
          <p:nvPr/>
        </p:nvSpPr>
        <p:spPr>
          <a:xfrm rot="3159237">
            <a:off x="5818827" y="400658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8" name="文本框 36"/>
          <p:cNvSpPr txBox="1"/>
          <p:nvPr/>
        </p:nvSpPr>
        <p:spPr>
          <a:xfrm rot="20439237">
            <a:off x="6236141" y="292489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59" name="文本框 37"/>
          <p:cNvSpPr txBox="1"/>
          <p:nvPr/>
        </p:nvSpPr>
        <p:spPr>
          <a:xfrm rot="39237">
            <a:off x="6236141" y="346782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0" name="文本框 45"/>
          <p:cNvSpPr txBox="1"/>
          <p:nvPr/>
        </p:nvSpPr>
        <p:spPr>
          <a:xfrm rot="20439237">
            <a:off x="6796329" y="2947519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1" name="文本框 46"/>
          <p:cNvSpPr txBox="1"/>
          <p:nvPr/>
        </p:nvSpPr>
        <p:spPr>
          <a:xfrm rot="20439237">
            <a:off x="7166018" y="3161832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2" name="文本框 47"/>
          <p:cNvSpPr txBox="1"/>
          <p:nvPr/>
        </p:nvSpPr>
        <p:spPr>
          <a:xfrm rot="39237">
            <a:off x="6853479" y="3729760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3" name="文本框 49"/>
          <p:cNvSpPr txBox="1"/>
          <p:nvPr/>
        </p:nvSpPr>
        <p:spPr>
          <a:xfrm rot="20439237">
            <a:off x="7686916" y="345234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4" name="文本框 50"/>
          <p:cNvSpPr txBox="1"/>
          <p:nvPr/>
        </p:nvSpPr>
        <p:spPr>
          <a:xfrm rot="20439237">
            <a:off x="7641078" y="3820248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11365" name="文本框 51"/>
          <p:cNvSpPr txBox="1"/>
          <p:nvPr/>
        </p:nvSpPr>
        <p:spPr>
          <a:xfrm rot="20439237">
            <a:off x="6779066" y="1146104"/>
            <a:ext cx="459100" cy="14619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00" dirty="0">
                <a:solidFill>
                  <a:srgbClr val="FFFFFF"/>
                </a:solidFill>
                <a:ea typeface="+mn-ea"/>
              </a:rPr>
              <a:t>状元成才路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6010" y="987030"/>
            <a:ext cx="6567488" cy="6601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再读课文，理清课文层次。</a:t>
            </a:r>
          </a:p>
        </p:txBody>
      </p:sp>
      <p:sp>
        <p:nvSpPr>
          <p:cNvPr id="11373" name="文本框 1"/>
          <p:cNvSpPr txBox="1"/>
          <p:nvPr/>
        </p:nvSpPr>
        <p:spPr>
          <a:xfrm>
            <a:off x="696516" y="1639491"/>
            <a:ext cx="8205788" cy="7586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第一部分（   ）：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______________________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06291" y="1734741"/>
            <a:ext cx="1187053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7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1～2</a:t>
            </a:r>
          </a:p>
        </p:txBody>
      </p:sp>
      <p:sp>
        <p:nvSpPr>
          <p:cNvPr id="11" name="矩形 10"/>
          <p:cNvSpPr/>
          <p:nvPr/>
        </p:nvSpPr>
        <p:spPr>
          <a:xfrm>
            <a:off x="4246960" y="1701404"/>
            <a:ext cx="3995738" cy="5616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蚂蚁队长下令运粮食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771527" y="2588420"/>
            <a:ext cx="8206979" cy="7586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第二部分（   ）：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______________________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771527" y="3574256"/>
            <a:ext cx="8206979" cy="7586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第三部分（   ）：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______________________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802731" y="2767014"/>
            <a:ext cx="118705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1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3～12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940844" y="3711179"/>
            <a:ext cx="1188244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13</a:t>
            </a:r>
          </a:p>
        </p:txBody>
      </p:sp>
      <p:sp>
        <p:nvSpPr>
          <p:cNvPr id="22" name="矩形 21"/>
          <p:cNvSpPr/>
          <p:nvPr/>
        </p:nvSpPr>
        <p:spPr>
          <a:xfrm>
            <a:off x="4274344" y="2639616"/>
            <a:ext cx="3022302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奶酪渣子引风波</a:t>
            </a:r>
          </a:p>
        </p:txBody>
      </p:sp>
      <p:sp>
        <p:nvSpPr>
          <p:cNvPr id="23" name="矩形 22"/>
          <p:cNvSpPr/>
          <p:nvPr/>
        </p:nvSpPr>
        <p:spPr>
          <a:xfrm>
            <a:off x="4329112" y="3617120"/>
            <a:ext cx="3022302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大家干劲更足了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8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347" y="335204"/>
            <a:ext cx="8285798" cy="1731243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默读第1</a:t>
            </a:r>
            <a:r>
              <a:rPr lang="en-US" altLang="zh-CN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-5</a:t>
            </a: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自然段，回答：</a:t>
            </a:r>
          </a:p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700" b="1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为什么大家一听蚂蚁队长说自己要是偷嘴，“照样要处罚”之后，就都来劲了，争先恐后运粮？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4313" y="2593181"/>
            <a:ext cx="848439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因为小蚂蚁们觉得队长以身作则，不搞特权，这样显得公平合理，所以劳动起来都特别卖力。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691" y="69533"/>
            <a:ext cx="8285798" cy="1066446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读一读  品一品：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38139" y="800100"/>
            <a:ext cx="856892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+mn-ea"/>
              </a:rPr>
              <a:t>奶酪多诱人啊！抬着它，不要说吃，单是闻闻，都要淌口水。小蚂蚁们嘴叼着它，要做到不趁机舔一下，那要有多大的毅力，多强的纪律性啊！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06356" y="2990851"/>
            <a:ext cx="4894659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27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+mn-ea"/>
              </a:rPr>
              <a:t>衬托出小蚂蚁们在队长的严于律己影响下纪律性很强。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131096" y="1377555"/>
            <a:ext cx="7487841" cy="59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61964" y="1989535"/>
            <a:ext cx="133826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575447" y="2594373"/>
            <a:ext cx="2509838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形标注 11"/>
          <p:cNvSpPr/>
          <p:nvPr/>
        </p:nvSpPr>
        <p:spPr>
          <a:xfrm>
            <a:off x="271463" y="2990851"/>
            <a:ext cx="2521744" cy="1339454"/>
          </a:xfrm>
          <a:prstGeom prst="wedgeEllipseCallout">
            <a:avLst>
              <a:gd name="adj1" fmla="val 7534"/>
              <a:gd name="adj2" fmla="val -86048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为什么要写奶酪诱人的香味？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691" y="310490"/>
            <a:ext cx="8285798" cy="1066446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默读第</a:t>
            </a:r>
            <a:r>
              <a:rPr 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6-12</a:t>
            </a: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自然段，回答：</a:t>
            </a:r>
            <a:endParaRPr lang="en-US" altLang="zh-CN" sz="2700" b="1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蚂蚁队长</a:t>
            </a: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为什么看着那点儿奶酪渣子，心里七上八下？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30994" y="2856310"/>
            <a:ext cx="7873604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奶酪渣子丢掉太可惜，自己趁机吃掉又会犯禁令，所以心里“七上八下”，不知道该怎么办。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6023373" y="1662114"/>
            <a:ext cx="2521744" cy="1069181"/>
          </a:xfrm>
          <a:prstGeom prst="wedgeEllipseCallout">
            <a:avLst>
              <a:gd name="adj1" fmla="val 7534"/>
              <a:gd name="adj2" fmla="val -86048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形容心里慌乱不安。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691" y="69534"/>
            <a:ext cx="8285798" cy="1731243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默读第</a:t>
            </a:r>
            <a:r>
              <a:rPr 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6-12</a:t>
            </a: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自然段，回答：</a:t>
            </a:r>
          </a:p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    蚂蚁队长</a:t>
            </a:r>
            <a:r>
              <a:rPr lang="zh-CN" altLang="en-US" sz="2700" b="1" kern="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下令小蚂蚁们离开后，为什么自己没有趁大家都看不见的时候，偷偷吃掉奶酪渣子？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09602" y="2114550"/>
            <a:ext cx="787241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蚂蚁队长其实也很想吃掉这点奶酪渣子，但是他考虑到，他如果偷了嘴，就会犯了禁令，失掉整个蚁群的信任，所以他最终还是禁受住了考验。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3844" y="677149"/>
            <a:ext cx="8285798" cy="567848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700" b="1" kern="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</a:t>
            </a:r>
            <a:r>
              <a:rPr lang="zh-CN" altLang="en-US" sz="2700" b="1" kern="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蚂蚁队长</a:t>
            </a:r>
            <a:r>
              <a:rPr sz="2700" b="1" kern="0" dirty="0" err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的行为中，你感受到了什么</a:t>
            </a:r>
            <a:r>
              <a:rPr sz="2700" b="1" kern="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</a:p>
        </p:txBody>
      </p:sp>
      <p:pic>
        <p:nvPicPr>
          <p:cNvPr id="5" name="图片 4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43847" y="1348310"/>
            <a:ext cx="3075539" cy="3075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椭圆形标注 5"/>
          <p:cNvSpPr/>
          <p:nvPr/>
        </p:nvSpPr>
        <p:spPr>
          <a:xfrm>
            <a:off x="4374359" y="1632349"/>
            <a:ext cx="2378869" cy="2316956"/>
          </a:xfrm>
          <a:prstGeom prst="wedgeEllipseCallout">
            <a:avLst>
              <a:gd name="adj1" fmla="val -59684"/>
              <a:gd name="adj2" fmla="val -10239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严于律己，</a:t>
            </a:r>
            <a:endParaRPr kumimoji="1" lang="en-US" altLang="zh-CN" sz="3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以身作则。</a:t>
            </a:r>
            <a:endParaRPr lang="zh-CN" altLang="en-US" sz="3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7309" y="966514"/>
            <a:ext cx="8285798" cy="1066446"/>
          </a:xfrm>
          <a:prstGeom prst="rect">
            <a:avLst/>
          </a:prstGeom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atin typeface="+mn-lt"/>
                <a:ea typeface="+mn-ea"/>
              </a:rPr>
              <a:t>蚂蚁队长</a:t>
            </a:r>
            <a:r>
              <a:rPr lang="zh-CN" altLang="zh-CN" sz="2700" b="1" dirty="0">
                <a:latin typeface="+mn-lt"/>
                <a:ea typeface="+mn-ea"/>
              </a:rPr>
              <a:t>让最小的蚂蚁吃掉奶酪渣</a:t>
            </a:r>
            <a:r>
              <a:rPr lang="zh-CN" altLang="en-US" sz="2700" b="1" dirty="0">
                <a:latin typeface="+mn-lt"/>
                <a:ea typeface="+mn-ea"/>
              </a:rPr>
              <a:t>子</a:t>
            </a:r>
            <a:r>
              <a:rPr lang="zh-CN" altLang="zh-CN" sz="2700" b="1" dirty="0">
                <a:latin typeface="+mn-lt"/>
                <a:ea typeface="+mn-ea"/>
              </a:rPr>
              <a:t>后，为什么大家的“劲头比刚才更足”</a:t>
            </a:r>
            <a:r>
              <a:rPr lang="zh-CN" altLang="en-US" sz="2700" b="1" dirty="0">
                <a:latin typeface="+mn-lt"/>
                <a:ea typeface="+mn-ea"/>
              </a:rPr>
              <a:t>了</a:t>
            </a:r>
            <a:r>
              <a:rPr lang="zh-CN" altLang="zh-CN" sz="2700" b="1" dirty="0">
                <a:latin typeface="+mn-lt"/>
                <a:ea typeface="+mn-ea"/>
              </a:rPr>
              <a:t>？</a:t>
            </a:r>
            <a:endParaRPr lang="zh-CN" altLang="en-US" sz="2700" b="1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7906" y="1966914"/>
            <a:ext cx="828555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         蚂蚁队长</a:t>
            </a:r>
            <a:r>
              <a:rPr lang="zh-CN" altLang="zh-CN" sz="2400" dirty="0">
                <a:solidFill>
                  <a:srgbClr val="FF0000"/>
                </a:solidFill>
              </a:rPr>
              <a:t>没有偷吃喷香的奶酪渣</a:t>
            </a:r>
            <a:r>
              <a:rPr lang="zh-CN" altLang="en-US" sz="2400" dirty="0">
                <a:solidFill>
                  <a:srgbClr val="FF0000"/>
                </a:solidFill>
              </a:rPr>
              <a:t>子</a:t>
            </a:r>
            <a:r>
              <a:rPr lang="zh-CN" altLang="zh-CN" sz="2400" dirty="0">
                <a:solidFill>
                  <a:srgbClr val="FF0000"/>
                </a:solidFill>
              </a:rPr>
              <a:t>，他经受住了考验，以身作则，带头遵守了纪律。</a:t>
            </a:r>
            <a:r>
              <a:rPr lang="zh-CN" altLang="en-US" sz="2400" dirty="0">
                <a:solidFill>
                  <a:srgbClr val="FF0000"/>
                </a:solidFill>
              </a:rPr>
              <a:t>蚂蚁队长</a:t>
            </a:r>
            <a:r>
              <a:rPr lang="zh-CN" altLang="zh-CN" sz="2400" dirty="0">
                <a:solidFill>
                  <a:srgbClr val="FF0000"/>
                </a:solidFill>
              </a:rPr>
              <a:t>命令蚁群中最小的蚂蚁吃掉奶酪渣</a:t>
            </a:r>
            <a:r>
              <a:rPr lang="zh-CN" altLang="en-US" sz="2400" dirty="0">
                <a:solidFill>
                  <a:srgbClr val="FF0000"/>
                </a:solidFill>
              </a:rPr>
              <a:t>子</a:t>
            </a:r>
            <a:r>
              <a:rPr lang="zh-CN" altLang="zh-CN" sz="2400" dirty="0">
                <a:solidFill>
                  <a:srgbClr val="FF0000"/>
                </a:solidFill>
              </a:rPr>
              <a:t>，这样处理令大家</a:t>
            </a:r>
            <a:r>
              <a:rPr lang="zh-CN" altLang="en-US" sz="2400" dirty="0">
                <a:solidFill>
                  <a:srgbClr val="FF0000"/>
                </a:solidFill>
              </a:rPr>
              <a:t>很信服</a:t>
            </a:r>
            <a:r>
              <a:rPr lang="zh-CN" altLang="zh-CN" sz="2400" dirty="0">
                <a:solidFill>
                  <a:srgbClr val="FF0000"/>
                </a:solidFill>
              </a:rPr>
              <a:t>，大家觉得非常公平合理，</a:t>
            </a:r>
            <a:r>
              <a:rPr lang="zh-CN" altLang="en-US" sz="2400" dirty="0">
                <a:solidFill>
                  <a:srgbClr val="FF0000"/>
                </a:solidFill>
              </a:rPr>
              <a:t>因此</a:t>
            </a:r>
            <a:r>
              <a:rPr lang="zh-CN" altLang="zh-CN" sz="2400" dirty="0">
                <a:solidFill>
                  <a:srgbClr val="FF0000"/>
                </a:solidFill>
              </a:rPr>
              <a:t>每一只蚂蚁都能够严格遵守纪律，所以大家又开始干活时，“劲头比刚才更足”</a:t>
            </a:r>
            <a:r>
              <a:rPr lang="zh-CN" altLang="en-US" sz="2400" dirty="0">
                <a:solidFill>
                  <a:srgbClr val="FF0000"/>
                </a:solidFill>
              </a:rPr>
              <a:t>了</a:t>
            </a:r>
            <a:r>
              <a:rPr lang="zh-CN" altLang="zh-CN" sz="2400" dirty="0">
                <a:solidFill>
                  <a:srgbClr val="FF0000"/>
                </a:solidFill>
              </a:rPr>
              <a:t>。</a:t>
            </a:r>
            <a:endParaRPr lang="zh-CN" altLang="en-US" sz="27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904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疑</a:t>
            </a:r>
            <a:endParaRPr lang="zh-CN" altLang="en-US" sz="33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932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难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1151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87180" y="213310"/>
            <a:ext cx="561692" cy="577081"/>
          </a:xfrm>
          <a:prstGeom prst="rect">
            <a:avLst/>
          </a:prstGeom>
          <a:solidFill>
            <a:srgbClr val="B5EA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究</a:t>
            </a:r>
            <a:endParaRPr lang="zh-CN" altLang="en-US" sz="33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7904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</a:t>
            </a:r>
            <a:endParaRPr lang="zh-CN" altLang="en-US" sz="33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932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</a:t>
            </a:r>
            <a:endParaRPr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858441" y="1556149"/>
            <a:ext cx="6580584" cy="2231231"/>
          </a:xfrm>
          <a:prstGeom prst="cloudCallout">
            <a:avLst>
              <a:gd name="adj1" fmla="val 27712"/>
              <a:gd name="adj2" fmla="val -60995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想一想：当奶酪成功搬进洞里后，大家会对蚂蚁队长说什么呢？</a:t>
            </a:r>
            <a:endParaRPr lang="zh-CN" altLang="en-US" sz="3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3356373" y="1398985"/>
            <a:ext cx="5082778" cy="2746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   </a:t>
            </a:r>
            <a:r>
              <a:rPr lang="zh-CN" altLang="en-US" sz="2900" dirty="0">
                <a:latin typeface="楷体" panose="02010609060101010101" pitchFamily="49" charset="-122"/>
                <a:ea typeface="楷体" panose="02010609060101010101" pitchFamily="49" charset="-122"/>
              </a:rPr>
              <a:t>奶酪 ，又名乳酪，或译称芝士、起司、起士，是多种乳制食品的通称，它有各式各样的味道、口感和形式。本课以“一块奶酪”为</a:t>
            </a:r>
            <a:r>
              <a:rPr lang="zh-CN" altLang="en-US" sz="29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题，点明了文章的线索。  </a:t>
            </a:r>
            <a:endParaRPr lang="zh-CN" altLang="en-US" sz="29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35" y="1797908"/>
            <a:ext cx="2999546" cy="1797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6"/>
          <p:cNvSpPr txBox="1"/>
          <p:nvPr/>
        </p:nvSpPr>
        <p:spPr>
          <a:xfrm>
            <a:off x="367904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endParaRPr lang="zh-CN" altLang="en-US" sz="33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932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endParaRPr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1151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endParaRPr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87180" y="213310"/>
            <a:ext cx="561692" cy="577081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endParaRPr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25746" y="353746"/>
            <a:ext cx="257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1015604" y="2330054"/>
            <a:ext cx="152990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>
                <a:solidFill>
                  <a:srgbClr val="FF0000"/>
                </a:solidFill>
              </a:rPr>
              <a:t>一块奶酪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2669383" y="1600200"/>
            <a:ext cx="30575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/>
              <a:t>布置搬运：争先恐后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4106468" y="2005014"/>
            <a:ext cx="156090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/>
              <a:t>七上八下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5906693" y="2190750"/>
            <a:ext cx="249316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0000FF"/>
                </a:solidFill>
              </a:rPr>
              <a:t>严于律己</a:t>
            </a:r>
          </a:p>
          <a:p>
            <a:r>
              <a:rPr lang="zh-CN" altLang="en-US" sz="2400" b="1">
                <a:solidFill>
                  <a:srgbClr val="0000FF"/>
                </a:solidFill>
              </a:rPr>
              <a:t>以身作则</a:t>
            </a:r>
          </a:p>
        </p:txBody>
      </p:sp>
      <p:sp>
        <p:nvSpPr>
          <p:cNvPr id="46103" name="AutoShape 23"/>
          <p:cNvSpPr>
            <a:spLocks/>
          </p:cNvSpPr>
          <p:nvPr/>
        </p:nvSpPr>
        <p:spPr bwMode="auto">
          <a:xfrm>
            <a:off x="2615806" y="1977629"/>
            <a:ext cx="54769" cy="1403747"/>
          </a:xfrm>
          <a:prstGeom prst="leftBrace">
            <a:avLst>
              <a:gd name="adj1" fmla="val 21358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 b="1">
              <a:latin typeface="Calibri" pitchFamily="34" charset="0"/>
            </a:endParaRPr>
          </a:p>
        </p:txBody>
      </p:sp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2669384" y="2330054"/>
            <a:ext cx="160258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/>
              <a:t>引风起波</a:t>
            </a: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2669383" y="3067050"/>
            <a:ext cx="290393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/>
              <a:t>劲头更足：搬进洞里</a:t>
            </a:r>
          </a:p>
        </p:txBody>
      </p:sp>
      <p:sp>
        <p:nvSpPr>
          <p:cNvPr id="4" name="AutoShape 23"/>
          <p:cNvSpPr>
            <a:spLocks/>
          </p:cNvSpPr>
          <p:nvPr/>
        </p:nvSpPr>
        <p:spPr bwMode="auto">
          <a:xfrm>
            <a:off x="4049316" y="2218136"/>
            <a:ext cx="57150" cy="658415"/>
          </a:xfrm>
          <a:prstGeom prst="leftBrace">
            <a:avLst>
              <a:gd name="adj1" fmla="val 21366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 b="1">
              <a:latin typeface="Calibri" pitchFamily="34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129088" y="2338389"/>
            <a:ext cx="15621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/>
              <a:t>生气、犹豫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4129088" y="2687243"/>
            <a:ext cx="15621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/>
              <a:t>执行命令</a:t>
            </a:r>
          </a:p>
        </p:txBody>
      </p:sp>
      <p:sp>
        <p:nvSpPr>
          <p:cNvPr id="7" name="AutoShape 23"/>
          <p:cNvSpPr>
            <a:spLocks/>
          </p:cNvSpPr>
          <p:nvPr/>
        </p:nvSpPr>
        <p:spPr bwMode="auto">
          <a:xfrm rot="10800000">
            <a:off x="5755484" y="1870473"/>
            <a:ext cx="54769" cy="1403747"/>
          </a:xfrm>
          <a:prstGeom prst="leftBrace">
            <a:avLst>
              <a:gd name="adj1" fmla="val 21358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 b="1">
              <a:latin typeface="Calibri" pitchFamily="34" charset="0"/>
            </a:endParaRPr>
          </a:p>
        </p:txBody>
      </p:sp>
      <p:grpSp>
        <p:nvGrpSpPr>
          <p:cNvPr id="44044" name="组合 19"/>
          <p:cNvGrpSpPr>
            <a:grpSpLocks/>
          </p:cNvGrpSpPr>
          <p:nvPr/>
        </p:nvGrpSpPr>
        <p:grpSpPr bwMode="auto">
          <a:xfrm>
            <a:off x="9525" y="248842"/>
            <a:ext cx="2445544" cy="823913"/>
            <a:chOff x="12038" y="331387"/>
            <a:chExt cx="3261030" cy="1098952"/>
          </a:xfrm>
        </p:grpSpPr>
        <p:grpSp>
          <p:nvGrpSpPr>
            <p:cNvPr id="44045" name="组合 20"/>
            <p:cNvGrpSpPr>
              <a:grpSpLocks/>
            </p:cNvGrpSpPr>
            <p:nvPr/>
          </p:nvGrpSpPr>
          <p:grpSpPr bwMode="auto">
            <a:xfrm>
              <a:off x="1026546" y="568010"/>
              <a:ext cx="2246522" cy="678111"/>
              <a:chOff x="1937780" y="2511790"/>
              <a:chExt cx="2246522" cy="678111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964769" y="2511790"/>
                <a:ext cx="187501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974295" y="3189901"/>
                <a:ext cx="1876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3"/>
              <p:cNvSpPr txBox="1">
                <a:spLocks noChangeArrowheads="1"/>
              </p:cNvSpPr>
              <p:nvPr/>
            </p:nvSpPr>
            <p:spPr bwMode="auto">
              <a:xfrm>
                <a:off x="1937780" y="2543552"/>
                <a:ext cx="2246522" cy="61577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>
                    <a:latin typeface="黑体" panose="02010609060101010101" pitchFamily="49" charset="-122"/>
                    <a:ea typeface="黑体" panose="02010609060101010101" pitchFamily="49" charset="-122"/>
                  </a:rPr>
                  <a:t>层次梳理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3831844" y="2511790"/>
                <a:ext cx="306417" cy="335085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3849309" y="2827819"/>
                <a:ext cx="269900" cy="36208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046" name="图片 2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8" y="331387"/>
              <a:ext cx="1051489" cy="109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  <p:bldP spid="46096" grpId="0"/>
      <p:bldP spid="46097" grpId="0"/>
      <p:bldP spid="46100" grpId="0"/>
      <p:bldP spid="46103" grpId="0" animBg="1"/>
      <p:bldP spid="2" grpId="0"/>
      <p:bldP spid="3" grpId="0"/>
      <p:bldP spid="4" grpId="0" animBg="1"/>
      <p:bldP spid="5" grpId="0"/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631034" y="1777603"/>
            <a:ext cx="7965281" cy="186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700" dirty="0">
                <a:latin typeface="华文楷体" pitchFamily="2" charset="-122"/>
                <a:ea typeface="华文楷体" pitchFamily="2" charset="-122"/>
              </a:rPr>
              <a:t>         </a:t>
            </a:r>
            <a:r>
              <a:rPr lang="zh-CN" altLang="en-US" sz="3000" dirty="0">
                <a:solidFill>
                  <a:srgbClr val="FF0000"/>
                </a:solidFill>
                <a:latin typeface="ZWAdobeF"/>
                <a:ea typeface="华文楷体" pitchFamily="2" charset="-122"/>
                <a:cs typeface="ZWAdobeF"/>
              </a:rPr>
              <a:t>本文是一篇有趣的童话故事，讲述了蚂蚁队长带领一群小蚂蚁搬运食物的故事，赞扬了蚂蚁队长以身作则、遵守纪律的好品质。</a:t>
            </a:r>
            <a:endParaRPr lang="zh-CN" altLang="en-US" sz="30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  <a:sym typeface="+mn-ea"/>
            </a:endParaRPr>
          </a:p>
        </p:txBody>
      </p:sp>
      <p:grpSp>
        <p:nvGrpSpPr>
          <p:cNvPr id="45058" name="组合 5"/>
          <p:cNvGrpSpPr>
            <a:grpSpLocks/>
          </p:cNvGrpSpPr>
          <p:nvPr/>
        </p:nvGrpSpPr>
        <p:grpSpPr bwMode="auto">
          <a:xfrm>
            <a:off x="14290" y="267892"/>
            <a:ext cx="2440781" cy="735806"/>
            <a:chOff x="18662" y="357049"/>
            <a:chExt cx="3254406" cy="980919"/>
          </a:xfrm>
        </p:grpSpPr>
        <p:grpSp>
          <p:nvGrpSpPr>
            <p:cNvPr id="45059" name="组合 6"/>
            <p:cNvGrpSpPr>
              <a:grpSpLocks/>
            </p:cNvGrpSpPr>
            <p:nvPr/>
          </p:nvGrpSpPr>
          <p:grpSpPr bwMode="auto">
            <a:xfrm>
              <a:off x="1026735" y="568153"/>
              <a:ext cx="2246333" cy="679342"/>
              <a:chOff x="1937969" y="2511933"/>
              <a:chExt cx="2246333" cy="679342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964956" y="2511933"/>
                <a:ext cx="187485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974481" y="3191275"/>
                <a:ext cx="1876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3"/>
              <p:cNvSpPr txBox="1">
                <a:spLocks noChangeArrowheads="1"/>
              </p:cNvSpPr>
              <p:nvPr/>
            </p:nvSpPr>
            <p:spPr bwMode="auto">
              <a:xfrm>
                <a:off x="1937969" y="2543679"/>
                <a:ext cx="2246333" cy="615456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3831874" y="2511933"/>
                <a:ext cx="306391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3849337" y="2829382"/>
                <a:ext cx="26987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5060" name="图片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" y="357049"/>
              <a:ext cx="1090423" cy="98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232172" y="1403748"/>
            <a:ext cx="8518922" cy="3338513"/>
          </a:xfrm>
        </p:spPr>
        <p:txBody>
          <a:bodyPr rtlCol="0">
            <a:normAutofit fontScale="90000" lnSpcReduction="10000"/>
          </a:bodyPr>
          <a:lstStyle/>
          <a:p>
            <a:pPr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</a:t>
            </a:r>
            <a:r>
              <a:rPr lang="zh-CN" alt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zh-CN" altLang="en-US" sz="2700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一个人应该：活泼而守纪律，天真而不幼稚，勇敢而鲁莽，倔强而有原则，热情而不冲动，乐观而不盲目。    ——马克思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zh-CN" altLang="en-US" sz="2700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遵守纪律的风气的培养，只有领导者本身在这方面以身作则才能收到成效。                                     ——前苏联·马卡连柯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zh-CN" altLang="en-US" sz="2700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学校没有纪律便如磨房里没有水。                 ——夸美纽斯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13437" y="816770"/>
            <a:ext cx="446365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有关遵守纪律的名言警句</a:t>
            </a:r>
          </a:p>
        </p:txBody>
      </p:sp>
      <p:grpSp>
        <p:nvGrpSpPr>
          <p:cNvPr id="46083" name="组合 6"/>
          <p:cNvGrpSpPr>
            <a:grpSpLocks/>
          </p:cNvGrpSpPr>
          <p:nvPr/>
        </p:nvGrpSpPr>
        <p:grpSpPr bwMode="auto">
          <a:xfrm>
            <a:off x="52390" y="130970"/>
            <a:ext cx="2402681" cy="923925"/>
            <a:chOff x="70047" y="173893"/>
            <a:chExt cx="3203021" cy="1233082"/>
          </a:xfrm>
        </p:grpSpPr>
        <p:grpSp>
          <p:nvGrpSpPr>
            <p:cNvPr id="46084" name="组合 7"/>
            <p:cNvGrpSpPr>
              <a:grpSpLocks/>
            </p:cNvGrpSpPr>
            <p:nvPr/>
          </p:nvGrpSpPr>
          <p:grpSpPr bwMode="auto">
            <a:xfrm>
              <a:off x="1027143" y="567970"/>
              <a:ext cx="2245925" cy="678514"/>
              <a:chOff x="1938377" y="2511750"/>
              <a:chExt cx="2245925" cy="678514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1965360" y="2511750"/>
                <a:ext cx="1874514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1974884" y="3190264"/>
                <a:ext cx="187610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3"/>
              <p:cNvSpPr txBox="1">
                <a:spLocks noChangeArrowheads="1"/>
              </p:cNvSpPr>
              <p:nvPr/>
            </p:nvSpPr>
            <p:spPr bwMode="auto">
              <a:xfrm>
                <a:off x="1938377" y="2543531"/>
                <a:ext cx="2245925" cy="61614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拓展延伸</a:t>
                </a:r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3831938" y="2511750"/>
                <a:ext cx="306335" cy="33528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3849398" y="2827966"/>
                <a:ext cx="269828" cy="362297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6085" name="图片 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47" y="173893"/>
              <a:ext cx="1042365" cy="1233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44"/>
          <p:cNvGrpSpPr>
            <a:grpSpLocks/>
          </p:cNvGrpSpPr>
          <p:nvPr/>
        </p:nvGrpSpPr>
        <p:grpSpPr bwMode="auto">
          <a:xfrm>
            <a:off x="54769" y="144066"/>
            <a:ext cx="2400300" cy="838200"/>
            <a:chOff x="73041" y="192552"/>
            <a:chExt cx="3200027" cy="1116663"/>
          </a:xfrm>
        </p:grpSpPr>
        <p:grpSp>
          <p:nvGrpSpPr>
            <p:cNvPr id="47109" name="组合 45"/>
            <p:cNvGrpSpPr>
              <a:grpSpLocks/>
            </p:cNvGrpSpPr>
            <p:nvPr/>
          </p:nvGrpSpPr>
          <p:grpSpPr bwMode="auto">
            <a:xfrm>
              <a:off x="1027018" y="566888"/>
              <a:ext cx="2246050" cy="680466"/>
              <a:chOff x="1938252" y="2510668"/>
              <a:chExt cx="2246050" cy="680466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1965236" y="2510668"/>
                <a:ext cx="187461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974760" y="3191134"/>
                <a:ext cx="187620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"/>
              <p:cNvSpPr txBox="1">
                <a:spLocks noChangeArrowheads="1"/>
              </p:cNvSpPr>
              <p:nvPr/>
            </p:nvSpPr>
            <p:spPr bwMode="auto">
              <a:xfrm>
                <a:off x="1938252" y="2542391"/>
                <a:ext cx="2246050" cy="615037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831918" y="2510668"/>
                <a:ext cx="306352" cy="336268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3849379" y="2827901"/>
                <a:ext cx="269844" cy="36323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110" name="图片 4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1" y="192552"/>
              <a:ext cx="976164" cy="111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797719" y="1862139"/>
            <a:ext cx="7910240" cy="1431161"/>
            <a:chOff x="1058284" y="3039410"/>
            <a:chExt cx="10547478" cy="1907721"/>
          </a:xfrm>
        </p:grpSpPr>
        <p:sp>
          <p:nvSpPr>
            <p:cNvPr id="47107" name="矩形 13"/>
            <p:cNvSpPr>
              <a:spLocks noChangeArrowheads="1"/>
            </p:cNvSpPr>
            <p:nvPr/>
          </p:nvSpPr>
          <p:spPr bwMode="auto">
            <a:xfrm>
              <a:off x="1058284" y="3122273"/>
              <a:ext cx="593834" cy="86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428625" indent="-428625">
                <a:buFont typeface="Wingdings" pitchFamily="2" charset="2"/>
                <a:buChar char="Ø"/>
              </a:pPr>
              <a:r>
                <a:rPr lang="en-US" altLang="zh-CN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 </a:t>
              </a:r>
              <a:endParaRPr lang="zh-CN" altLang="en-US" sz="3600">
                <a:solidFill>
                  <a:srgbClr val="FF0000"/>
                </a:solidFill>
                <a:ea typeface="微软雅黑" pitchFamily="34" charset="-122"/>
              </a:endParaRPr>
            </a:p>
          </p:txBody>
        </p:sp>
        <p:sp>
          <p:nvSpPr>
            <p:cNvPr id="47108" name="矩形 11"/>
            <p:cNvSpPr>
              <a:spLocks noChangeArrowheads="1"/>
            </p:cNvSpPr>
            <p:nvPr/>
          </p:nvSpPr>
          <p:spPr bwMode="auto">
            <a:xfrm>
              <a:off x="1897096" y="3039410"/>
              <a:ext cx="9708666" cy="19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你的身边有没有像蚂蚁队长一样的人，请你</a:t>
              </a:r>
              <a:endParaRPr lang="en-US" altLang="zh-CN" sz="29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讲一讲有关他（她）的动人故事。</a:t>
              </a:r>
              <a:endParaRPr lang="zh-CN" altLang="en-US" sz="2900" dirty="0">
                <a:solidFill>
                  <a:srgbClr val="0000FF"/>
                </a:solidFill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3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25"/>
          <p:cNvGrpSpPr>
            <a:grpSpLocks/>
          </p:cNvGrpSpPr>
          <p:nvPr/>
        </p:nvGrpSpPr>
        <p:grpSpPr bwMode="auto">
          <a:xfrm>
            <a:off x="169069" y="122636"/>
            <a:ext cx="2330054" cy="950119"/>
            <a:chOff x="225760" y="163382"/>
            <a:chExt cx="3105734" cy="1266623"/>
          </a:xfrm>
        </p:grpSpPr>
        <p:grpSp>
          <p:nvGrpSpPr>
            <p:cNvPr id="26659" name="组合 26"/>
            <p:cNvGrpSpPr>
              <a:grpSpLocks/>
            </p:cNvGrpSpPr>
            <p:nvPr/>
          </p:nvGrpSpPr>
          <p:grpSpPr bwMode="auto">
            <a:xfrm>
              <a:off x="1158908" y="568130"/>
              <a:ext cx="2172586" cy="679342"/>
              <a:chOff x="1966232" y="2511910"/>
              <a:chExt cx="2172586" cy="679342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1966232" y="2511910"/>
                <a:ext cx="1874232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"/>
              <p:cNvSpPr txBox="1">
                <a:spLocks noChangeArrowheads="1"/>
              </p:cNvSpPr>
              <p:nvPr/>
            </p:nvSpPr>
            <p:spPr bwMode="auto">
              <a:xfrm>
                <a:off x="2058276" y="2543656"/>
                <a:ext cx="2063083" cy="61545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9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832529" y="2511910"/>
                <a:ext cx="306289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V="1">
                <a:off x="3849986" y="2829359"/>
                <a:ext cx="26978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966232" y="3191252"/>
                <a:ext cx="190438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660" name="图片 2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60" y="163382"/>
              <a:ext cx="1065668" cy="1266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674019" y="1245394"/>
            <a:ext cx="1389460" cy="1452290"/>
            <a:chOff x="902641" y="1700192"/>
            <a:chExt cx="1852653" cy="1936222"/>
          </a:xfrm>
        </p:grpSpPr>
        <p:sp>
          <p:nvSpPr>
            <p:cNvPr id="22" name="文本框 21"/>
            <p:cNvSpPr txBox="1"/>
            <p:nvPr/>
          </p:nvSpPr>
          <p:spPr>
            <a:xfrm>
              <a:off x="902641" y="1700192"/>
              <a:ext cx="1852653" cy="718084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chǔ 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8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8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处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145632" y="1221582"/>
            <a:ext cx="1389460" cy="1476794"/>
            <a:chOff x="902641" y="1667240"/>
            <a:chExt cx="1852653" cy="1970123"/>
          </a:xfrm>
        </p:grpSpPr>
        <p:sp>
          <p:nvSpPr>
            <p:cNvPr id="35" name="文本框 34"/>
            <p:cNvSpPr txBox="1"/>
            <p:nvPr/>
          </p:nvSpPr>
          <p:spPr>
            <a:xfrm>
              <a:off x="902641" y="1667240"/>
              <a:ext cx="1852653" cy="718533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yòu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6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9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诱</a:t>
              </a: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4623199" y="1202533"/>
            <a:ext cx="1389459" cy="1495182"/>
            <a:chOff x="911350" y="1642997"/>
            <a:chExt cx="1852653" cy="1993457"/>
          </a:xfrm>
        </p:grpSpPr>
        <p:sp>
          <p:nvSpPr>
            <p:cNvPr id="55" name="文本框 54"/>
            <p:cNvSpPr txBox="1"/>
            <p:nvPr/>
          </p:nvSpPr>
          <p:spPr>
            <a:xfrm>
              <a:off x="911350" y="1642997"/>
              <a:ext cx="1852653" cy="779653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ǎ</a:t>
              </a: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4" name="TextBox 4"/>
            <p:cNvSpPr txBox="1">
              <a:spLocks noChangeArrowheads="1"/>
            </p:cNvSpPr>
            <p:nvPr/>
          </p:nvSpPr>
          <p:spPr bwMode="auto">
            <a:xfrm>
              <a:off x="1287888" y="2118181"/>
              <a:ext cx="1072140" cy="1518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舔</a:t>
              </a: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093619" y="1191816"/>
            <a:ext cx="1389460" cy="1506068"/>
            <a:chOff x="919588" y="1628405"/>
            <a:chExt cx="1852653" cy="2008284"/>
          </a:xfrm>
        </p:grpSpPr>
        <p:sp>
          <p:nvSpPr>
            <p:cNvPr id="58" name="文本框 57"/>
            <p:cNvSpPr txBox="1"/>
            <p:nvPr/>
          </p:nvSpPr>
          <p:spPr>
            <a:xfrm>
              <a:off x="919588" y="1628405"/>
              <a:ext cx="1852653" cy="779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qi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á</a:t>
              </a: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ng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2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8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强</a:t>
              </a: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7578330" y="1221583"/>
            <a:ext cx="1389459" cy="1476524"/>
            <a:chOff x="929710" y="1667711"/>
            <a:chExt cx="1852653" cy="1969282"/>
          </a:xfrm>
        </p:grpSpPr>
        <p:sp>
          <p:nvSpPr>
            <p:cNvPr id="61" name="文本框 60"/>
            <p:cNvSpPr txBox="1"/>
            <p:nvPr/>
          </p:nvSpPr>
          <p:spPr>
            <a:xfrm>
              <a:off x="929710" y="1667711"/>
              <a:ext cx="1852653" cy="77993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àn</a:t>
              </a:r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0" name="TextBox 4"/>
            <p:cNvSpPr txBox="1">
              <a:spLocks noChangeArrowheads="1"/>
            </p:cNvSpPr>
            <p:nvPr/>
          </p:nvSpPr>
          <p:spPr bwMode="auto">
            <a:xfrm>
              <a:off x="1287889" y="2118179"/>
              <a:ext cx="1072140" cy="151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犯</a:t>
              </a:r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221457" y="1190625"/>
            <a:ext cx="1389460" cy="1507160"/>
            <a:chOff x="927355" y="1626992"/>
            <a:chExt cx="1852653" cy="2009561"/>
          </a:xfrm>
        </p:grpSpPr>
        <p:sp>
          <p:nvSpPr>
            <p:cNvPr id="64" name="文本框 63"/>
            <p:cNvSpPr txBox="1"/>
            <p:nvPr/>
          </p:nvSpPr>
          <p:spPr>
            <a:xfrm>
              <a:off x="927355" y="1626992"/>
              <a:ext cx="1852653" cy="77970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xu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ā</a:t>
              </a: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8" name="TextBox 4"/>
            <p:cNvSpPr txBox="1">
              <a:spLocks noChangeArrowheads="1"/>
            </p:cNvSpPr>
            <p:nvPr/>
          </p:nvSpPr>
          <p:spPr bwMode="auto">
            <a:xfrm>
              <a:off x="1287888" y="2118178"/>
              <a:ext cx="1072140" cy="151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宣</a:t>
              </a:r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2095500" y="2770585"/>
            <a:ext cx="1389460" cy="1518046"/>
            <a:chOff x="978196" y="1612400"/>
            <a:chExt cx="1852653" cy="2024388"/>
          </a:xfrm>
        </p:grpSpPr>
        <p:sp>
          <p:nvSpPr>
            <p:cNvPr id="73" name="文本框 72"/>
            <p:cNvSpPr txBox="1"/>
            <p:nvPr/>
          </p:nvSpPr>
          <p:spPr>
            <a:xfrm>
              <a:off x="978196" y="1612400"/>
              <a:ext cx="1852653" cy="77982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sh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à</a:t>
              </a: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6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稍</a:t>
              </a:r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864769" y="2795588"/>
            <a:ext cx="1389460" cy="1493265"/>
            <a:chOff x="886165" y="1645352"/>
            <a:chExt cx="1852653" cy="1991740"/>
          </a:xfrm>
        </p:grpSpPr>
        <p:sp>
          <p:nvSpPr>
            <p:cNvPr id="79" name="文本框 78"/>
            <p:cNvSpPr txBox="1"/>
            <p:nvPr/>
          </p:nvSpPr>
          <p:spPr>
            <a:xfrm>
              <a:off x="886165" y="1645352"/>
              <a:ext cx="1852653" cy="71840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yù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4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豫</a:t>
              </a:r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>
            <a:off x="5703094" y="2834879"/>
            <a:ext cx="1389460" cy="1453103"/>
            <a:chOff x="886165" y="1699250"/>
            <a:chExt cx="1852653" cy="1936648"/>
          </a:xfrm>
        </p:grpSpPr>
        <p:sp>
          <p:nvSpPr>
            <p:cNvPr id="82" name="文本框 81"/>
            <p:cNvSpPr txBox="1"/>
            <p:nvPr/>
          </p:nvSpPr>
          <p:spPr>
            <a:xfrm>
              <a:off x="886165" y="1699250"/>
              <a:ext cx="1852653" cy="71784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duò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2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7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跺</a:t>
              </a:r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7567613" y="2837260"/>
            <a:ext cx="1389460" cy="1451476"/>
            <a:chOff x="920059" y="1701134"/>
            <a:chExt cx="1852653" cy="1935798"/>
          </a:xfrm>
        </p:grpSpPr>
        <p:sp>
          <p:nvSpPr>
            <p:cNvPr id="85" name="文本框 84"/>
            <p:cNvSpPr txBox="1"/>
            <p:nvPr/>
          </p:nvSpPr>
          <p:spPr>
            <a:xfrm>
              <a:off x="920059" y="1701134"/>
              <a:ext cx="1852653" cy="7183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jù</a:t>
              </a:r>
              <a:endParaRPr lang="zh-CN" altLang="en-US" sz="2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0" name="TextBox 4"/>
            <p:cNvSpPr txBox="1">
              <a:spLocks noChangeArrowheads="1"/>
            </p:cNvSpPr>
            <p:nvPr/>
          </p:nvSpPr>
          <p:spPr bwMode="auto">
            <a:xfrm>
              <a:off x="1287888" y="2118178"/>
              <a:ext cx="1072140" cy="151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聚</a:t>
              </a:r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>
            <a:off x="220268" y="2797970"/>
            <a:ext cx="1389459" cy="1490147"/>
            <a:chOff x="928768" y="1649822"/>
            <a:chExt cx="1852653" cy="1986261"/>
          </a:xfrm>
        </p:grpSpPr>
        <p:sp>
          <p:nvSpPr>
            <p:cNvPr id="88" name="文本框 87"/>
            <p:cNvSpPr txBox="1"/>
            <p:nvPr/>
          </p:nvSpPr>
          <p:spPr>
            <a:xfrm>
              <a:off x="928768" y="1649822"/>
              <a:ext cx="1852653" cy="717928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jìn</a:t>
              </a:r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38" name="TextBox 4"/>
            <p:cNvSpPr txBox="1">
              <a:spLocks noChangeArrowheads="1"/>
            </p:cNvSpPr>
            <p:nvPr/>
          </p:nvSpPr>
          <p:spPr bwMode="auto">
            <a:xfrm>
              <a:off x="1287888" y="2118179"/>
              <a:ext cx="1072140" cy="151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935" y="216694"/>
            <a:ext cx="2509838" cy="10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769144" y="1733551"/>
            <a:ext cx="14323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宣布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52523" y="1407350"/>
            <a:ext cx="1332416" cy="469359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xu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722960" y="1733551"/>
            <a:ext cx="14323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处罚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95796" y="1450599"/>
            <a:ext cx="736298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chǔ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677966" y="1733551"/>
            <a:ext cx="14323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诱人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28747" y="1432063"/>
            <a:ext cx="1186975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yòu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784622" y="2814639"/>
            <a:ext cx="193833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舔奶酪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73508" y="2501369"/>
            <a:ext cx="876737" cy="469359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2714627" y="2814639"/>
            <a:ext cx="143351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强大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672042" y="2501369"/>
            <a:ext cx="975094" cy="469359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ng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4139803" y="2814639"/>
            <a:ext cx="14323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犯错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021403" y="2501369"/>
            <a:ext cx="1095530" cy="469359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95340" y="3869532"/>
            <a:ext cx="133588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稍息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89483" y="3537658"/>
            <a:ext cx="876737" cy="469359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563791" y="2811067"/>
            <a:ext cx="14323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禁令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457877" y="2529170"/>
            <a:ext cx="1095530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jìn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403872" y="3865960"/>
            <a:ext cx="133707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犹豫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911758" y="3553102"/>
            <a:ext cx="876737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yù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013597" y="3865960"/>
            <a:ext cx="133707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跺脚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74437" y="3571637"/>
            <a:ext cx="876737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duò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5623322" y="3865960"/>
            <a:ext cx="133707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5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聚会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580804" y="3577816"/>
            <a:ext cx="876737" cy="423193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jù</a:t>
            </a:r>
            <a:endParaRPr lang="zh-CN" altLang="en-US" sz="2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/>
      <p:bldP spid="17" grpId="0"/>
      <p:bldP spid="31" grpId="0"/>
      <p:bldP spid="33" grpId="0"/>
      <p:bldP spid="35" grpId="0"/>
      <p:bldP spid="25" grpId="0"/>
      <p:bldP spid="23" grpId="0"/>
      <p:bldP spid="27" grpId="0"/>
      <p:bldP spid="29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506018" y="1560910"/>
            <a:ext cx="1320403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75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处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1493044" y="1232299"/>
            <a:ext cx="1775222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chǔ</a:t>
            </a:r>
            <a:endParaRPr lang="zh-CN" altLang="en-US" sz="3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493044" y="2332435"/>
            <a:ext cx="1775222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chù</a:t>
            </a:r>
            <a:endParaRPr lang="zh-CN" altLang="en-US" sz="3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72828" y="1501379"/>
            <a:ext cx="90488" cy="1232297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11041" y="1182291"/>
            <a:ext cx="258603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（相处）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630092" y="2243138"/>
            <a:ext cx="245030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（长处）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7239" y="3136107"/>
            <a:ext cx="7700963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例：如果你在和别人相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处（  </a:t>
            </a:r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的时候总能发现对方的长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处（    ）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，你的朋友就会越来越多。</a:t>
            </a:r>
          </a:p>
        </p:txBody>
      </p:sp>
      <p:sp>
        <p:nvSpPr>
          <p:cNvPr id="25" name="椭圆 24"/>
          <p:cNvSpPr/>
          <p:nvPr/>
        </p:nvSpPr>
        <p:spPr>
          <a:xfrm>
            <a:off x="4270775" y="4138613"/>
            <a:ext cx="86915" cy="85725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4983958" y="3600450"/>
            <a:ext cx="78581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chù</a:t>
            </a:r>
            <a:r>
              <a:rPr lang="en-US" altLang="zh-CN" sz="33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32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787630" y="3106342"/>
            <a:ext cx="78581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chǔ</a:t>
            </a:r>
            <a:r>
              <a:rPr lang="en-US" altLang="zh-CN" sz="33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32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089924" y="3644504"/>
            <a:ext cx="85725" cy="85725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684" name="组合 16"/>
          <p:cNvGrpSpPr>
            <a:grpSpLocks/>
          </p:cNvGrpSpPr>
          <p:nvPr/>
        </p:nvGrpSpPr>
        <p:grpSpPr bwMode="auto">
          <a:xfrm>
            <a:off x="73819" y="30956"/>
            <a:ext cx="2449116" cy="1123950"/>
            <a:chOff x="98820" y="40860"/>
            <a:chExt cx="3264410" cy="1498483"/>
          </a:xfrm>
        </p:grpSpPr>
        <p:grpSp>
          <p:nvGrpSpPr>
            <p:cNvPr id="28685" name="组合 17"/>
            <p:cNvGrpSpPr>
              <a:grpSpLocks/>
            </p:cNvGrpSpPr>
            <p:nvPr/>
          </p:nvGrpSpPr>
          <p:grpSpPr bwMode="auto">
            <a:xfrm>
              <a:off x="1117659" y="494850"/>
              <a:ext cx="2245571" cy="679397"/>
              <a:chOff x="2197337" y="2510822"/>
              <a:chExt cx="2245571" cy="679397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2197337" y="2510822"/>
                <a:ext cx="164252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197337" y="3190219"/>
                <a:ext cx="165362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"/>
              <p:cNvSpPr txBox="1">
                <a:spLocks noChangeArrowheads="1"/>
              </p:cNvSpPr>
              <p:nvPr/>
            </p:nvSpPr>
            <p:spPr bwMode="auto">
              <a:xfrm>
                <a:off x="2197337" y="2536219"/>
                <a:ext cx="2245571" cy="61550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多音字</a:t>
                </a:r>
                <a:endParaRPr lang="zh-CN" altLang="en-US" sz="2400" b="1" spc="375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3831922" y="2510822"/>
                <a:ext cx="306287" cy="334937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3849379" y="2828297"/>
                <a:ext cx="269786" cy="3619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8686" name="图片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20" y="40860"/>
              <a:ext cx="998989" cy="1498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5" grpId="0"/>
      <p:bldP spid="16" grpId="0"/>
      <p:bldP spid="2" grpId="0" animBg="1"/>
      <p:bldP spid="4" grpId="0"/>
      <p:bldP spid="19" grpId="0"/>
      <p:bldP spid="5" grpId="0"/>
      <p:bldP spid="25" grpId="0" animBg="1"/>
      <p:bldP spid="24" grpId="0"/>
      <p:bldP spid="26" grpId="0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506018" y="1382316"/>
            <a:ext cx="1320403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75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稍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1493044" y="1009651"/>
            <a:ext cx="1775222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sh</a:t>
            </a:r>
            <a:r>
              <a:rPr lang="en-US" altLang="zh-CN" sz="3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ā</a:t>
            </a: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endParaRPr lang="zh-CN" altLang="en-US" sz="3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493044" y="2109789"/>
            <a:ext cx="1775222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sh</a:t>
            </a:r>
            <a:r>
              <a:rPr lang="en-US" altLang="zh-CN" sz="3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à</a:t>
            </a:r>
            <a:r>
              <a:rPr lang="en-US" altLang="zh-CN" sz="3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endParaRPr lang="zh-CN" altLang="en-US" sz="3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72828" y="1321595"/>
            <a:ext cx="90488" cy="1232297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11041" y="1003697"/>
            <a:ext cx="258603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（稍微）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630092" y="2063354"/>
            <a:ext cx="245030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（稍息）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7239" y="3075385"/>
            <a:ext cx="7700963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例：当教官命令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稍（  </a:t>
            </a:r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息的时候，就是让我们</a:t>
            </a:r>
            <a:r>
              <a:rPr lang="zh-CN" altLang="en-US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稍（    ）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微休息一会儿。</a:t>
            </a:r>
          </a:p>
        </p:txBody>
      </p:sp>
      <p:sp>
        <p:nvSpPr>
          <p:cNvPr id="25" name="椭圆 24"/>
          <p:cNvSpPr/>
          <p:nvPr/>
        </p:nvSpPr>
        <p:spPr>
          <a:xfrm>
            <a:off x="2652715" y="4076701"/>
            <a:ext cx="85725" cy="85725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211119" y="3538537"/>
            <a:ext cx="122158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sh</a:t>
            </a:r>
            <a:r>
              <a:rPr lang="en-US" altLang="zh-CN" sz="33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ā</a:t>
            </a:r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o</a:t>
            </a:r>
            <a:r>
              <a:rPr lang="en-US" altLang="zh-CN" sz="33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32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435081" y="3044430"/>
            <a:ext cx="1159669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sh</a:t>
            </a:r>
            <a:r>
              <a:rPr lang="en-US" altLang="zh-CN" sz="33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à</a:t>
            </a:r>
            <a:r>
              <a:rPr lang="en-US" altLang="zh-CN" sz="32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o</a:t>
            </a:r>
            <a:r>
              <a:rPr lang="en-US" altLang="zh-CN" sz="33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32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871913" y="3582593"/>
            <a:ext cx="86916" cy="86915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5" grpId="0"/>
      <p:bldP spid="16" grpId="0"/>
      <p:bldP spid="2" grpId="0" animBg="1"/>
      <p:bldP spid="4" grpId="0"/>
      <p:bldP spid="19" grpId="0"/>
      <p:bldP spid="5" grpId="0"/>
      <p:bldP spid="25" grpId="0" animBg="1"/>
      <p:bldP spid="24" grpId="0"/>
      <p:bldP spid="26" grpId="0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17950" y="1020366"/>
            <a:ext cx="54649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偷嘴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偷吃东西。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0722" name="组合 9"/>
          <p:cNvGrpSpPr>
            <a:grpSpLocks/>
          </p:cNvGrpSpPr>
          <p:nvPr/>
        </p:nvGrpSpPr>
        <p:grpSpPr bwMode="auto">
          <a:xfrm>
            <a:off x="7144" y="122635"/>
            <a:ext cx="2447925" cy="953690"/>
            <a:chOff x="9523" y="162876"/>
            <a:chExt cx="3263545" cy="1272930"/>
          </a:xfrm>
        </p:grpSpPr>
        <p:grpSp>
          <p:nvGrpSpPr>
            <p:cNvPr id="30729" name="组合 10"/>
            <p:cNvGrpSpPr>
              <a:grpSpLocks/>
            </p:cNvGrpSpPr>
            <p:nvPr/>
          </p:nvGrpSpPr>
          <p:grpSpPr bwMode="auto">
            <a:xfrm>
              <a:off x="1026999" y="568116"/>
              <a:ext cx="2246069" cy="678579"/>
              <a:chOff x="1938233" y="2511896"/>
              <a:chExt cx="2246069" cy="678579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1965218" y="2511896"/>
                <a:ext cx="1874634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1974742" y="3190475"/>
                <a:ext cx="187622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3"/>
              <p:cNvSpPr txBox="1">
                <a:spLocks noChangeArrowheads="1"/>
              </p:cNvSpPr>
              <p:nvPr/>
            </p:nvSpPr>
            <p:spPr bwMode="auto">
              <a:xfrm>
                <a:off x="1938233" y="2543679"/>
                <a:ext cx="2246069" cy="61620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词语解释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831915" y="2511896"/>
                <a:ext cx="306355" cy="335317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849376" y="2828142"/>
                <a:ext cx="269846" cy="36233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730" name="图片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3" y="162876"/>
              <a:ext cx="1054004" cy="1272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17950" y="1584723"/>
            <a:ext cx="54649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处罚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对犯错误或犯罪的人加以惩治。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17950" y="2147888"/>
            <a:ext cx="54649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嘀咕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小声说；私下里说。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17950" y="3250406"/>
            <a:ext cx="54649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诱人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吸引人的。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17950" y="2711054"/>
            <a:ext cx="54649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争先恐后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争着向前，唯恐落后。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17949" y="3838576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淌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往下流。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17949" y="440174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趁机</a:t>
            </a:r>
            <a:r>
              <a:rPr lang="en-US" altLang="zh-CN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利用机会。</a:t>
            </a:r>
            <a:endParaRPr lang="en-US" altLang="zh-CN" sz="23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9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48893" y="171451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毅力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持久的意志。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48893" y="135374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禁令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禁止从事某项活动的法令。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48893" y="76319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可惜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值得惋惜。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48893" y="194429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七上八下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本课是用来形容无所适从或心神不宁。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8893" y="253484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依旧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仍旧。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8893" y="312658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牵挂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因想念而放心不下，挂念。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06030" y="371713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犹豫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拿不定主意。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06030" y="4307682"/>
            <a:ext cx="7358063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四面八方</a:t>
            </a:r>
            <a:r>
              <a:rPr lang="en-US" altLang="zh-CN" sz="23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3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泛指周围各地或各个方面。</a:t>
            </a:r>
            <a:endParaRPr lang="en-US" altLang="zh-CN" sz="23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210868" y="995365"/>
            <a:ext cx="6950869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集合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聚合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宣布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宣告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趁机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乘机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命令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号令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凉快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凉爽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牵挂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挂念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犹豫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犹疑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争先恐后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你追我赶</a:t>
            </a:r>
          </a:p>
        </p:txBody>
      </p:sp>
      <p:grpSp>
        <p:nvGrpSpPr>
          <p:cNvPr id="32770" name="组合 12"/>
          <p:cNvGrpSpPr>
            <a:grpSpLocks/>
          </p:cNvGrpSpPr>
          <p:nvPr/>
        </p:nvGrpSpPr>
        <p:grpSpPr bwMode="auto">
          <a:xfrm>
            <a:off x="25006" y="173833"/>
            <a:ext cx="2711053" cy="865585"/>
            <a:chOff x="32960" y="231632"/>
            <a:chExt cx="3614520" cy="1154080"/>
          </a:xfrm>
        </p:grpSpPr>
        <p:pic>
          <p:nvPicPr>
            <p:cNvPr id="3277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60" y="231632"/>
              <a:ext cx="1102179" cy="1154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组合 14"/>
            <p:cNvGrpSpPr>
              <a:grpSpLocks/>
            </p:cNvGrpSpPr>
            <p:nvPr/>
          </p:nvGrpSpPr>
          <p:grpSpPr bwMode="auto">
            <a:xfrm>
              <a:off x="971116" y="568172"/>
              <a:ext cx="2676364" cy="679431"/>
              <a:chOff x="1845026" y="2511952"/>
              <a:chExt cx="2676364" cy="679431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2010116" y="2511952"/>
                <a:ext cx="198901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010116" y="3191383"/>
                <a:ext cx="19985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845026" y="2551639"/>
                <a:ext cx="2676364" cy="615536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3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词语对对碰</a:t>
                </a:r>
                <a:endParaRPr lang="zh-CN" altLang="en-US" sz="2400" b="1" spc="3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991197" y="2511952"/>
                <a:ext cx="306370" cy="3349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4008659" y="2829443"/>
                <a:ext cx="269859" cy="36194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矩形 20"/>
          <p:cNvSpPr/>
          <p:nvPr/>
        </p:nvSpPr>
        <p:spPr>
          <a:xfrm>
            <a:off x="3332692" y="405008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近义词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214440" y="3209926"/>
            <a:ext cx="6950869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集合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分散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凉快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闷热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牵挂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忘却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生气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消气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消失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出现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犹豫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果断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争先恐后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自甘落后</a:t>
            </a:r>
          </a:p>
        </p:txBody>
      </p:sp>
      <p:sp>
        <p:nvSpPr>
          <p:cNvPr id="23" name="矩形 22"/>
          <p:cNvSpPr/>
          <p:nvPr/>
        </p:nvSpPr>
        <p:spPr>
          <a:xfrm>
            <a:off x="3335957" y="2619083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反义词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1444</Words>
  <Application>Microsoft Office PowerPoint</Application>
  <PresentationFormat>全屏显示(16:9)</PresentationFormat>
  <Paragraphs>279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ZWAdobeF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188</cp:revision>
  <dcterms:created xsi:type="dcterms:W3CDTF">2018-03-12T14:29:00Z</dcterms:created>
  <dcterms:modified xsi:type="dcterms:W3CDTF">2021-07-30T04:50:35Z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