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0" r:id="rId3"/>
    <p:sldMasterId id="2147483693" r:id="rId4"/>
    <p:sldMasterId id="2147483706" r:id="rId5"/>
  </p:sldMasterIdLst>
  <p:notesMasterIdLst>
    <p:notesMasterId r:id="rId26"/>
  </p:notesMasterIdLst>
  <p:handoutMasterIdLst>
    <p:handoutMasterId r:id="rId27"/>
  </p:handoutMasterIdLst>
  <p:sldIdLst>
    <p:sldId id="414" r:id="rId6"/>
    <p:sldId id="369" r:id="rId7"/>
    <p:sldId id="398" r:id="rId8"/>
    <p:sldId id="435" r:id="rId9"/>
    <p:sldId id="436" r:id="rId10"/>
    <p:sldId id="445" r:id="rId11"/>
    <p:sldId id="446" r:id="rId12"/>
    <p:sldId id="438" r:id="rId13"/>
    <p:sldId id="458" r:id="rId14"/>
    <p:sldId id="459" r:id="rId15"/>
    <p:sldId id="460" r:id="rId16"/>
    <p:sldId id="461" r:id="rId17"/>
    <p:sldId id="441" r:id="rId18"/>
    <p:sldId id="462" r:id="rId19"/>
    <p:sldId id="463" r:id="rId20"/>
    <p:sldId id="457" r:id="rId21"/>
    <p:sldId id="444" r:id="rId22"/>
    <p:sldId id="353" r:id="rId23"/>
    <p:sldId id="352" r:id="rId24"/>
    <p:sldId id="464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06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108D41D1-456D-4EA8-8601-51CCB3CD4E7B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272DFE-7A08-4319-8D5D-6109072E29F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7024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AE5E7A42-4151-4064-AB8F-864A60406443}" type="datetimeFigureOut">
              <a:rPr lang="zh-CN" altLang="en-US"/>
              <a:pPr>
                <a:defRPr/>
              </a:pPr>
              <a:t>2021/7/30</a:t>
            </a:fld>
            <a:endParaRPr lang="zh-CN" altLang="en-US"/>
          </a:p>
        </p:txBody>
      </p:sp>
      <p:sp>
        <p:nvSpPr>
          <p:cNvPr id="276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06D4CC-6CF6-464D-80E5-57103E5491F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96493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06D4CC-6CF6-464D-80E5-57103E5491F9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5473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06D4CC-6CF6-464D-80E5-57103E5491F9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6435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2737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115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3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69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690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087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5413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127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60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026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77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24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087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123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94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60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85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097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178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288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54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136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12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9076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937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8120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832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073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03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7087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4885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799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7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29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85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98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6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13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3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图片1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7" descr="图片1"/>
          <p:cNvPicPr>
            <a:picLocks noChangeAspect="1" noChangeArrowheads="1"/>
          </p:cNvPicPr>
          <p:nvPr userDrawn="1"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5" r:id="rId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 descr="tim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551" y="2169585"/>
            <a:ext cx="7382933" cy="385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2" descr="72bOOOPICfa_202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4067" y="2264835"/>
            <a:ext cx="1797051" cy="246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1" descr="tim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551" y="2169585"/>
            <a:ext cx="7382933" cy="385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2" descr="72bOOOPICfa_202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4067" y="2264835"/>
            <a:ext cx="1797051" cy="246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57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 descr="图片1"/>
          <p:cNvPicPr>
            <a:picLocks noChangeAspect="1" noChangeArrowheads="1"/>
          </p:cNvPicPr>
          <p:nvPr userDrawn="1"/>
        </p:nvPicPr>
        <p:blipFill>
          <a:blip r:embed="rId14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4884" y="-10583"/>
            <a:ext cx="1913467" cy="1854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1"/>
          <p:cNvPicPr>
            <a:picLocks noChangeAspect="1" noChangeArrowheads="1"/>
          </p:cNvPicPr>
          <p:nvPr userDrawn="1"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33" y="5431367"/>
            <a:ext cx="1477433" cy="143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330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2021/7/30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533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 txBox="1">
            <a:spLocks noChangeArrowheads="1"/>
          </p:cNvSpPr>
          <p:nvPr/>
        </p:nvSpPr>
        <p:spPr bwMode="auto">
          <a:xfrm>
            <a:off x="3171827" y="562295"/>
            <a:ext cx="5561013" cy="1037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en-US" altLang="zh-CN" sz="4800" b="1" baseline="30000" dirty="0">
                <a:latin typeface="微软雅黑" pitchFamily="34" charset="-122"/>
                <a:ea typeface="微软雅黑" pitchFamily="34" charset="-122"/>
              </a:rPr>
              <a:t>*</a:t>
            </a:r>
            <a:r>
              <a:rPr lang="en-US" altLang="zh-CN" sz="4800" b="1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一块奶酪</a:t>
            </a:r>
          </a:p>
        </p:txBody>
      </p:sp>
      <p:sp>
        <p:nvSpPr>
          <p:cNvPr id="5123" name="副标题 2"/>
          <p:cNvSpPr txBox="1">
            <a:spLocks noChangeArrowheads="1"/>
          </p:cNvSpPr>
          <p:nvPr/>
        </p:nvSpPr>
        <p:spPr bwMode="auto">
          <a:xfrm>
            <a:off x="3521870" y="1687976"/>
            <a:ext cx="4968875" cy="58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三年级上册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792540" y="1608669"/>
            <a:ext cx="4427537" cy="148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24000" y="5805165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762500" y="1062567"/>
            <a:ext cx="5251450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3200" b="1">
                <a:latin typeface="楷体" pitchFamily="49" charset="-122"/>
                <a:ea typeface="楷体" pitchFamily="49" charset="-122"/>
              </a:rPr>
              <a:t>就在这时，蚂蚁队长发现了一块大奶酪。</a:t>
            </a:r>
          </a:p>
        </p:txBody>
      </p:sp>
      <p:pic>
        <p:nvPicPr>
          <p:cNvPr id="2" name="图片 1" descr="234631-14031GT9288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75" y="368300"/>
            <a:ext cx="2647950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/>
          <p:nvPr/>
        </p:nvSpPr>
        <p:spPr>
          <a:xfrm>
            <a:off x="4514850" y="3081867"/>
            <a:ext cx="5568950" cy="1600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</a:t>
            </a:r>
            <a:r>
              <a:rPr lang="zh-CN" altLang="en-US" sz="2800" b="1" noProof="1">
                <a:solidFill>
                  <a:srgbClr val="00B05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故事开始起波澜，这块奶酪是后面情节的源头。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811465" y="4889501"/>
            <a:ext cx="7138987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3200" b="1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    思考：从文中的哪些地方可以看出奶酪诱人？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bldLvl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373315" y="611718"/>
            <a:ext cx="7653337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直接描写：</a:t>
            </a:r>
            <a:endParaRPr lang="zh-CN" altLang="en-US" sz="28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“奶酪多诱人啊！抬着它，不要说吃，单是闻闻，都要淌口水。”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“味道真香！”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间接描写：</a:t>
            </a:r>
            <a:endParaRPr lang="zh-CN" altLang="en-US" sz="28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“听到命令，大家放下奶酪，却不走开。”</a:t>
            </a:r>
          </a:p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zh-CN" altLang="en-US" sz="2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“大家依旧不动，眼睛望着别处，心却牵挂着那一点儿奶酪渣子。”</a:t>
            </a:r>
            <a:r>
              <a:rPr lang="zh-CN" altLang="en-US" sz="2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zh-CN" altLang="en-US" sz="26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</a:br>
            <a:endParaRPr lang="zh-CN" altLang="en-US" sz="2800" b="1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70090" y="1138767"/>
            <a:ext cx="8396287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蚂蚁队长叼着奶酪的一角往前拽着，也许是用力过猛，一下就把那个角拽掉了。盯着那一点儿掉在地上的奶酪渣，蚂蚁队长想：</a:t>
            </a: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丢掉，实在太可惜；趁机吃掉它，又要犯偷嘴的禁令。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393113" y="2218267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FF"/>
                </a:solidFill>
                <a:latin typeface="宋体" pitchFamily="2" charset="-122"/>
              </a:rPr>
              <a:t>·</a:t>
            </a:r>
            <a:r>
              <a:rPr lang="zh-CN" altLang="en-US" sz="2800">
                <a:solidFill>
                  <a:srgbClr val="FF00FF"/>
                </a:solidFill>
                <a:latin typeface="宋体" pitchFamily="2" charset="-122"/>
                <a:sym typeface="宋体" pitchFamily="2" charset="-122"/>
              </a:rPr>
              <a:t>··</a:t>
            </a:r>
            <a:endParaRPr lang="zh-CN" altLang="en-US" sz="2800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9363" y="4114802"/>
            <a:ext cx="7435850" cy="16435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noProof="1">
                <a:solidFill>
                  <a:srgbClr val="FF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“一点儿”说明其小，如何处理这么小的奶酪渣就成了一个难题。这两个选项都不是最佳的处理方案，蚂蚁队长因此犯了难。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33793"/>
          <p:cNvSpPr>
            <a:spLocks noGrp="1" noChangeArrowheads="1"/>
          </p:cNvSpPr>
          <p:nvPr/>
        </p:nvSpPr>
        <p:spPr bwMode="auto">
          <a:xfrm>
            <a:off x="2795588" y="1519768"/>
            <a:ext cx="5592762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200" b="1">
                <a:latin typeface="宋体" pitchFamily="2" charset="-122"/>
              </a:rPr>
              <a:t>蚂蚁队长考虑过偷吃奶酪吗？</a:t>
            </a:r>
          </a:p>
        </p:txBody>
      </p:sp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775075" y="467785"/>
            <a:ext cx="4641850" cy="9736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FF"/>
                </a:solidFill>
                <a:latin typeface="宋体" panose="02010600030101010101" pitchFamily="2" charset="-122"/>
                <a:cs typeface="+mn-cs"/>
              </a:rPr>
              <a:t>想一想</a:t>
            </a:r>
          </a:p>
        </p:txBody>
      </p:sp>
      <p:grpSp>
        <p:nvGrpSpPr>
          <p:cNvPr id="3" name="组合 11"/>
          <p:cNvGrpSpPr>
            <a:grpSpLocks/>
          </p:cNvGrpSpPr>
          <p:nvPr/>
        </p:nvGrpSpPr>
        <p:grpSpPr bwMode="auto">
          <a:xfrm>
            <a:off x="2362200" y="2478618"/>
            <a:ext cx="7640638" cy="4301067"/>
            <a:chOff x="1320" y="3026"/>
            <a:chExt cx="12033" cy="5079"/>
          </a:xfrm>
        </p:grpSpPr>
        <p:pic>
          <p:nvPicPr>
            <p:cNvPr id="17413" name="图片 2" descr="tim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0" y="4364"/>
              <a:ext cx="3446" cy="3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14" name="组合 10"/>
            <p:cNvGrpSpPr>
              <a:grpSpLocks/>
            </p:cNvGrpSpPr>
            <p:nvPr/>
          </p:nvGrpSpPr>
          <p:grpSpPr bwMode="auto">
            <a:xfrm>
              <a:off x="4985" y="3026"/>
              <a:ext cx="8368" cy="3854"/>
              <a:chOff x="5290" y="3106"/>
              <a:chExt cx="8368" cy="3854"/>
            </a:xfrm>
          </p:grpSpPr>
          <p:sp>
            <p:nvSpPr>
              <p:cNvPr id="4" name="矩形标注 3"/>
              <p:cNvSpPr/>
              <p:nvPr/>
            </p:nvSpPr>
            <p:spPr>
              <a:xfrm>
                <a:off x="5290" y="3106"/>
                <a:ext cx="8368" cy="3854"/>
              </a:xfrm>
              <a:prstGeom prst="wedgeRectCallout">
                <a:avLst>
                  <a:gd name="adj1" fmla="val -58041"/>
                  <a:gd name="adj2" fmla="val -114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noProof="1"/>
              </a:p>
            </p:txBody>
          </p:sp>
          <p:sp>
            <p:nvSpPr>
              <p:cNvPr id="17416" name="Text Box 3"/>
              <p:cNvSpPr txBox="1">
                <a:spLocks noChangeArrowheads="1"/>
              </p:cNvSpPr>
              <p:nvPr/>
            </p:nvSpPr>
            <p:spPr bwMode="auto">
              <a:xfrm>
                <a:off x="5410" y="3165"/>
                <a:ext cx="8248" cy="2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24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  <a:sym typeface="宋体" pitchFamily="2" charset="-122"/>
                  </a:rPr>
                  <a:t>    </a:t>
                </a:r>
                <a:r>
                  <a:rPr lang="zh-CN" altLang="en-US" sz="2400" b="1">
                    <a:solidFill>
                      <a:srgbClr val="0000FF"/>
                    </a:solidFill>
                    <a:latin typeface="黑体" pitchFamily="49" charset="-122"/>
                    <a:ea typeface="黑体" pitchFamily="49" charset="-122"/>
                    <a:sym typeface="宋体" pitchFamily="2" charset="-122"/>
                  </a:rPr>
                  <a:t>我认为蚂蚁队长考虑过，因为看到奶酪渣子，他的心“七上八下”；在大家都消失在草丛中后，他嗅了嗅奶酪渣子，“犹豫了一会儿”。这些表现说明他动过偷吃奶酪的念头。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33793"/>
          <p:cNvSpPr>
            <a:spLocks noGrp="1" noChangeArrowheads="1"/>
          </p:cNvSpPr>
          <p:nvPr/>
        </p:nvSpPr>
        <p:spPr bwMode="auto">
          <a:xfrm>
            <a:off x="2392363" y="694268"/>
            <a:ext cx="6596062" cy="103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5000"/>
              </a:lnSpc>
            </a:pPr>
            <a:r>
              <a:rPr lang="zh-CN" altLang="en-US" sz="3000" b="1">
                <a:solidFill>
                  <a:srgbClr val="6600FF"/>
                </a:solidFill>
                <a:latin typeface="宋体" pitchFamily="2" charset="-122"/>
              </a:rPr>
              <a:t>最终，蚂蚁队长是怎么做的呢？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92363" y="1729319"/>
            <a:ext cx="799465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当他们重新聚到奶酪旁边时，蚂蚁队长命令年龄最小的一只蚂蚁：“</a:t>
            </a:r>
            <a:r>
              <a:rPr lang="zh-CN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这点儿奶酪渣是刚才弄掉的，丢了可惜，你吃掉它。执行命令！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4613" y="4216402"/>
            <a:ext cx="7435850" cy="164352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noProof="1">
                <a:solidFill>
                  <a:srgbClr val="FF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蚂蚁队长直接命令年龄最小的一只蚂蚁吃掉奶酪渣子，不容置疑，表现了蚂蚁队长爱护幼小的品质。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8" grpId="0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157415" y="1221317"/>
            <a:ext cx="7939087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>
                <a:latin typeface="楷体" pitchFamily="49" charset="-122"/>
                <a:ea typeface="楷体" pitchFamily="49" charset="-122"/>
              </a:rPr>
              <a:t>大家又干起活来了，劲头比刚才更足，奶酪一会儿就被搬进洞里去了。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90727" y="2948519"/>
            <a:ext cx="8355013" cy="214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zh-CN" altLang="en-US" sz="2800" b="1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2800" b="1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大家的“劲头比刚才更足”是因为（           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                                         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                                       </a:t>
            </a:r>
          </a:p>
          <a:p>
            <a:pPr eaLnBrk="1" hangingPunct="1">
              <a:lnSpc>
                <a:spcPts val="4000"/>
              </a:lnSpc>
            </a:pPr>
            <a:r>
              <a:rPr lang="zh-CN" altLang="zh-CN" sz="2800" b="1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                             ）。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8489951" y="3043767"/>
            <a:ext cx="1627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蚂蚁队长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085975" y="3740151"/>
            <a:ext cx="81195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没有因为自己地位高，就把奶酪渣子据为己有，而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140452" y="1695451"/>
            <a:ext cx="26981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FF"/>
                </a:solidFill>
                <a:latin typeface="宋体" pitchFamily="2" charset="-122"/>
              </a:rPr>
              <a:t>·</a:t>
            </a:r>
            <a:r>
              <a:rPr lang="zh-CN" altLang="en-US" sz="2800">
                <a:solidFill>
                  <a:srgbClr val="FF00FF"/>
                </a:solidFill>
                <a:latin typeface="宋体" pitchFamily="2" charset="-122"/>
                <a:sym typeface="宋体" pitchFamily="2" charset="-122"/>
              </a:rPr>
              <a:t>······</a:t>
            </a:r>
            <a:endParaRPr lang="zh-CN" altLang="en-US" sz="2800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085975" y="4449233"/>
            <a:ext cx="81195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是让给了年龄最小的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</a:t>
            </a:r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只蚂蚁，说明它非常爱护小</a:t>
            </a: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085976" y="5111751"/>
            <a:ext cx="59554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蚂</a:t>
            </a:r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蚁们，大家被蚂蚁队长的爱感动了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9222" grpId="0"/>
      <p:bldP spid="3" grpId="0"/>
      <p:bldP spid="5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2632076" y="2650067"/>
            <a:ext cx="6938010" cy="4162214"/>
            <a:chOff x="1745" y="3131"/>
            <a:chExt cx="10925" cy="4914"/>
          </a:xfrm>
        </p:grpSpPr>
        <p:pic>
          <p:nvPicPr>
            <p:cNvPr id="20485" name="图片 4" descr="timg (7)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5" y="3640"/>
              <a:ext cx="4405" cy="4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矩形标注 5"/>
            <p:cNvSpPr/>
            <p:nvPr/>
          </p:nvSpPr>
          <p:spPr>
            <a:xfrm>
              <a:off x="5322" y="3146"/>
              <a:ext cx="7347" cy="2544"/>
            </a:xfrm>
            <a:prstGeom prst="wedgeRectCallout">
              <a:avLst>
                <a:gd name="adj1" fmla="val -57431"/>
                <a:gd name="adj2" fmla="val 4248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0487" name="Text Box 3"/>
            <p:cNvSpPr txBox="1">
              <a:spLocks noChangeArrowheads="1"/>
            </p:cNvSpPr>
            <p:nvPr/>
          </p:nvSpPr>
          <p:spPr bwMode="auto">
            <a:xfrm>
              <a:off x="5459" y="3131"/>
              <a:ext cx="7211" cy="1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ts val="3800"/>
                </a:lnSpc>
              </a:pPr>
              <a:r>
                <a:rPr lang="en-US" altLang="zh-CN" sz="2800" b="1">
                  <a:solidFill>
                    <a:srgbClr val="FF0000"/>
                  </a:solidFill>
                  <a:latin typeface="Arial" pitchFamily="34" charset="0"/>
                  <a:ea typeface="黑体" pitchFamily="49" charset="-122"/>
                </a:rPr>
                <a:t>    </a:t>
              </a:r>
              <a:r>
                <a:rPr lang="zh-CN" altLang="en-US" sz="2800" b="1">
                  <a:solidFill>
                    <a:srgbClr val="0000FF"/>
                  </a:solidFill>
                  <a:latin typeface="Arial" pitchFamily="34" charset="0"/>
                  <a:ea typeface="黑体" pitchFamily="49" charset="-122"/>
                </a:rPr>
                <a:t>喜欢。因为它不仅严格要求自己，还非常关爱幼小，是一位合格的领导者。</a:t>
              </a:r>
            </a:p>
          </p:txBody>
        </p:sp>
      </p:grpSp>
      <p:sp>
        <p:nvSpPr>
          <p:cNvPr id="20483" name="标题 33793"/>
          <p:cNvSpPr>
            <a:spLocks noGrp="1" noChangeArrowheads="1"/>
          </p:cNvSpPr>
          <p:nvPr/>
        </p:nvSpPr>
        <p:spPr bwMode="auto">
          <a:xfrm>
            <a:off x="2795590" y="1519768"/>
            <a:ext cx="6269037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3200" b="1">
                <a:latin typeface="宋体" pitchFamily="2" charset="-122"/>
              </a:rPr>
              <a:t>你喜欢这位蚂蚁队长吗？为什么？</a:t>
            </a: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3775075" y="467785"/>
            <a:ext cx="4641850" cy="9736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4000" b="1" dirty="0">
                <a:solidFill>
                  <a:srgbClr val="FF00FF"/>
                </a:solidFill>
                <a:latin typeface="宋体" panose="02010600030101010101" pitchFamily="2" charset="-122"/>
                <a:cs typeface="+mn-cs"/>
              </a:rPr>
              <a:t>说一说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450" y="453446"/>
            <a:ext cx="3430747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方正楷体_GBK" panose="03000509000000000000" pitchFamily="65" charset="-122"/>
                <a:cs typeface="+mn-ea"/>
                <a:sym typeface="+mn-ea"/>
              </a:rPr>
              <a:t>总结全文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宋体-PUA" panose="02010600030101010101" charset="-122"/>
                <a:ea typeface="宋体-PUA" panose="02010600030101010101" charset="-122"/>
                <a:cs typeface="+mn-ea"/>
                <a:sym typeface="+mn-ea"/>
              </a:rPr>
              <a:t>，</a:t>
            </a:r>
            <a:r>
              <a:rPr lang="zh-CN" altLang="en-US" sz="2800" b="1" noProof="1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n-ea"/>
                <a:sym typeface="+mn-ea"/>
              </a:rPr>
              <a:t>感悟中心</a:t>
            </a:r>
            <a:endParaRPr lang="en-US" altLang="zh-CN" sz="2800" b="1" noProof="1">
              <a:ln>
                <a:solidFill>
                  <a:srgbClr val="FFFF00"/>
                </a:solidFill>
              </a:ln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  <a:cs typeface="+mn-ea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2432052" y="1722968"/>
            <a:ext cx="409575" cy="4057651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Text Box 15"/>
          <p:cNvSpPr txBox="1">
            <a:spLocks noChangeArrowheads="1"/>
          </p:cNvSpPr>
          <p:nvPr/>
        </p:nvSpPr>
        <p:spPr bwMode="auto">
          <a:xfrm>
            <a:off x="4289427" y="2688167"/>
            <a:ext cx="4202113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发现奶酪——叫来助手</a:t>
            </a:r>
          </a:p>
        </p:txBody>
      </p:sp>
      <p:sp>
        <p:nvSpPr>
          <p:cNvPr id="6" name="左大括号 5"/>
          <p:cNvSpPr/>
          <p:nvPr/>
        </p:nvSpPr>
        <p:spPr>
          <a:xfrm flipH="1">
            <a:off x="9277352" y="2783417"/>
            <a:ext cx="366713" cy="2997200"/>
          </a:xfrm>
          <a:prstGeom prst="leftBrace">
            <a:avLst>
              <a:gd name="adj1" fmla="val 90278"/>
              <a:gd name="adj2" fmla="val 4884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4289425" y="5092700"/>
            <a:ext cx="4394200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再次干活——搬入洞中</a:t>
            </a: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9640888" y="3583518"/>
            <a:ext cx="996950" cy="99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关怀幼小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768600" y="1638300"/>
            <a:ext cx="743108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定要求——不许偷嘴，违者必罚——一视同仁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732088" y="3873500"/>
            <a:ext cx="1401762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搬奶酪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289427" y="3484033"/>
            <a:ext cx="3825875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拽掉一角——休息思考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289425" y="4277784"/>
            <a:ext cx="560228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再下命令——年龄最小的蚂蚁吃掉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16499" y="2643717"/>
            <a:ext cx="615553" cy="1509388"/>
          </a:xfrm>
          <a:prstGeom prst="rect">
            <a:avLst/>
          </a:prstGeom>
          <a:noFill/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一块奶酪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4033838" y="2751668"/>
            <a:ext cx="360362" cy="3028951"/>
          </a:xfrm>
          <a:prstGeom prst="leftBrace">
            <a:avLst>
              <a:gd name="adj1" fmla="val 90278"/>
              <a:gd name="adj2" fmla="val 48849"/>
            </a:avLst>
          </a:prstGeom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6" grpId="0" bldLvl="0" animBg="1"/>
      <p:bldP spid="7" grpId="0"/>
      <p:bldP spid="8" grpId="0"/>
      <p:bldP spid="9" grpId="0"/>
      <p:bldP spid="10" grpId="0"/>
      <p:bldP spid="12" grpId="0"/>
      <p:bldP spid="13" grpId="0"/>
      <p:bldP spid="5" grpId="0"/>
      <p:bldP spid="1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"/>
          <p:cNvSpPr txBox="1"/>
          <p:nvPr/>
        </p:nvSpPr>
        <p:spPr>
          <a:xfrm>
            <a:off x="1703513" y="447514"/>
            <a:ext cx="252028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思想提升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136777" y="1528234"/>
            <a:ext cx="8067675" cy="484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本文主要讲了蚂蚁队长在禁止偷吃的命令下，将不小心拽掉的奶酪分给年龄最小的一只蚂蚁吃的故事，表现了蚂蚁队长平等相待、关爱幼小的美好品德。</a:t>
            </a:r>
          </a:p>
          <a:p>
            <a:pPr>
              <a:lnSpc>
                <a:spcPts val="4200"/>
              </a:lnSpc>
              <a:spcBef>
                <a:spcPts val="1000"/>
              </a:spcBef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想一想，你在平时的学习生活中，该如何关心比你弱小的同学？</a:t>
            </a:r>
            <a:br>
              <a:rPr lang="zh-CN" altLang="en-US" sz="2800" b="1" dirty="0">
                <a:latin typeface="黑体" pitchFamily="49" charset="-122"/>
                <a:ea typeface="黑体" pitchFamily="49" charset="-122"/>
              </a:rPr>
            </a:b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03513" y="357433"/>
            <a:ext cx="2520281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拓展运用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667125" y="1382185"/>
            <a:ext cx="45275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关于蚂蚁的歇后语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186115" y="2057402"/>
            <a:ext cx="524668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蚂蚁看天——不知高低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热锅上的蚂蚁——团团转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蚂蚁背螳螂——肩负重任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蚂蚁搬家——不是风，就是雨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蚂蚁爬扫帚——条条是路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zh-CN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3557" name="组合 6"/>
          <p:cNvGrpSpPr>
            <a:grpSpLocks/>
          </p:cNvGrpSpPr>
          <p:nvPr/>
        </p:nvGrpSpPr>
        <p:grpSpPr bwMode="auto">
          <a:xfrm>
            <a:off x="7535697" y="1958140"/>
            <a:ext cx="2647950" cy="1761255"/>
            <a:chOff x="2349" y="1110"/>
            <a:chExt cx="8584" cy="4495"/>
          </a:xfrm>
        </p:grpSpPr>
        <p:pic>
          <p:nvPicPr>
            <p:cNvPr id="23558" name="图片 3" descr="timg (1)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9" y="1110"/>
              <a:ext cx="8480" cy="4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9" name="图片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9" y="5245"/>
              <a:ext cx="405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87590" y="1140884"/>
            <a:ext cx="76168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latin typeface="宋体" pitchFamily="2" charset="-122"/>
              </a:rPr>
              <a:t>    </a:t>
            </a:r>
            <a:r>
              <a:rPr lang="zh-CN" altLang="zh-CN" sz="2400" b="1" dirty="0">
                <a:latin typeface="宋体" pitchFamily="2" charset="-122"/>
              </a:rPr>
              <a:t>蚂蚁大军在努力地搬运一块大奶酪时，蚂蚁队长不小心拽掉了一点儿。奶酪渣真香啊，可蚂蚁队长下了禁止偷嘴的命令，该怎么处理它呢？蚂蚁队长思考了好久，终于想出了一个好办法，获得了大家的一致称赞。这个办法是什么呢？</a:t>
            </a:r>
          </a:p>
        </p:txBody>
      </p:sp>
      <p:pic>
        <p:nvPicPr>
          <p:cNvPr id="2" name="图片 1" descr="u=3213428291,3416536859&amp;fm=21&amp;g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9052" y="4464052"/>
            <a:ext cx="3300413" cy="233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991715" y="188775"/>
            <a:ext cx="374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042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横卷形 7"/>
          <p:cNvSpPr>
            <a:spLocks noChangeArrowheads="1"/>
          </p:cNvSpPr>
          <p:nvPr/>
        </p:nvSpPr>
        <p:spPr bwMode="auto">
          <a:xfrm>
            <a:off x="2798765" y="2446867"/>
            <a:ext cx="2179637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左右结构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546725" y="2550109"/>
            <a:ext cx="4281488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诱、舔、强、犯、稍、豫、跺</a:t>
            </a:r>
          </a:p>
        </p:txBody>
      </p:sp>
      <p:sp>
        <p:nvSpPr>
          <p:cNvPr id="7172" name="文本框 18"/>
          <p:cNvSpPr txBox="1">
            <a:spLocks noChangeArrowheads="1"/>
          </p:cNvSpPr>
          <p:nvPr/>
        </p:nvSpPr>
        <p:spPr bwMode="auto">
          <a:xfrm>
            <a:off x="2025650" y="1286935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 dirty="0">
                <a:solidFill>
                  <a:srgbClr val="FF00FF"/>
                </a:solidFill>
                <a:latin typeface="Arial" pitchFamily="34" charset="0"/>
              </a:rPr>
              <a:t>我会认</a:t>
            </a:r>
          </a:p>
        </p:txBody>
      </p:sp>
      <p:sp>
        <p:nvSpPr>
          <p:cNvPr id="2" name="文本框 2"/>
          <p:cNvSpPr txBox="1"/>
          <p:nvPr/>
        </p:nvSpPr>
        <p:spPr>
          <a:xfrm>
            <a:off x="4572002" y="357770"/>
            <a:ext cx="2770187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宋体" panose="02010600030101010101" pitchFamily="2" charset="-122"/>
              </a:rPr>
              <a:t>字词学习</a:t>
            </a:r>
          </a:p>
        </p:txBody>
      </p:sp>
      <p:sp>
        <p:nvSpPr>
          <p:cNvPr id="5" name="横卷形 9"/>
          <p:cNvSpPr>
            <a:spLocks noChangeArrowheads="1"/>
          </p:cNvSpPr>
          <p:nvPr/>
        </p:nvSpPr>
        <p:spPr bwMode="auto">
          <a:xfrm>
            <a:off x="2808288" y="3765551"/>
            <a:ext cx="2170112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上下结构</a:t>
            </a: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546725" y="3921709"/>
            <a:ext cx="4281488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宣、禁、聚</a:t>
            </a:r>
          </a:p>
        </p:txBody>
      </p:sp>
      <p:sp>
        <p:nvSpPr>
          <p:cNvPr id="3" name="横卷形 9"/>
          <p:cNvSpPr>
            <a:spLocks noChangeArrowheads="1"/>
          </p:cNvSpPr>
          <p:nvPr/>
        </p:nvSpPr>
        <p:spPr bwMode="auto">
          <a:xfrm>
            <a:off x="2792413" y="5179484"/>
            <a:ext cx="2170112" cy="990600"/>
          </a:xfrm>
          <a:prstGeom prst="horizontalScroll">
            <a:avLst>
              <a:gd name="adj" fmla="val 12500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8580" tIns="34290" rIns="68580" bIns="34290" anchor="ctr" anchorCtr="1"/>
          <a:lstStyle/>
          <a:p>
            <a:pPr algn="ctr" eaLnBrk="0" hangingPunct="0"/>
            <a:r>
              <a:rPr lang="zh-CN" altLang="en-US" sz="27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半包围结构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5530850" y="5335642"/>
            <a:ext cx="4281488" cy="623248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 bldLvl="0" animBg="1"/>
      <p:bldP spid="5" grpId="0" bldLvl="0" animBg="1"/>
      <p:bldP spid="6" grpId="0" bldLvl="0" animBg="1"/>
      <p:bldP spid="3" grpId="0" bldLvl="0" animBg="1"/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2"/>
          <p:cNvGrpSpPr>
            <a:grpSpLocks/>
          </p:cNvGrpSpPr>
          <p:nvPr/>
        </p:nvGrpSpPr>
        <p:grpSpPr bwMode="auto">
          <a:xfrm>
            <a:off x="1924052" y="1655236"/>
            <a:ext cx="7891463" cy="483632"/>
            <a:chOff x="1226471" y="1574992"/>
            <a:chExt cx="5553884" cy="337637"/>
          </a:xfrm>
        </p:grpSpPr>
        <p:sp>
          <p:nvSpPr>
            <p:cNvPr id="14" name="TextBox 13"/>
            <p:cNvSpPr txBox="1"/>
            <p:nvPr/>
          </p:nvSpPr>
          <p:spPr>
            <a:xfrm>
              <a:off x="1226471" y="1574992"/>
              <a:ext cx="5553884" cy="257841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01328" y="1654788"/>
              <a:ext cx="5406405" cy="257841"/>
            </a:xfrm>
            <a:prstGeom prst="rect">
              <a:avLst/>
            </a:prstGeom>
            <a:ln>
              <a:prstDash val="dashDot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030413" y="1655234"/>
            <a:ext cx="768985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宣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布  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处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境     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诱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人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舔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盘子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强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大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犯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罪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禁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令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稍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息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犹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豫      跺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脚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聚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集</a:t>
            </a:r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6384925" y="1837267"/>
            <a:ext cx="8588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yòu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8562976" y="1866900"/>
            <a:ext cx="10255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tiǎn</a:t>
            </a: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8393115" y="3043767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fàn</a:t>
            </a:r>
            <a:endParaRPr lang="en-US" altLang="zh-CN" sz="2800">
              <a:solidFill>
                <a:srgbClr val="FF00FF"/>
              </a:solidFill>
              <a:latin typeface="Arial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3136900" y="2950635"/>
            <a:ext cx="165735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600" b="1">
                <a:solidFill>
                  <a:srgbClr val="FF00FF"/>
                </a:solidFill>
                <a:latin typeface="宋体" pitchFamily="2" charset="-122"/>
              </a:rPr>
              <a:t>qiánɡ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789490" y="4110567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yù</a:t>
            </a:r>
            <a:endParaRPr lang="en-US" altLang="zh-CN" sz="2800">
              <a:solidFill>
                <a:srgbClr val="FF00FF"/>
              </a:solidFill>
              <a:latin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46752" y="3043767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jìn</a:t>
            </a:r>
            <a:endParaRPr lang="en-US" altLang="zh-CN" sz="2800">
              <a:solidFill>
                <a:srgbClr val="FF00FF"/>
              </a:solidFill>
              <a:latin typeface="Arial" pitchFamily="34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447090" y="4095751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jù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852740" y="4191000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shào</a:t>
            </a:r>
            <a:endParaRPr lang="en-US" altLang="zh-CN" sz="2800">
              <a:solidFill>
                <a:srgbClr val="FF00FF"/>
              </a:solidFill>
              <a:latin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535740" y="4099984"/>
            <a:ext cx="10064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duò</a:t>
            </a:r>
            <a:endParaRPr lang="en-US" altLang="zh-CN" sz="2800">
              <a:solidFill>
                <a:srgbClr val="FF00FF"/>
              </a:solidFill>
              <a:latin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924176" y="1816100"/>
            <a:ext cx="9509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xuān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718050" y="1816100"/>
            <a:ext cx="8588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rgbClr val="FF00FF"/>
                </a:solidFill>
                <a:latin typeface="宋体" pitchFamily="2" charset="-122"/>
              </a:rPr>
              <a:t>chǔ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5" grpId="0"/>
      <p:bldP spid="26" grpId="0"/>
      <p:bldP spid="2" grpId="0"/>
      <p:bldP spid="3" grpId="0"/>
      <p:bldP spid="4" grpId="0"/>
      <p:bldP spid="5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661751" y="144964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9218" name="文本框 7"/>
          <p:cNvSpPr txBox="1">
            <a:spLocks noChangeArrowheads="1"/>
          </p:cNvSpPr>
          <p:nvPr/>
        </p:nvSpPr>
        <p:spPr bwMode="auto">
          <a:xfrm>
            <a:off x="1919288" y="548219"/>
            <a:ext cx="2952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zh-CN" altLang="en-US" sz="3200" b="1" dirty="0">
                <a:solidFill>
                  <a:srgbClr val="FF00FF"/>
                </a:solidFill>
                <a:latin typeface="Arial" pitchFamily="34" charset="0"/>
              </a:rPr>
              <a:t>词语解释</a:t>
            </a:r>
          </a:p>
        </p:txBody>
      </p:sp>
      <p:sp>
        <p:nvSpPr>
          <p:cNvPr id="9219" name="Rectangle 2"/>
          <p:cNvSpPr txBox="1">
            <a:spLocks noChangeArrowheads="1"/>
          </p:cNvSpPr>
          <p:nvPr/>
        </p:nvSpPr>
        <p:spPr bwMode="auto">
          <a:xfrm>
            <a:off x="2424115" y="1246719"/>
            <a:ext cx="7496175" cy="933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根据词语的意思，在文中找出这些词语。</a:t>
            </a:r>
          </a:p>
        </p:txBody>
      </p:sp>
      <p:sp>
        <p:nvSpPr>
          <p:cNvPr id="9220" name="Rectangle 3"/>
          <p:cNvSpPr txBox="1">
            <a:spLocks noChangeArrowheads="1"/>
          </p:cNvSpPr>
          <p:nvPr/>
        </p:nvSpPr>
        <p:spPr bwMode="auto">
          <a:xfrm>
            <a:off x="2486027" y="2036235"/>
            <a:ext cx="7434263" cy="449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）：小声说，私下里说。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）：争着向前，唯恐落后。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）：形容心里慌乱不安。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）：挂念。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）：泛指周围各地或各个方面。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2600" b="1" dirty="0"/>
              <a:t>（                    ）：实施，实行（政策、法律、计划、命令、判决中规定的事项）。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25802" y="2036235"/>
            <a:ext cx="8547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嘀咕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2916238" y="2741086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争先恐后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94013" y="3397252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七上八下</a:t>
            </a: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225802" y="4061886"/>
            <a:ext cx="8547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牵挂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916238" y="4726519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四面八方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225802" y="5382686"/>
            <a:ext cx="8547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执行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3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整体把握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10243" name="文本框 1"/>
          <p:cNvSpPr txBox="1">
            <a:spLocks noChangeArrowheads="1"/>
          </p:cNvSpPr>
          <p:nvPr/>
        </p:nvSpPr>
        <p:spPr bwMode="auto">
          <a:xfrm>
            <a:off x="2063752" y="1606552"/>
            <a:ext cx="83550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28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课文共有</a:t>
            </a:r>
            <a:r>
              <a:rPr lang="en-US" altLang="zh-CN" sz="2800" b="1" u="sng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自然段，可以分为哪几个部分，分别主要讲了什么？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4330702" y="1617135"/>
            <a:ext cx="6495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13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067" y="3266439"/>
            <a:ext cx="3382645" cy="338328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6" descr="arrow01-red"/>
          <p:cNvPicPr>
            <a:picLocks noChangeAspect="1" noChangeArrowheads="1"/>
          </p:cNvPicPr>
          <p:nvPr/>
        </p:nvPicPr>
        <p:blipFill>
          <a:blip r:embed="rId2">
            <a:lum bright="60000"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8552" y="880535"/>
            <a:ext cx="2373313" cy="164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8" descr="arrow01-green"/>
          <p:cNvPicPr>
            <a:picLocks noChangeAspect="1" noChangeArrowheads="1"/>
          </p:cNvPicPr>
          <p:nvPr/>
        </p:nvPicPr>
        <p:blipFill>
          <a:blip r:embed="rId3">
            <a:lum bright="4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7600" y="2863852"/>
            <a:ext cx="2414588" cy="156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6" descr="arrow01-red"/>
          <p:cNvPicPr>
            <a:picLocks noChangeAspect="1" noChangeArrowheads="1"/>
          </p:cNvPicPr>
          <p:nvPr/>
        </p:nvPicPr>
        <p:blipFill>
          <a:blip r:embed="rId2">
            <a:lum bright="60000"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526" y="4480986"/>
            <a:ext cx="2379663" cy="159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208215" y="1382185"/>
            <a:ext cx="2593975" cy="76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第一部分</a:t>
            </a:r>
          </a:p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1-3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73290" y="3236385"/>
            <a:ext cx="2663825" cy="768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第二部分</a:t>
            </a:r>
          </a:p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4-12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060577" y="4895853"/>
            <a:ext cx="2989263" cy="76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第三部分</a:t>
            </a:r>
          </a:p>
          <a:p>
            <a:pPr algn="ctr"/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13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  <p:sp>
        <p:nvSpPr>
          <p:cNvPr id="2" name="AutoShape 21"/>
          <p:cNvSpPr>
            <a:spLocks noChangeArrowheads="1"/>
          </p:cNvSpPr>
          <p:nvPr/>
        </p:nvSpPr>
        <p:spPr bwMode="auto">
          <a:xfrm>
            <a:off x="5049840" y="880534"/>
            <a:ext cx="4956175" cy="1608667"/>
          </a:xfrm>
          <a:prstGeom prst="roundRect">
            <a:avLst>
              <a:gd name="adj" fmla="val 10181"/>
            </a:avLst>
          </a:prstGeom>
          <a:solidFill>
            <a:schemeClr val="bg1">
              <a:alpha val="36078"/>
            </a:schemeClr>
          </a:soli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ts val="3500"/>
              </a:lnSpc>
            </a:pPr>
            <a:r>
              <a:rPr lang="zh-CN" altLang="en-US" sz="2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搬运粮食，蚂蚁队长下令不许偷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嘴。</a:t>
            </a:r>
          </a:p>
        </p:txBody>
      </p:sp>
      <p:sp>
        <p:nvSpPr>
          <p:cNvPr id="10" name="AutoShape 21"/>
          <p:cNvSpPr>
            <a:spLocks noChangeArrowheads="1"/>
          </p:cNvSpPr>
          <p:nvPr/>
        </p:nvSpPr>
        <p:spPr bwMode="auto">
          <a:xfrm>
            <a:off x="5033965" y="2868085"/>
            <a:ext cx="4956175" cy="1608667"/>
          </a:xfrm>
          <a:prstGeom prst="roundRect">
            <a:avLst>
              <a:gd name="adj" fmla="val 10181"/>
            </a:avLst>
          </a:prstGeom>
          <a:solidFill>
            <a:srgbClr val="C0C0C0">
              <a:alpha val="20000"/>
            </a:srgbClr>
          </a:soli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ts val="3500"/>
              </a:lnSpc>
            </a:pPr>
            <a:r>
              <a:rPr lang="zh-CN" altLang="en-US" sz="2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拽掉奶酪，蚂蚁队长犹豫再三做</a:t>
            </a:r>
          </a:p>
          <a:p>
            <a:pPr>
              <a:lnSpc>
                <a:spcPts val="3500"/>
              </a:lnSpc>
            </a:pPr>
            <a:r>
              <a:rPr lang="zh-CN" altLang="en-US" sz="2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决定。</a:t>
            </a:r>
          </a:p>
        </p:txBody>
      </p:sp>
      <p:sp>
        <p:nvSpPr>
          <p:cNvPr id="12" name="AutoShape 21"/>
          <p:cNvSpPr>
            <a:spLocks noChangeArrowheads="1"/>
          </p:cNvSpPr>
          <p:nvPr/>
        </p:nvSpPr>
        <p:spPr bwMode="auto">
          <a:xfrm>
            <a:off x="5016502" y="4855635"/>
            <a:ext cx="4956175" cy="982133"/>
          </a:xfrm>
          <a:prstGeom prst="roundRect">
            <a:avLst>
              <a:gd name="adj" fmla="val 10181"/>
            </a:avLst>
          </a:prstGeom>
          <a:solidFill>
            <a:srgbClr val="C0C0C0">
              <a:alpha val="20000"/>
            </a:srgbClr>
          </a:solidFill>
          <a:ln w="2857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ts val="3500"/>
              </a:lnSpc>
            </a:pPr>
            <a:r>
              <a:rPr lang="zh-CN" altLang="en-US" sz="2600" b="1" dirty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获得认可，大家奋力搬奶酪。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7" grpId="0" bldLvl="0"/>
      <p:bldP spid="2" grpId="0" bldLvl="0" animBg="1"/>
      <p:bldP spid="10" grpId="0" bldLvl="0" animBg="1"/>
      <p:bldP spid="1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4583832" y="357433"/>
            <a:ext cx="268108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400" b="1" noProof="1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latin typeface="宋体" panose="02010600030101010101" pitchFamily="2" charset="-122"/>
                <a:cs typeface="+mn-ea"/>
                <a:sym typeface="+mn-ea"/>
              </a:rPr>
              <a:t>课文解读</a:t>
            </a:r>
            <a:endParaRPr lang="zh-CN" altLang="en-US" sz="2400" noProof="1">
              <a:ln>
                <a:solidFill>
                  <a:srgbClr val="FFC000"/>
                </a:solidFill>
              </a:ln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984375" y="1382185"/>
            <a:ext cx="8396288" cy="1578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蚂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蚁队长集合好队伍，向大家宣布：“今天搬运粮食，只许出力，不许偷嘴。谁偷了嘴，罚扫地三天。”</a:t>
            </a:r>
          </a:p>
        </p:txBody>
      </p:sp>
      <p:sp>
        <p:nvSpPr>
          <p:cNvPr id="12" name="Rectangle 2"/>
          <p:cNvSpPr txBox="1"/>
          <p:nvPr/>
        </p:nvSpPr>
        <p:spPr>
          <a:xfrm>
            <a:off x="2220913" y="3484033"/>
            <a:ext cx="5321300" cy="2387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indent="-342900" eaLnBrk="0" hangingPunct="0">
              <a:lnSpc>
                <a:spcPts val="4200"/>
              </a:lnSpc>
              <a:spcBef>
                <a:spcPts val="1000"/>
              </a:spcBef>
              <a:defRPr/>
            </a:pPr>
            <a:r>
              <a:rPr lang="zh-CN" altLang="en-US" sz="2800" b="1" noProof="1">
                <a:solidFill>
                  <a:srgbClr val="00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故事的起因。写蚂蚁队长在搬运粮食前下了命令，为后文写如何处理奶酪渣埋下伏笔。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2420" y="3329093"/>
            <a:ext cx="2447925" cy="2543388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98650" y="1166285"/>
            <a:ext cx="8394700" cy="207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一只小蚂蚁在队列里嘀咕：“要是偷嘴的是您呢？”蚂蚁队长说：“照样罚扫地三天。”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    大家一听，都来劲了，争先恐后赶到运粮地点，抢着抬大的，搬重的，谁也不愿偷懒。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054227" y="3926419"/>
            <a:ext cx="83550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500"/>
              </a:lnSpc>
            </a:pPr>
            <a:r>
              <a:rPr lang="zh-CN" altLang="en-US" sz="28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28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“大家一听，都来劲了”是因为（           </a:t>
            </a:r>
          </a:p>
          <a:p>
            <a:pPr eaLnBrk="1" hangingPunct="1">
              <a:lnSpc>
                <a:spcPts val="4500"/>
              </a:lnSpc>
            </a:pPr>
            <a:r>
              <a:rPr lang="zh-CN" altLang="zh-CN" sz="2800" b="1" dirty="0">
                <a:solidFill>
                  <a:srgbClr val="1506DE"/>
                </a:solidFill>
                <a:latin typeface="宋体" pitchFamily="2" charset="-122"/>
                <a:sym typeface="宋体" pitchFamily="2" charset="-122"/>
              </a:rPr>
              <a:t>                         ）。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8199439" y="4030135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蚂蚁队长</a:t>
            </a: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87538" y="4806952"/>
            <a:ext cx="47163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同样遵守不许偷嘴的规定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756152" y="2906185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FF"/>
                </a:solidFill>
                <a:latin typeface="宋体" pitchFamily="2" charset="-122"/>
              </a:rPr>
              <a:t>·</a:t>
            </a:r>
            <a:r>
              <a:rPr lang="zh-CN" altLang="en-US" sz="2800" dirty="0">
                <a:solidFill>
                  <a:srgbClr val="FF00FF"/>
                </a:solidFill>
                <a:latin typeface="宋体" pitchFamily="2" charset="-122"/>
                <a:sym typeface="宋体" pitchFamily="2" charset="-122"/>
              </a:rPr>
              <a:t>·</a:t>
            </a:r>
            <a:endParaRPr lang="zh-CN" altLang="en-US" sz="2800" dirty="0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191251" y="2853267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FF"/>
                </a:solidFill>
                <a:latin typeface="宋体" pitchFamily="2" charset="-122"/>
              </a:rPr>
              <a:t>·</a:t>
            </a:r>
            <a:r>
              <a:rPr lang="zh-CN" altLang="en-US" sz="2800">
                <a:solidFill>
                  <a:srgbClr val="FF00FF"/>
                </a:solidFill>
                <a:latin typeface="宋体" pitchFamily="2" charset="-122"/>
                <a:sym typeface="宋体" pitchFamily="2" charset="-122"/>
              </a:rPr>
              <a:t>···</a:t>
            </a:r>
            <a:endParaRPr lang="zh-CN" altLang="en-US" sz="2800">
              <a:solidFill>
                <a:srgbClr val="FF00FF"/>
              </a:solidFill>
              <a:latin typeface="宋体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898651" y="3549651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FF"/>
                </a:solidFill>
                <a:latin typeface="宋体" pitchFamily="2" charset="-122"/>
                <a:sym typeface="宋体" pitchFamily="2" charset="-122"/>
              </a:rPr>
              <a:t>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24363" y="5588001"/>
            <a:ext cx="4303712" cy="683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3200" b="1" noProof="1">
                <a:solidFill>
                  <a:srgbClr val="FF00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热火朝天的搬粮劳动图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  <p:bldP spid="9222" grpId="0"/>
      <p:bldP spid="3" grpId="0"/>
      <p:bldP spid="4" grpId="0"/>
      <p:bldP spid="5" grpId="0"/>
      <p:bldP spid="6" grpId="0"/>
      <p:bldP spid="7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1187</Words>
  <Application>Microsoft Office PowerPoint</Application>
  <PresentationFormat>宽屏</PresentationFormat>
  <Paragraphs>139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Meiryo</vt:lpstr>
      <vt:lpstr>方正楷体_GBK</vt:lpstr>
      <vt:lpstr>黑体</vt:lpstr>
      <vt:lpstr>楷体</vt:lpstr>
      <vt:lpstr>楷体_GB2312</vt:lpstr>
      <vt:lpstr>宋体</vt:lpstr>
      <vt:lpstr>宋体-PUA</vt:lpstr>
      <vt:lpstr>微软雅黑</vt:lpstr>
      <vt:lpstr>Arial</vt:lpstr>
      <vt:lpstr>Calibri</vt:lpstr>
      <vt:lpstr>Calibri Light</vt:lpstr>
      <vt:lpstr>Wingdings</vt:lpstr>
      <vt:lpstr>第一PPT模板网-WWW.1PPT.COM</vt:lpstr>
      <vt:lpstr>第一PPT模板网-WWW.1PPT.COM </vt:lpstr>
      <vt:lpstr>1_第一PPT模板网-WWW.1PPT.COM 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2016-11-21T01:52:00Z</dcterms:created>
  <dcterms:modified xsi:type="dcterms:W3CDTF">2021-07-30T04:34:13Z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