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1"/>
  </p:notesMasterIdLst>
  <p:sldIdLst>
    <p:sldId id="258" r:id="rId3"/>
    <p:sldId id="334" r:id="rId4"/>
    <p:sldId id="308" r:id="rId5"/>
    <p:sldId id="396" r:id="rId6"/>
    <p:sldId id="398" r:id="rId7"/>
    <p:sldId id="426" r:id="rId8"/>
    <p:sldId id="519" r:id="rId9"/>
    <p:sldId id="520" r:id="rId10"/>
    <p:sldId id="296" r:id="rId11"/>
    <p:sldId id="303" r:id="rId12"/>
    <p:sldId id="304" r:id="rId13"/>
    <p:sldId id="447" r:id="rId14"/>
    <p:sldId id="449" r:id="rId15"/>
    <p:sldId id="516" r:id="rId16"/>
    <p:sldId id="521" r:id="rId17"/>
    <p:sldId id="522" r:id="rId18"/>
    <p:sldId id="331" r:id="rId19"/>
    <p:sldId id="523" r:id="rId20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2">
          <p15:clr>
            <a:srgbClr val="A4A3A4"/>
          </p15:clr>
        </p15:guide>
        <p15:guide id="2" pos="291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  <p:cmAuthor id="2" name="李 柏松" initials="李" lastIdx="1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746"/>
    <a:srgbClr val="6D0238"/>
    <a:srgbClr val="E41908"/>
    <a:srgbClr val="0000FF"/>
    <a:srgbClr val="FD5C0C"/>
    <a:srgbClr val="0766D4"/>
    <a:srgbClr val="1F2DA8"/>
    <a:srgbClr val="C90924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90" y="120"/>
      </p:cViewPr>
      <p:guideLst>
        <p:guide orient="horz" pos="1652"/>
        <p:guide pos="29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1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571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768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9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2851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54" y="841999"/>
            <a:ext cx="6858324" cy="1791182"/>
          </a:xfrm>
        </p:spPr>
        <p:txBody>
          <a:bodyPr anchor="b"/>
          <a:lstStyle>
            <a:lvl1pPr algn="ctr"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54" y="2702256"/>
            <a:ext cx="6858324" cy="12421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32" y="457323"/>
            <a:ext cx="7772767" cy="857481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32" y="1486300"/>
            <a:ext cx="7772767" cy="308693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408" y="457323"/>
            <a:ext cx="1943192" cy="4115909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32" y="457323"/>
            <a:ext cx="5716927" cy="411590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4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056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8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3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455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42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11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32" y="457323"/>
            <a:ext cx="7772767" cy="857481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32" y="1486300"/>
            <a:ext cx="7772767" cy="308693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48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11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8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917" y="1282649"/>
            <a:ext cx="7887072" cy="2140129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917" y="3443025"/>
            <a:ext cx="7887072" cy="112544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32" y="457323"/>
            <a:ext cx="7772767" cy="857481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32" y="1486300"/>
            <a:ext cx="3808656" cy="308693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944" y="1486300"/>
            <a:ext cx="3808656" cy="308693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71" y="273918"/>
            <a:ext cx="7887072" cy="99444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123" y="1334188"/>
            <a:ext cx="3655354" cy="618100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123" y="1999573"/>
            <a:ext cx="3655354" cy="26439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926" y="1334188"/>
            <a:ext cx="3673355" cy="618100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8035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926" y="1999573"/>
            <a:ext cx="3673355" cy="264392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32" y="457323"/>
            <a:ext cx="7772767" cy="857481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71" y="342992"/>
            <a:ext cx="2949317" cy="1200473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575" y="740768"/>
            <a:ext cx="4629369" cy="3656204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71" y="1543466"/>
            <a:ext cx="2949317" cy="285946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71" y="342992"/>
            <a:ext cx="3124159" cy="1200473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575" y="342993"/>
            <a:ext cx="4629369" cy="405397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71" y="1543466"/>
            <a:ext cx="3124159" cy="285946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8035" indent="0">
              <a:buNone/>
              <a:defRPr sz="79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32" y="4687563"/>
            <a:ext cx="1905090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348" y="4687563"/>
            <a:ext cx="2895737" cy="342992"/>
          </a:xfrm>
        </p:spPr>
        <p:txBody>
          <a:bodyPr/>
          <a:lstStyle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509" y="4687563"/>
            <a:ext cx="1905090" cy="342992"/>
          </a:xfr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x-none" strike="noStrike" noProof="1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110518224634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marL="0" lvl="0" indent="0" algn="ctr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6585" lvl="5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9485" lvl="6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2385" lvl="7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285" lvl="8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3835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9991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1315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5400" b="1" dirty="0">
                <a:ln w="9525">
                  <a:noFill/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11  </a:t>
            </a:r>
            <a:r>
              <a:rPr lang="zh-CN" altLang="en-US" sz="5400" b="1" dirty="0">
                <a:ln w="9525">
                  <a:noFill/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一块奶酪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386789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08610" y="256540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课堂练习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56005" y="958850"/>
            <a:ext cx="1110615" cy="460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b="1" dirty="0" smtClean="0">
                <a:effectLst>
                  <a:reflection blurRad="6350" stA="53000" endA="300" endPos="35500" dir="5400000" sy="-90000" algn="bl" rotWithShape="0"/>
                </a:effectLst>
                <a:latin typeface="楷体" panose="02010609060101010101" charset="-122"/>
                <a:ea typeface="楷体" panose="02010609060101010101" charset="-122"/>
              </a:rPr>
              <a:t>填一填</a:t>
            </a:r>
            <a:endParaRPr lang="zh-CN" altLang="en-US" sz="2400" b="1" dirty="0"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5695" y="1442085"/>
            <a:ext cx="66624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zh-CN" altLang="en-US" sz="2000" dirty="0" smtClean="0"/>
              <a:t>（       </a:t>
            </a:r>
            <a:r>
              <a:rPr lang="zh-CN" altLang="en-US" sz="2000" dirty="0"/>
              <a:t>） </a:t>
            </a:r>
            <a:r>
              <a:rPr lang="zh-CN" altLang="en-US" sz="2000" dirty="0" smtClean="0"/>
              <a:t>  队伍       （        ）命令</a:t>
            </a:r>
            <a:r>
              <a:rPr lang="en-US" altLang="zh-CN" sz="2000" dirty="0" smtClean="0"/>
              <a:t>         </a:t>
            </a:r>
            <a:r>
              <a:rPr lang="zh-CN" altLang="en-US" sz="2000" dirty="0" smtClean="0"/>
              <a:t>（        ）粮食</a:t>
            </a:r>
            <a:endParaRPr lang="zh-CN" altLang="en-US" sz="2000" dirty="0"/>
          </a:p>
          <a:p>
            <a:pPr fontAlgn="auto">
              <a:lnSpc>
                <a:spcPts val="3200"/>
              </a:lnSpc>
            </a:pPr>
            <a:r>
              <a:rPr lang="zh-CN" altLang="en-US" sz="2000" dirty="0" smtClean="0"/>
              <a:t>（       ）的奶酪      （        ）的蚂蚁      （        ）的草丛</a:t>
            </a:r>
            <a:endParaRPr lang="en-US" altLang="zh-CN" sz="2000" dirty="0" smtClean="0"/>
          </a:p>
          <a:p>
            <a:pPr fontAlgn="auto">
              <a:lnSpc>
                <a:spcPts val="3200"/>
              </a:lnSpc>
            </a:pPr>
            <a:r>
              <a:rPr lang="zh-CN" altLang="en-US" sz="2000" dirty="0" smtClean="0"/>
              <a:t>（       ）的队长</a:t>
            </a:r>
            <a:endParaRPr lang="zh-CN" altLang="en-US" sz="2000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355726"/>
            <a:ext cx="2397230" cy="242355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756920" y="518160"/>
            <a:ext cx="2158896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b="1" dirty="0" smtClean="0">
                <a:effectLst>
                  <a:reflection blurRad="6350" stA="53000" endA="300" endPos="35500" dir="5400000" sy="-90000" algn="bl" rotWithShape="0"/>
                </a:effectLst>
                <a:latin typeface="楷体" panose="02010609060101010101" charset="-122"/>
                <a:ea typeface="楷体" panose="02010609060101010101" charset="-122"/>
              </a:rPr>
              <a:t>照样子写词语</a:t>
            </a:r>
            <a:endParaRPr lang="zh-CN" altLang="en-US" sz="2400" b="1" dirty="0"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9592" y="1203598"/>
            <a:ext cx="80213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七上八下：</a:t>
            </a:r>
            <a:r>
              <a:rPr lang="en-US" altLang="zh-CN" sz="2000" dirty="0" smtClean="0">
                <a:solidFill>
                  <a:srgbClr val="C00000"/>
                </a:solidFill>
              </a:rPr>
              <a:t>_______         _________         ________</a:t>
            </a:r>
          </a:p>
          <a:p>
            <a:endParaRPr lang="zh-CN" altLang="en-US" sz="2000" dirty="0">
              <a:solidFill>
                <a:srgbClr val="C00000"/>
              </a:solidFill>
            </a:endParaRPr>
          </a:p>
          <a:p>
            <a:r>
              <a:rPr lang="zh-CN" altLang="en-US" sz="2000" dirty="0" smtClean="0"/>
              <a:t>四</a:t>
            </a:r>
            <a:r>
              <a:rPr lang="zh-CN" altLang="en-US" sz="2000" dirty="0"/>
              <a:t>面八方 </a:t>
            </a:r>
            <a:r>
              <a:rPr lang="zh-CN" altLang="en-US" sz="2000" dirty="0" smtClean="0"/>
              <a:t>：</a:t>
            </a:r>
            <a:r>
              <a:rPr lang="en-US" altLang="zh-CN" sz="2000" dirty="0" smtClean="0">
                <a:solidFill>
                  <a:srgbClr val="C00000"/>
                </a:solidFill>
              </a:rPr>
              <a:t> _______         _________         _______</a:t>
            </a:r>
          </a:p>
          <a:p>
            <a:endParaRPr lang="en-US" altLang="zh-CN" sz="2000" dirty="0" smtClean="0">
              <a:solidFill>
                <a:srgbClr val="C00000"/>
              </a:solidFill>
            </a:endParaRPr>
          </a:p>
          <a:p>
            <a:r>
              <a:rPr lang="zh-CN" altLang="en-US" sz="2000" dirty="0" smtClean="0"/>
              <a:t>舔一舔：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_______         _________         ________</a:t>
            </a:r>
          </a:p>
          <a:p>
            <a:endParaRPr lang="en-US" altLang="zh-CN" sz="2000" dirty="0" smtClean="0">
              <a:solidFill>
                <a:srgbClr val="C00000"/>
              </a:solidFill>
            </a:endParaRPr>
          </a:p>
          <a:p>
            <a:endParaRPr lang="zh-CN" altLang="en-US" sz="2000" dirty="0">
              <a:solidFill>
                <a:srgbClr val="C0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499742"/>
            <a:ext cx="2326004" cy="235154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925" y="421640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 smtClean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思考讨论</a:t>
            </a:r>
            <a:endParaRPr lang="zh-CN" altLang="en-US" sz="3200" dirty="0">
              <a:solidFill>
                <a:srgbClr val="FD5C0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584" y="1131590"/>
            <a:ext cx="7011670" cy="8915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sz="2800" dirty="0" smtClean="0">
                <a:latin typeface="宋体" panose="02010600030101010101" pitchFamily="2" charset="-122"/>
              </a:rPr>
              <a:t>※</a:t>
            </a:r>
            <a:r>
              <a:rPr lang="zh-CN" altLang="en-US" dirty="0" smtClean="0">
                <a:ea typeface="宋体" panose="02010600030101010101" pitchFamily="2" charset="-122"/>
              </a:rPr>
              <a:t>在搬运粮食前，蚂蚁队长下达了什么命令？在文中画出来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827584" y="2211710"/>
            <a:ext cx="7011670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sz="2800" dirty="0" smtClean="0">
                <a:latin typeface="宋体" panose="02010600030101010101" pitchFamily="2" charset="-122"/>
              </a:rPr>
              <a:t>※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蚂蚁队长想吃奶酪吗？找出相关的句子说一说。</a:t>
            </a:r>
            <a:endParaRPr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827584" y="3363838"/>
            <a:ext cx="662473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sz="2800" dirty="0" smtClean="0">
                <a:latin typeface="宋体" panose="02010600030101010101" pitchFamily="2" charset="-122"/>
              </a:rPr>
              <a:t>※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你喜欢这个蚂蚁队长吗？说说理由。</a:t>
            </a:r>
            <a:endParaRPr lang="zh-CN" altLang="en-US" dirty="0" smtClean="0"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3075806"/>
            <a:ext cx="1613745" cy="163146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5576" y="1995686"/>
            <a:ext cx="701167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000" dirty="0">
                <a:solidFill>
                  <a:srgbClr val="C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000" dirty="0" smtClean="0">
                <a:solidFill>
                  <a:srgbClr val="C00000"/>
                </a:solidFill>
                <a:ea typeface="宋体" panose="02010600030101010101" pitchFamily="2" charset="-122"/>
              </a:rPr>
              <a:t>今天搬运粮食，只许出力，不许偷嘴。谁偷了嘴，就要受到处罚</a:t>
            </a:r>
            <a:r>
              <a:rPr lang="zh-CN" altLang="en-US" sz="1800" dirty="0" smtClean="0">
                <a:solidFill>
                  <a:srgbClr val="C00000"/>
                </a:solidFill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755576" y="555526"/>
            <a:ext cx="7011670" cy="8915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sz="2800" dirty="0" smtClean="0">
                <a:latin typeface="宋体" panose="02010600030101010101" pitchFamily="2" charset="-122"/>
              </a:rPr>
              <a:t>※</a:t>
            </a:r>
            <a:r>
              <a:rPr lang="zh-CN" altLang="en-US" dirty="0" smtClean="0">
                <a:ea typeface="宋体" panose="02010600030101010101" pitchFamily="2" charset="-122"/>
              </a:rPr>
              <a:t>在搬运粮食前，蚂蚁队长下达了什么命令？在文中画出来。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427734"/>
            <a:ext cx="2472592" cy="249974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69664" y="1563638"/>
            <a:ext cx="7170687" cy="261610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  <a:ea typeface="宋体" panose="02010600030101010101" pitchFamily="2" charset="-122"/>
              </a:rPr>
              <a:t>    </a:t>
            </a:r>
            <a:r>
              <a:rPr lang="en-US" altLang="zh-CN" sz="2000" dirty="0">
                <a:solidFill>
                  <a:srgbClr val="C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000" dirty="0" smtClean="0">
                <a:solidFill>
                  <a:srgbClr val="C00000"/>
                </a:solidFill>
                <a:ea typeface="宋体" panose="02010600030101010101" pitchFamily="2" charset="-122"/>
              </a:rPr>
              <a:t>奶酪：奶酪多诱人啊！抬着它，不要说吃，单是闻闻，都要淌口水。</a:t>
            </a:r>
            <a:endParaRPr lang="en-US" altLang="zh-CN" sz="2000" dirty="0" smtClean="0">
              <a:solidFill>
                <a:srgbClr val="C00000"/>
              </a:solidFill>
              <a:ea typeface="宋体" panose="02010600030101010101" pitchFamily="2" charset="-122"/>
            </a:endParaRPr>
          </a:p>
          <a:p>
            <a:r>
              <a:rPr lang="zh-CN" altLang="en-US" sz="2000" dirty="0" smtClean="0">
                <a:solidFill>
                  <a:srgbClr val="C00000"/>
                </a:solidFill>
              </a:rPr>
              <a:t>     蚂蚁队长：盯着那一点儿掉在地上的奶酪渣，蚂蚁队长想：丢掉，实在太可惜；趁机吃掉它，又要犯不许偷嘴的禁令。怎么办呢？他的心七上八下。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r>
              <a:rPr lang="zh-CN" altLang="en-US" sz="2000" dirty="0" smtClean="0">
                <a:solidFill>
                  <a:srgbClr val="C00000"/>
                </a:solidFill>
              </a:rPr>
              <a:t>    他低下头，嗅嗅那点儿奶酪渣子，味道真香！可是，他犹豫了一会儿，终于一跺脚</a:t>
            </a:r>
            <a:r>
              <a:rPr lang="en-US" altLang="zh-CN" sz="2000" dirty="0" smtClean="0">
                <a:solidFill>
                  <a:srgbClr val="C00000"/>
                </a:solidFill>
              </a:rPr>
              <a:t>……</a:t>
            </a:r>
            <a:r>
              <a:rPr lang="zh-CN" altLang="en-US" sz="2000" dirty="0" smtClean="0">
                <a:solidFill>
                  <a:srgbClr val="C00000"/>
                </a:solidFill>
              </a:rPr>
              <a:t>命令年龄最小的一只蚂蚁吃掉它</a:t>
            </a:r>
            <a:r>
              <a:rPr lang="en-US" altLang="zh-CN" sz="2000" dirty="0" smtClean="0">
                <a:solidFill>
                  <a:srgbClr val="C00000"/>
                </a:solidFill>
              </a:rPr>
              <a:t>……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539552" y="627534"/>
            <a:ext cx="720080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latin typeface="宋体" panose="02010600030101010101" pitchFamily="2" charset="-122"/>
              </a:rPr>
              <a:t>※</a:t>
            </a:r>
            <a:r>
              <a:rPr lang="zh-CN" altLang="en-US" dirty="0" smtClean="0">
                <a:latin typeface="宋体" panose="02010600030101010101" pitchFamily="2" charset="-122"/>
              </a:rPr>
              <a:t>蚂蚁队长想吃奶酪吗？找出相关的句子，结合文章对奶酪的描写，体会蚂蚁队长的品质。</a:t>
            </a:r>
            <a:endParaRPr lang="zh-CN" altLang="en-US" sz="2000" dirty="0" smtClean="0"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3147814"/>
            <a:ext cx="1471293" cy="1487448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1059582"/>
            <a:ext cx="662473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sz="2800" dirty="0" smtClean="0">
                <a:latin typeface="宋体" panose="02010600030101010101" pitchFamily="2" charset="-122"/>
              </a:rPr>
              <a:t>※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你喜欢这个蚂蚁队长吗？说说理由。</a:t>
            </a:r>
            <a:endParaRPr lang="zh-CN" altLang="en-US" dirty="0" smtClean="0"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285" y="2211710"/>
            <a:ext cx="3180715" cy="307162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899592" y="1779662"/>
            <a:ext cx="6624736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       </a:t>
            </a:r>
            <a:r>
              <a:rPr lang="zh-CN" altLang="en-US" sz="2800" dirty="0" smtClean="0">
                <a:latin typeface="宋体" panose="02010600030101010101" pitchFamily="2" charset="-122"/>
              </a:rPr>
              <a:t>联系生活中我们曾经遇到诱惑，说一说我们应该怎么做。也可以写一个小片段。</a:t>
            </a:r>
            <a:endParaRPr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4" name="文本框 15"/>
          <p:cNvSpPr txBox="1"/>
          <p:nvPr/>
        </p:nvSpPr>
        <p:spPr>
          <a:xfrm>
            <a:off x="683568" y="411510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课堂练习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643758"/>
            <a:ext cx="2041100" cy="206351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925" y="421640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 smtClean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结构图解</a:t>
            </a:r>
            <a:endParaRPr lang="zh-CN" altLang="en-US" sz="3200" dirty="0">
              <a:solidFill>
                <a:srgbClr val="FD5C0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390" y="2416810"/>
            <a:ext cx="12985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一块奶酪</a:t>
            </a:r>
          </a:p>
        </p:txBody>
      </p:sp>
      <p:sp>
        <p:nvSpPr>
          <p:cNvPr id="6" name="自选图形 2"/>
          <p:cNvSpPr/>
          <p:nvPr/>
        </p:nvSpPr>
        <p:spPr>
          <a:xfrm>
            <a:off x="6714490" y="1457960"/>
            <a:ext cx="267970" cy="2715260"/>
          </a:xfrm>
          <a:prstGeom prst="rightBrace">
            <a:avLst>
              <a:gd name="adj1" fmla="val 85489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" name="文本框 19"/>
          <p:cNvSpPr txBox="1"/>
          <p:nvPr/>
        </p:nvSpPr>
        <p:spPr>
          <a:xfrm>
            <a:off x="1580515" y="1561465"/>
            <a:ext cx="44157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搬运食物前：下令</a:t>
            </a:r>
            <a:r>
              <a:rPr lang="en-US" altLang="zh-CN" sz="2000"/>
              <a:t>——</a:t>
            </a:r>
            <a:r>
              <a:rPr lang="zh-CN" altLang="en-US" sz="2000"/>
              <a:t>严禁偷吃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982460" y="2526665"/>
            <a:ext cx="12026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严格要求</a:t>
            </a:r>
          </a:p>
          <a:p>
            <a:r>
              <a:rPr lang="zh-CN" altLang="en-US" sz="2000"/>
              <a:t>率先垂范</a:t>
            </a:r>
          </a:p>
        </p:txBody>
      </p:sp>
      <p:sp>
        <p:nvSpPr>
          <p:cNvPr id="24" name="自选图形 2"/>
          <p:cNvSpPr/>
          <p:nvPr/>
        </p:nvSpPr>
        <p:spPr>
          <a:xfrm rot="10800000">
            <a:off x="1370965" y="1421765"/>
            <a:ext cx="185420" cy="2854960"/>
          </a:xfrm>
          <a:prstGeom prst="rightBrace">
            <a:avLst>
              <a:gd name="adj1" fmla="val 85489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" name="文本框 24"/>
          <p:cNvSpPr txBox="1"/>
          <p:nvPr/>
        </p:nvSpPr>
        <p:spPr>
          <a:xfrm>
            <a:off x="1556385" y="2762250"/>
            <a:ext cx="16186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搬运食物时</a:t>
            </a:r>
          </a:p>
        </p:txBody>
      </p:sp>
      <p:sp>
        <p:nvSpPr>
          <p:cNvPr id="26" name="自选图形 2"/>
          <p:cNvSpPr/>
          <p:nvPr/>
        </p:nvSpPr>
        <p:spPr>
          <a:xfrm rot="10800000">
            <a:off x="2960370" y="1969770"/>
            <a:ext cx="215265" cy="1953260"/>
          </a:xfrm>
          <a:prstGeom prst="rightBrace">
            <a:avLst>
              <a:gd name="adj1" fmla="val 85489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" name="文本框 26"/>
          <p:cNvSpPr txBox="1"/>
          <p:nvPr/>
        </p:nvSpPr>
        <p:spPr>
          <a:xfrm>
            <a:off x="3175635" y="1939925"/>
            <a:ext cx="38766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起因：合力搬奶酪，掉下奶酪渣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175635" y="2308225"/>
            <a:ext cx="33381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经过：心中矛盾，下令休息</a:t>
            </a:r>
          </a:p>
          <a:p>
            <a:r>
              <a:rPr lang="zh-CN" altLang="en-US" sz="2000"/>
              <a:t>            独自一人，内心犹豫</a:t>
            </a:r>
          </a:p>
          <a:p>
            <a:r>
              <a:rPr lang="zh-CN" altLang="en-US" sz="2000"/>
              <a:t>            下令让最小的蚂蚁吃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175634" y="3277870"/>
            <a:ext cx="3484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结果：受到鼓舞，劲头更足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2931790"/>
            <a:ext cx="1827422" cy="1847488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2" grpId="0"/>
      <p:bldP spid="25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55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925" y="339090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D5C0C"/>
                </a:solidFill>
                <a:latin typeface="宋体" panose="02010600030101010101" pitchFamily="2" charset="-122"/>
              </a:rPr>
              <a:t>★相关资料</a:t>
            </a:r>
            <a:endParaRPr lang="zh-CN" altLang="en-US" sz="3200" dirty="0">
              <a:solidFill>
                <a:srgbClr val="FD5C0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3915" y="922655"/>
            <a:ext cx="7345045" cy="2579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dirty="0">
                <a:solidFill>
                  <a:srgbClr val="C00000"/>
                </a:solidFill>
                <a:sym typeface="+mn-ea"/>
              </a:rPr>
              <a:t>      </a:t>
            </a:r>
            <a:r>
              <a:rPr lang="zh-CN" altLang="en-US" sz="2000" dirty="0">
                <a:solidFill>
                  <a:srgbClr val="C00000"/>
                </a:solidFill>
                <a:sym typeface="+mn-ea"/>
              </a:rPr>
              <a:t>奶酪</a:t>
            </a:r>
            <a:r>
              <a:rPr lang="zh-CN" altLang="en-US" dirty="0">
                <a:solidFill>
                  <a:srgbClr val="C00000"/>
                </a:solidFill>
                <a:sym typeface="+mn-ea"/>
              </a:rPr>
              <a:t>     </a:t>
            </a:r>
            <a:r>
              <a:rPr lang="zh-CN" altLang="en-US" sz="2000" dirty="0">
                <a:sym typeface="+mn-ea"/>
              </a:rPr>
              <a:t>又名干酪，是一种发酵的牛奶制品，其性质与常见的酸牛奶有相似之处，都是通过发酵过程来制作的，也都含有可以保健的乳酸菌，但是奶酪的浓度比酸奶更高，近似固体食物，营养价值也因此更加丰富。世界出口奶酪最多的国家是荷兰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925" y="421640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  <a:endParaRPr lang="en-US" altLang="zh-CN" sz="3200" dirty="0">
              <a:solidFill>
                <a:srgbClr val="FD5C0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1500" y="1271270"/>
            <a:ext cx="788352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读书要求：</a:t>
            </a:r>
            <a:endParaRPr lang="zh-CN" altLang="en-US" dirty="0"/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/>
              <a:t>  </a:t>
            </a:r>
            <a:r>
              <a:rPr lang="en-US" altLang="zh-CN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1.</a:t>
            </a:r>
            <a:r>
              <a:rPr lang="zh-CN" altLang="en-US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正确、流利、有感</a:t>
            </a:r>
            <a:r>
              <a:rPr lang="zh-CN" altLang="en-US" dirty="0" smtClean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情地朗</a:t>
            </a:r>
            <a:r>
              <a:rPr lang="zh-CN" altLang="en-US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读课文</a:t>
            </a:r>
            <a:r>
              <a:rPr lang="zh-CN" altLang="en-US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。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2.</a:t>
            </a:r>
            <a:r>
              <a:rPr lang="zh-CN" altLang="en-US" dirty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自主阅读，理解课文内容，感受蚂蚁队长的美好品质。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61035" y="1203325"/>
            <a:ext cx="7223125" cy="30664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5800"/>
              </a:lnSpc>
            </a:pP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宣布      处罚</a:t>
            </a:r>
            <a:r>
              <a:rPr lang="en-US" altLang="zh-CN" sz="3200" dirty="0" smtClean="0">
                <a:sym typeface="+mn-ea"/>
              </a:rPr>
              <a:t>     </a:t>
            </a: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诱人</a:t>
            </a:r>
            <a:r>
              <a:rPr lang="zh-CN" altLang="en-US" sz="3200" dirty="0" smtClean="0">
                <a:sym typeface="+mn-ea"/>
              </a:rPr>
              <a:t> </a:t>
            </a: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     舔</a:t>
            </a:r>
            <a:r>
              <a:rPr lang="zh-CN" altLang="en-US" sz="3200" dirty="0">
                <a:ea typeface="宋体" panose="02010600030101010101" pitchFamily="2" charset="-122"/>
                <a:sym typeface="+mn-ea"/>
              </a:rPr>
              <a:t>一下   </a:t>
            </a: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强大      毅力      犯错      禁令     </a:t>
            </a:r>
            <a:r>
              <a:rPr lang="zh-CN" altLang="en-US" sz="3200" dirty="0">
                <a:ea typeface="宋体" panose="02010600030101010101" pitchFamily="2" charset="-122"/>
                <a:sym typeface="+mn-ea"/>
              </a:rPr>
              <a:t>稍息    </a:t>
            </a:r>
            <a:endParaRPr lang="en-US" altLang="zh-CN" sz="3200" dirty="0" smtClean="0">
              <a:ea typeface="宋体" panose="02010600030101010101" pitchFamily="2" charset="-122"/>
              <a:sym typeface="+mn-ea"/>
            </a:endParaRPr>
          </a:p>
          <a:p>
            <a:pPr>
              <a:lnSpc>
                <a:spcPts val="5800"/>
              </a:lnSpc>
            </a:pP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犹</a:t>
            </a:r>
            <a:r>
              <a:rPr lang="zh-CN" altLang="en-US" sz="3200" dirty="0">
                <a:ea typeface="宋体" panose="02010600030101010101" pitchFamily="2" charset="-122"/>
                <a:sym typeface="+mn-ea"/>
              </a:rPr>
              <a:t>豫   </a:t>
            </a: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   跺</a:t>
            </a:r>
            <a:r>
              <a:rPr lang="zh-CN" altLang="en-US" sz="3200" dirty="0">
                <a:ea typeface="宋体" panose="02010600030101010101" pitchFamily="2" charset="-122"/>
                <a:sym typeface="+mn-ea"/>
              </a:rPr>
              <a:t>脚   </a:t>
            </a: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3200" dirty="0" smtClean="0">
                <a:sym typeface="+mn-ea"/>
              </a:rPr>
              <a:t>聚集</a:t>
            </a:r>
            <a:endParaRPr lang="en-US" altLang="zh-CN" sz="3200" dirty="0" smtClean="0">
              <a:sym typeface="+mn-ea"/>
            </a:endParaRPr>
          </a:p>
          <a:p>
            <a:pPr>
              <a:lnSpc>
                <a:spcPts val="5800"/>
              </a:lnSpc>
            </a:pPr>
            <a:r>
              <a:rPr lang="zh-CN" altLang="en-US" sz="3200" dirty="0" smtClean="0">
                <a:ea typeface="宋体" panose="02010600030101010101" pitchFamily="2" charset="-122"/>
                <a:sym typeface="+mn-ea"/>
              </a:rPr>
              <a:t>争先恐后   七上八下  四面八方</a:t>
            </a:r>
            <a:endParaRPr lang="zh-CN" altLang="en-US" sz="3200" dirty="0"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3375" y="126365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生字新词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97205" y="1110615"/>
            <a:ext cx="744664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ym typeface="+mn-ea"/>
              </a:rPr>
              <a:t>宣     处    诱       </a:t>
            </a:r>
            <a:r>
              <a:rPr lang="zh-CN" altLang="en-US" sz="3600" dirty="0">
                <a:sym typeface="+mn-ea"/>
              </a:rPr>
              <a:t>舔</a:t>
            </a:r>
            <a:r>
              <a:rPr lang="zh-CN" altLang="en-US" sz="3600" dirty="0"/>
              <a:t>      </a:t>
            </a:r>
            <a:r>
              <a:rPr lang="zh-CN" altLang="en-US" sz="3600" dirty="0" smtClean="0"/>
              <a:t>强     毅 </a:t>
            </a:r>
          </a:p>
          <a:p>
            <a:pPr>
              <a:lnSpc>
                <a:spcPct val="150000"/>
              </a:lnSpc>
            </a:pPr>
            <a:endParaRPr lang="zh-CN" altLang="en-US" sz="3600" dirty="0" smtClean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 smtClean="0">
                <a:sym typeface="+mn-ea"/>
              </a:rPr>
              <a:t>犯</a:t>
            </a:r>
            <a:r>
              <a:rPr lang="zh-CN" altLang="en-US" sz="3600" dirty="0" smtClean="0"/>
              <a:t>    </a:t>
            </a:r>
            <a:r>
              <a:rPr lang="zh-CN" altLang="en-US" sz="3600" dirty="0" smtClean="0">
                <a:sym typeface="+mn-ea"/>
              </a:rPr>
              <a:t>  禁</a:t>
            </a:r>
            <a:r>
              <a:rPr lang="zh-CN" altLang="en-US" sz="3600" dirty="0" smtClean="0"/>
              <a:t>       稍   </a:t>
            </a:r>
            <a:endParaRPr lang="zh-CN" altLang="en-US" sz="3600" dirty="0"/>
          </a:p>
        </p:txBody>
      </p:sp>
      <p:sp>
        <p:nvSpPr>
          <p:cNvPr id="65" name="文本框 64"/>
          <p:cNvSpPr txBox="1"/>
          <p:nvPr/>
        </p:nvSpPr>
        <p:spPr>
          <a:xfrm>
            <a:off x="7524328" y="771550"/>
            <a:ext cx="1380490" cy="5530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000" b="1" dirty="0"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会认字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9912" y="771550"/>
            <a:ext cx="10801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</a:rPr>
              <a:t>tiǎn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60032" y="699542"/>
            <a:ext cx="1356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</a:rPr>
              <a:t>qiáng</a:t>
            </a:r>
            <a:r>
              <a:rPr lang="en-US" altLang="zh-CN" sz="4000" b="1" dirty="0">
                <a:solidFill>
                  <a:srgbClr val="C00000"/>
                </a:solidFill>
                <a:latin typeface="+mj-ea"/>
                <a:ea typeface="+mj-ea"/>
              </a:rPr>
              <a:t> 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37772" y="249974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jìn</a:t>
            </a:r>
            <a:r>
              <a:rPr lang="en-US" altLang="zh-CN" sz="4000" b="1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03648" y="699542"/>
            <a:ext cx="86409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+mj-ea"/>
                <a:ea typeface="+mj-ea"/>
              </a:rPr>
              <a:t>chǔ </a:t>
            </a:r>
            <a:r>
              <a:rPr lang="en-US" altLang="zh-CN" sz="4000" b="1" dirty="0" smtClean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endParaRPr lang="en-US" altLang="zh-CN" sz="40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1693" y="2375689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C00000"/>
                </a:solidFill>
                <a:latin typeface="+mj-ea"/>
                <a:ea typeface="+mj-ea"/>
              </a:rPr>
              <a:t> </a:t>
            </a:r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</a:rPr>
              <a:t>fàn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154396" y="2499742"/>
            <a:ext cx="6559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+mj-ea"/>
                <a:ea typeface="+mj-ea"/>
              </a:rPr>
              <a:t>jù</a:t>
            </a:r>
            <a:endParaRPr lang="en-US" altLang="zh-CN" sz="32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146" y="771297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+mj-ea"/>
                <a:ea typeface="+mj-ea"/>
              </a:rPr>
              <a:t>xuān </a:t>
            </a:r>
            <a:endParaRPr lang="en-US" altLang="zh-CN" sz="32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5506" y="2499742"/>
            <a:ext cx="1004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</a:rPr>
              <a:t>shào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30260" y="2499742"/>
            <a:ext cx="911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</a:rPr>
              <a:t>duò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39670" y="772795"/>
            <a:ext cx="8769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yòu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500384" y="2991857"/>
            <a:ext cx="6559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豫</a:t>
            </a:r>
            <a:endParaRPr lang="zh-CN" altLang="en-US" sz="3600" b="1" dirty="0" smtClean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25381" y="304875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跺</a:t>
            </a:r>
            <a:endParaRPr lang="zh-CN" altLang="en-US" sz="3600" dirty="0" smtClean="0">
              <a:sym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54396" y="299223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聚</a:t>
            </a:r>
            <a:endParaRPr lang="zh-CN" altLang="en-US" sz="3600" dirty="0"/>
          </a:p>
        </p:txBody>
      </p:sp>
      <p:sp>
        <p:nvSpPr>
          <p:cNvPr id="16" name="文本框 15"/>
          <p:cNvSpPr txBox="1"/>
          <p:nvPr/>
        </p:nvSpPr>
        <p:spPr>
          <a:xfrm>
            <a:off x="4500245" y="2499995"/>
            <a:ext cx="7854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yù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268492" y="772805"/>
            <a:ext cx="725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  <a:sym typeface="+mn-ea"/>
              </a:rPr>
              <a:t>yì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7330" y="193041"/>
            <a:ext cx="1380490" cy="5530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000" b="1">
                <a:latin typeface="楷体" panose="02010609060101010101" charset="-122"/>
                <a:ea typeface="楷体" panose="02010609060101010101" charset="-122"/>
              </a:rPr>
              <a:t>多音字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79758" y="1294436"/>
            <a:ext cx="405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强</a:t>
            </a:r>
          </a:p>
        </p:txBody>
      </p:sp>
      <p:sp>
        <p:nvSpPr>
          <p:cNvPr id="12" name="自选图形 2"/>
          <p:cNvSpPr/>
          <p:nvPr/>
        </p:nvSpPr>
        <p:spPr>
          <a:xfrm>
            <a:off x="1285218" y="1051866"/>
            <a:ext cx="215265" cy="1442085"/>
          </a:xfrm>
          <a:prstGeom prst="leftBrace">
            <a:avLst/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" name="文本框 15"/>
          <p:cNvSpPr txBox="1"/>
          <p:nvPr/>
        </p:nvSpPr>
        <p:spPr>
          <a:xfrm>
            <a:off x="1428728" y="928676"/>
            <a:ext cx="2595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qiáng（坚强）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428728" y="1450646"/>
            <a:ext cx="259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ym typeface="+mn-ea"/>
              </a:rPr>
              <a:t>qiǎng </a:t>
            </a:r>
            <a:r>
              <a:rPr lang="zh-CN" altLang="en-US" dirty="0"/>
              <a:t>（勉强）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08738" y="1972616"/>
            <a:ext cx="259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ym typeface="+mn-ea"/>
              </a:rPr>
              <a:t>jiàng </a:t>
            </a:r>
            <a:r>
              <a:rPr lang="zh-CN" altLang="en-US" dirty="0"/>
              <a:t>（倔强）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283718"/>
            <a:ext cx="2468456" cy="24955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7330" y="193041"/>
            <a:ext cx="1380490" cy="5530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000" b="1">
                <a:latin typeface="楷体" panose="02010609060101010101" charset="-122"/>
                <a:ea typeface="楷体" panose="02010609060101010101" charset="-122"/>
              </a:rPr>
              <a:t>多音字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90540" y="1674486"/>
            <a:ext cx="421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处</a:t>
            </a:r>
          </a:p>
        </p:txBody>
      </p:sp>
      <p:sp>
        <p:nvSpPr>
          <p:cNvPr id="20" name="自选图形 2"/>
          <p:cNvSpPr/>
          <p:nvPr/>
        </p:nvSpPr>
        <p:spPr>
          <a:xfrm>
            <a:off x="1112510" y="1285866"/>
            <a:ext cx="215265" cy="1007110"/>
          </a:xfrm>
          <a:prstGeom prst="leftBrace">
            <a:avLst/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" name="文本框 20"/>
          <p:cNvSpPr txBox="1"/>
          <p:nvPr/>
        </p:nvSpPr>
        <p:spPr>
          <a:xfrm>
            <a:off x="1336030" y="1285866"/>
            <a:ext cx="2713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chǔ</a:t>
            </a:r>
            <a:r>
              <a:rPr lang="zh-CN" altLang="en-US" dirty="0" smtClean="0"/>
              <a:t>（处罚）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336030" y="1991986"/>
            <a:ext cx="2713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ym typeface="+mn-ea"/>
              </a:rPr>
              <a:t>ch</a:t>
            </a:r>
            <a:r>
              <a:rPr lang="en-US" altLang="zh-CN" dirty="0" smtClean="0">
                <a:sym typeface="+mn-ea"/>
              </a:rPr>
              <a:t>ù</a:t>
            </a:r>
            <a:r>
              <a:rPr lang="zh-CN" altLang="en-US" dirty="0" smtClean="0">
                <a:sym typeface="+mn-ea"/>
              </a:rPr>
              <a:t> </a:t>
            </a:r>
            <a:r>
              <a:rPr lang="zh-CN" altLang="en-US" dirty="0" smtClean="0"/>
              <a:t>（到处）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1331640" y="2787774"/>
            <a:ext cx="5295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ym typeface="+mn-ea"/>
              </a:rPr>
              <a:t>    </a:t>
            </a:r>
            <a:r>
              <a:rPr lang="zh-CN" altLang="en-US" dirty="0" smtClean="0">
                <a:sym typeface="+mn-ea"/>
              </a:rPr>
              <a:t>学校规定，对于到处（    ）乱扔垃圾的同学会给予处（    ）罚。</a:t>
            </a:r>
            <a:endParaRPr lang="zh-CN" altLang="en-US" dirty="0">
              <a:sym typeface="+mn-ea"/>
            </a:endParaRPr>
          </a:p>
          <a:p>
            <a:endParaRPr lang="zh-CN" altLang="en-US" dirty="0"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2427734"/>
            <a:ext cx="2397230" cy="2423552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7330" y="193041"/>
            <a:ext cx="1380490" cy="5530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000" b="1">
                <a:latin typeface="楷体" panose="02010609060101010101" charset="-122"/>
                <a:ea typeface="楷体" panose="02010609060101010101" charset="-122"/>
              </a:rPr>
              <a:t>多音字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6048" y="1531610"/>
            <a:ext cx="421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稍</a:t>
            </a:r>
          </a:p>
        </p:txBody>
      </p:sp>
      <p:sp>
        <p:nvSpPr>
          <p:cNvPr id="6" name="自选图形 2"/>
          <p:cNvSpPr/>
          <p:nvPr/>
        </p:nvSpPr>
        <p:spPr>
          <a:xfrm>
            <a:off x="848018" y="1142990"/>
            <a:ext cx="215265" cy="1007110"/>
          </a:xfrm>
          <a:prstGeom prst="leftBrace">
            <a:avLst/>
          </a:pr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" name="文本框 6"/>
          <p:cNvSpPr txBox="1"/>
          <p:nvPr/>
        </p:nvSpPr>
        <p:spPr>
          <a:xfrm>
            <a:off x="1071538" y="1142990"/>
            <a:ext cx="2713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shào（稍息）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71538" y="1849110"/>
            <a:ext cx="2713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 shāo （稍微）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99592" y="2571750"/>
            <a:ext cx="5295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ym typeface="+mn-ea"/>
              </a:rPr>
              <a:t>    </a:t>
            </a:r>
            <a:r>
              <a:rPr lang="zh-CN" altLang="en-US" dirty="0">
                <a:sym typeface="+mn-ea"/>
              </a:rPr>
              <a:t>表示略微时，读</a:t>
            </a:r>
            <a:r>
              <a:rPr lang="en-US" altLang="zh-CN" dirty="0">
                <a:sym typeface="+mn-ea"/>
              </a:rPr>
              <a:t>“</a:t>
            </a:r>
            <a:r>
              <a:rPr lang="zh-CN" altLang="en-US" dirty="0">
                <a:sym typeface="+mn-ea"/>
              </a:rPr>
              <a:t>shāo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；只有在稍息一词中读</a:t>
            </a:r>
            <a:r>
              <a:rPr lang="en-US" altLang="zh-CN" dirty="0">
                <a:sym typeface="+mn-ea"/>
              </a:rPr>
              <a:t>“</a:t>
            </a:r>
            <a:r>
              <a:rPr lang="zh-CN" altLang="en-US" dirty="0">
                <a:sym typeface="+mn-ea"/>
              </a:rPr>
              <a:t>shào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。</a:t>
            </a:r>
          </a:p>
          <a:p>
            <a:endParaRPr lang="zh-CN" altLang="en-US" dirty="0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362050"/>
            <a:ext cx="2604651" cy="2633251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/>
          <p:nvPr/>
        </p:nvSpPr>
        <p:spPr>
          <a:xfrm>
            <a:off x="3033389" y="1785508"/>
            <a:ext cx="1944544" cy="2800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sz="1225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1266" name="Text Box 5"/>
          <p:cNvSpPr txBox="1"/>
          <p:nvPr/>
        </p:nvSpPr>
        <p:spPr>
          <a:xfrm>
            <a:off x="3172100" y="1172329"/>
            <a:ext cx="3227943" cy="2800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x-none" sz="1225" dirty="0">
                <a:latin typeface="Times New Roman" panose="02020603050405020304" charset="0"/>
                <a:ea typeface="宋体" panose="02010600030101010101" pitchFamily="2" charset="-122"/>
              </a:rPr>
              <a:t>              </a:t>
            </a:r>
            <a:endParaRPr lang="en-US" altLang="x-none" sz="4085" b="1" dirty="0">
              <a:solidFill>
                <a:srgbClr val="FF0066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3375" y="248285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D5C0C"/>
                </a:solidFill>
                <a:latin typeface="宋体" panose="02010600030101010101" pitchFamily="2" charset="-122"/>
              </a:rPr>
              <a:t>★</a:t>
            </a:r>
            <a:r>
              <a:rPr lang="zh-CN" altLang="en-US" sz="3200" dirty="0">
                <a:solidFill>
                  <a:srgbClr val="FD5C0C"/>
                </a:solidFill>
                <a:latin typeface="微软雅黑" panose="020B0503020204020204" charset="-122"/>
                <a:ea typeface="微软雅黑" panose="020B0503020204020204" charset="-122"/>
              </a:rPr>
              <a:t>整体感知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55015" y="1303020"/>
            <a:ext cx="78333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 smtClean="0">
                <a:sym typeface="+mn-ea"/>
              </a:rPr>
              <a:t>        </a:t>
            </a:r>
            <a:r>
              <a:rPr lang="zh-CN" altLang="en-US" b="1" dirty="0" smtClean="0">
                <a:sym typeface="+mn-ea"/>
              </a:rPr>
              <a:t>课文主要写了</a:t>
            </a:r>
            <a:r>
              <a:rPr lang="zh-CN" altLang="en-US" b="1" dirty="0" smtClean="0">
                <a:solidFill>
                  <a:srgbClr val="FF0000"/>
                </a:solidFill>
                <a:sym typeface="+mn-ea"/>
              </a:rPr>
              <a:t>蚂蚁队长</a:t>
            </a:r>
            <a:r>
              <a:rPr lang="zh-CN" altLang="en-US" b="1" dirty="0" smtClean="0">
                <a:sym typeface="+mn-ea"/>
              </a:rPr>
              <a:t>带领大家搬</a:t>
            </a:r>
            <a:r>
              <a:rPr lang="zh-CN" altLang="en-US" b="1" dirty="0" smtClean="0">
                <a:solidFill>
                  <a:srgbClr val="FF0000"/>
                </a:solidFill>
                <a:sym typeface="+mn-ea"/>
              </a:rPr>
              <a:t>奶酪</a:t>
            </a:r>
            <a:r>
              <a:rPr lang="zh-CN" altLang="en-US" b="1" dirty="0" smtClean="0">
                <a:sym typeface="+mn-ea"/>
              </a:rPr>
              <a:t>，严格遵守纪律，不违反禁令，齐心协力把</a:t>
            </a:r>
            <a:r>
              <a:rPr lang="zh-CN" altLang="en-US" b="1" dirty="0" smtClean="0">
                <a:solidFill>
                  <a:srgbClr val="FF0000"/>
                </a:solidFill>
                <a:sym typeface="+mn-ea"/>
              </a:rPr>
              <a:t>奶酪拖进洞里的事</a:t>
            </a:r>
            <a:r>
              <a:rPr lang="zh-CN" altLang="en-US" dirty="0" smtClean="0">
                <a:sym typeface="+mn-ea"/>
              </a:rPr>
              <a:t>。</a:t>
            </a:r>
            <a:endParaRPr lang="zh-CN" altLang="en-US" dirty="0"/>
          </a:p>
          <a:p>
            <a:r>
              <a:rPr lang="zh-CN" altLang="en-US" dirty="0">
                <a:sym typeface="+mn-ea"/>
              </a:rPr>
              <a:t> 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499742"/>
            <a:ext cx="2254778" cy="2279536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739</Words>
  <Application>Microsoft Office PowerPoint</Application>
  <PresentationFormat>全屏显示(16:9)</PresentationFormat>
  <Paragraphs>98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168</cp:revision>
  <dcterms:created xsi:type="dcterms:W3CDTF">1996-05-25T14:31:00Z</dcterms:created>
  <dcterms:modified xsi:type="dcterms:W3CDTF">2021-07-30T04:11:44Z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</Properties>
</file>