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2"/>
  </p:notesMasterIdLst>
  <p:sldIdLst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780F-56C5-4B5F-A48C-ABA33E29A45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2AA35-4500-48E5-8D69-CC76E33FD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13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572FB7-ABA4-40F9-B77D-DC6650DE1CA8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052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9AFA1-F79B-4BE9-BE9B-96DCCEA8538A}" type="slidenum">
              <a:rPr lang="zh-CN" altLang="en-US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292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FA1894-3668-4EA8-8BB4-3D7F3B1CC1C4}" type="slidenum">
              <a:rPr lang="zh-CN" altLang="en-US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8790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1BCEA5-865B-475A-8BAA-383BDE9BF957}" type="slidenum">
              <a:rPr lang="zh-CN" altLang="en-US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3645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47D1D-55AF-457C-8A90-DF0232F0ACCB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7388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5859E6-3A93-4B44-89B6-EAA412FFAC79}" type="slidenum">
              <a:rPr lang="zh-CN" altLang="en-US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2973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DAFF9E-C61F-47F8-8E66-FF883854BF53}" type="slidenum">
              <a:rPr lang="zh-CN" altLang="en-US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8047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8880FB-112D-4E94-8771-282E63AC39FC}" type="slidenum">
              <a:rPr lang="zh-CN" altLang="en-US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7402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AE0683-36AE-4B69-92CC-D98D5BB26CEC}" type="slidenum">
              <a:rPr lang="zh-CN" altLang="en-US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0700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4B066-1CB6-4456-9BBF-4DB0AD3DE456}" type="slidenum">
              <a:rPr lang="zh-CN" altLang="en-US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6339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3437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D3A21-AB93-4949-A368-7DBA44B87EF3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242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E57441-3D79-4CCE-807A-5F8E4E3B0104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00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E4DA2-D8E1-482D-B4BA-3C5FB9EC8C82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373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C48EC1-29FF-4868-82CE-E547CC84A932}" type="slidenum">
              <a:rPr lang="zh-CN" altLang="en-US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852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BC43E-BD36-44CA-81D7-0CA12A334FB3}" type="slidenum">
              <a:rPr lang="zh-CN" altLang="en-US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216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9A3B86-52DB-4EA2-A434-03745D3DF344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248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517D8-C639-4943-B81A-45C3B83625B4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9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A5FF1B-8E4D-4222-B0F6-DD03868F3052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772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39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7FFBD8B-1BCB-402C-AA75-D4E96194970A}" type="datetimeFigureOut">
              <a:rPr lang="zh-CN" altLang="en-US"/>
              <a:pPr>
                <a:defRPr/>
              </a:pPr>
              <a:t>2021/7/29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39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39"/>
            <a:ext cx="2844800" cy="365125"/>
          </a:xfrm>
        </p:spPr>
        <p:txBody>
          <a:bodyPr/>
          <a:lstStyle>
            <a:lvl1pPr algn="r">
              <a:defRPr>
                <a:latin typeface="Calibri" pitchFamily="34" charset="0"/>
                <a:ea typeface="幼圆" pitchFamily="49" charset="-122"/>
              </a:defRPr>
            </a:lvl1pPr>
          </a:lstStyle>
          <a:p>
            <a:fld id="{148F236B-E534-4740-8F2B-9C5077961D2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639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899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044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57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92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980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1945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17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714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3231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759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EC301-6424-4A32-8717-1402236FD21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2857C-D236-4876-9FEB-CF362B7608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91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2340921" y="620689"/>
            <a:ext cx="7632700" cy="5616575"/>
            <a:chOff x="683568" y="1124744"/>
            <a:chExt cx="7054317" cy="5235763"/>
          </a:xfrm>
        </p:grpSpPr>
        <p:sp>
          <p:nvSpPr>
            <p:cNvPr id="31" name="矩形 30"/>
            <p:cNvSpPr/>
            <p:nvPr/>
          </p:nvSpPr>
          <p:spPr>
            <a:xfrm>
              <a:off x="693838" y="1124744"/>
              <a:ext cx="6951613" cy="52357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lnSpc>
                  <a:spcPct val="120000"/>
                </a:lnSpc>
                <a:defRPr/>
              </a:pPr>
              <a:endParaRPr lang="zh-CN" altLang="en-US" b="1">
                <a:ea typeface="楷体" panose="02010609060101010101" pitchFamily="49" charset="-122"/>
              </a:endParaRPr>
            </a:p>
          </p:txBody>
        </p:sp>
        <p:pic>
          <p:nvPicPr>
            <p:cNvPr id="10245" name="图片 32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364332"/>
              <a:ext cx="2993056" cy="1838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31"/>
            <p:cNvGrpSpPr>
              <a:grpSpLocks/>
            </p:cNvGrpSpPr>
            <p:nvPr/>
          </p:nvGrpSpPr>
          <p:grpSpPr bwMode="auto">
            <a:xfrm>
              <a:off x="3528581" y="1475050"/>
              <a:ext cx="4209304" cy="4618246"/>
              <a:chOff x="5150744" y="164752"/>
              <a:chExt cx="4082572" cy="4938879"/>
            </a:xfrm>
          </p:grpSpPr>
          <p:pic>
            <p:nvPicPr>
              <p:cNvPr id="10247" name="图片 33"/>
              <p:cNvPicPr>
                <a:picLocks noChangeAspect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59855" y="164752"/>
                <a:ext cx="3673461" cy="49388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48" name="图片 34"/>
              <p:cNvPicPr>
                <a:picLocks noChangeAspect="1"/>
              </p:cNvPicPr>
              <p:nvPr/>
            </p:nvPicPr>
            <p:blipFill>
              <a:blip r:embed="rId6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0744" y="997745"/>
                <a:ext cx="435390" cy="671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7" name="PA-文本框 11"/>
          <p:cNvSpPr txBox="1"/>
          <p:nvPr>
            <p:custDataLst>
              <p:tags r:id="rId1"/>
            </p:custDataLst>
          </p:nvPr>
        </p:nvSpPr>
        <p:spPr>
          <a:xfrm>
            <a:off x="1847529" y="2962584"/>
            <a:ext cx="6977319" cy="17173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8800" b="1" spc="600" dirty="0">
                <a:ln>
                  <a:solidFill>
                    <a:schemeClr val="bg1"/>
                  </a:solidFill>
                </a:ln>
                <a:solidFill>
                  <a:srgbClr val="0783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一块奶酪</a:t>
            </a:r>
            <a:endParaRPr lang="en-US" altLang="zh-CN" sz="8800" b="1" spc="600" dirty="0">
              <a:ln>
                <a:solidFill>
                  <a:schemeClr val="bg1"/>
                </a:solidFill>
              </a:ln>
              <a:solidFill>
                <a:srgbClr val="07834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24000" y="6091465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3*sin(rand(6)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*sin(rand(6)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Effect filter="fade"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384426" y="1844676"/>
            <a:ext cx="7312025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他低下头，嗅嗅那点儿奶酪渣子，味道真香！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1919289" y="693739"/>
            <a:ext cx="2852737" cy="598487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738564" y="2382838"/>
            <a:ext cx="5381625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693988" y="3213101"/>
            <a:ext cx="6786562" cy="12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动作描写，写出了蚂蚁队长也很想吃奶酪渣子。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DF6"/>
              </a:clrFrom>
              <a:clrTo>
                <a:srgbClr val="FFFD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3451" y="4346575"/>
            <a:ext cx="2174875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775" y="4365626"/>
            <a:ext cx="14557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492376" y="1651001"/>
            <a:ext cx="7312025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蚂蚁队长最终是如何处理这块奶酪渣子的？你体会到了什么？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1897064" y="685800"/>
            <a:ext cx="2852737" cy="598488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951538" y="4451350"/>
            <a:ext cx="3656012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324226" y="2987675"/>
            <a:ext cx="5256213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说明蚂蚁队长爱护幼小。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495551" y="3875088"/>
            <a:ext cx="7312025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蚂蚁队长命令年龄最小的一只蚂蚁：“这点儿奶酪渣是刚才弄掉的，丢了可惜，你吃掉它吧！”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1698" y="2621092"/>
            <a:ext cx="1135628" cy="1254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384426" y="1844676"/>
            <a:ext cx="77438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为什么大家干活的劲头比刚才更足了？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1952625" y="647700"/>
            <a:ext cx="2852738" cy="596900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371726" y="2708275"/>
            <a:ext cx="46386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面对奶酪的诱惑，蚂蚁队长以身作则，和其他蚂蚁一样遵守了纪律，大家受到鼓舞，所以干活的劲头更足了。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701" y="3284538"/>
            <a:ext cx="2862263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384426" y="1844675"/>
            <a:ext cx="7743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你来把故事串联一下吧！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1774826" y="647700"/>
            <a:ext cx="2854325" cy="596900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6375" y="2924945"/>
            <a:ext cx="3780269" cy="2670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6527801" y="3957638"/>
            <a:ext cx="3871913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蚂蚁队长宣布禁令。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对角圆角矩形 14"/>
          <p:cNvSpPr/>
          <p:nvPr/>
        </p:nvSpPr>
        <p:spPr>
          <a:xfrm>
            <a:off x="1847850" y="714375"/>
            <a:ext cx="2852738" cy="596900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454401" y="5400675"/>
            <a:ext cx="669607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蚂蚁们面对奶酪渣的诱惑。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753" y="1783456"/>
            <a:ext cx="3645405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对角圆角矩形 14"/>
          <p:cNvSpPr/>
          <p:nvPr/>
        </p:nvSpPr>
        <p:spPr>
          <a:xfrm>
            <a:off x="1847850" y="692150"/>
            <a:ext cx="2852738" cy="598488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840039" y="5400675"/>
            <a:ext cx="7310437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蚂蚁队长让最小的蚂蚁吃掉了奶酪渣。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23792" y="2101684"/>
            <a:ext cx="3024336" cy="2917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对角圆角矩形 14"/>
          <p:cNvSpPr/>
          <p:nvPr/>
        </p:nvSpPr>
        <p:spPr>
          <a:xfrm>
            <a:off x="1868489" y="719138"/>
            <a:ext cx="2852737" cy="596900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525964" y="5594350"/>
            <a:ext cx="3976687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奶酪顺利搬进洞里。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7728" y="1916833"/>
            <a:ext cx="4453016" cy="33351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2112161" y="2919414"/>
            <a:ext cx="627864" cy="130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一块奶酪</a:t>
            </a: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2855914" y="2060576"/>
            <a:ext cx="5761037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起因：搬运粮食，宣布禁令</a:t>
            </a:r>
          </a:p>
        </p:txBody>
      </p:sp>
      <p:sp>
        <p:nvSpPr>
          <p:cNvPr id="43" name="左大括号 42"/>
          <p:cNvSpPr/>
          <p:nvPr/>
        </p:nvSpPr>
        <p:spPr>
          <a:xfrm>
            <a:off x="2711450" y="2276475"/>
            <a:ext cx="215900" cy="3240088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endParaRPr lang="zh-CN" altLang="en-US" sz="2400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2855914" y="3430589"/>
            <a:ext cx="4103687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经过：面对奶酪渣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5667375" y="2581276"/>
            <a:ext cx="309245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蚂蚁：遵守纪律</a:t>
            </a: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5591176" y="3679825"/>
            <a:ext cx="2981325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队长：以身作则，让最小的蚂蚁吃奶酪渣</a:t>
            </a:r>
          </a:p>
        </p:txBody>
      </p:sp>
      <p:sp>
        <p:nvSpPr>
          <p:cNvPr id="47" name="左大括号 46"/>
          <p:cNvSpPr/>
          <p:nvPr/>
        </p:nvSpPr>
        <p:spPr>
          <a:xfrm flipH="1">
            <a:off x="8523288" y="2409825"/>
            <a:ext cx="360362" cy="3240088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endParaRPr lang="zh-CN" altLang="en-US" sz="2400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8912225" y="3352801"/>
            <a:ext cx="1557338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以身作则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严守纪律</a:t>
            </a:r>
          </a:p>
        </p:txBody>
      </p:sp>
      <p:sp>
        <p:nvSpPr>
          <p:cNvPr id="21" name="对角圆角矩形 20"/>
          <p:cNvSpPr/>
          <p:nvPr/>
        </p:nvSpPr>
        <p:spPr>
          <a:xfrm>
            <a:off x="1952625" y="669925"/>
            <a:ext cx="2349500" cy="598488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板书设计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2927351" y="5229226"/>
            <a:ext cx="5040313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结果：成功搬运奶酪进洞</a:t>
            </a:r>
          </a:p>
        </p:txBody>
      </p:sp>
      <p:sp>
        <p:nvSpPr>
          <p:cNvPr id="23" name="左大括号 22"/>
          <p:cNvSpPr/>
          <p:nvPr/>
        </p:nvSpPr>
        <p:spPr>
          <a:xfrm>
            <a:off x="5480051" y="2781301"/>
            <a:ext cx="187325" cy="1876425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endParaRPr lang="zh-CN" altLang="en-US" sz="2400" b="1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utoUpdateAnimBg="0"/>
      <p:bldP spid="42" grpId="0"/>
      <p:bldP spid="43" grpId="0" animBg="1"/>
      <p:bldP spid="44" grpId="0"/>
      <p:bldP spid="45" grpId="0"/>
      <p:bldP spid="46" grpId="0"/>
      <p:bldP spid="47" grpId="0" animBg="1"/>
      <p:bldP spid="48" grpId="0"/>
      <p:bldP spid="22" grpId="0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2125663" y="3357564"/>
            <a:ext cx="83740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你是一个遵守纪律的孩子吗？写一写自己遵守纪律的小例子吧！</a:t>
            </a: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2117725" y="2205038"/>
            <a:ext cx="750728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向家人或朋友讲一讲这个小故事。</a:t>
            </a:r>
          </a:p>
        </p:txBody>
      </p:sp>
      <p:sp>
        <p:nvSpPr>
          <p:cNvPr id="16" name="对角圆角矩形 15"/>
          <p:cNvSpPr/>
          <p:nvPr/>
        </p:nvSpPr>
        <p:spPr>
          <a:xfrm>
            <a:off x="1920875" y="617538"/>
            <a:ext cx="2349500" cy="596900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课下作业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818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640013" y="4437064"/>
            <a:ext cx="6983412" cy="216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奶酪的味道香甜可口，对于正在搬运奶酪的蚂蚁来说，一块掉下的奶酪渣真是巨大的诱惑，大家会忍住诱惑吗？让我们一起来看今天的课文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一块奶酪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12" name="对角圆角矩形 11"/>
          <p:cNvSpPr/>
          <p:nvPr/>
        </p:nvSpPr>
        <p:spPr>
          <a:xfrm>
            <a:off x="1919288" y="377825"/>
            <a:ext cx="2349500" cy="596900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新课导入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3" y="1343026"/>
            <a:ext cx="333851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0100" y="1465263"/>
            <a:ext cx="4032250" cy="276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2"/>
          <p:cNvSpPr>
            <a:spLocks noChangeArrowheads="1"/>
          </p:cNvSpPr>
          <p:nvPr/>
        </p:nvSpPr>
        <p:spPr bwMode="auto">
          <a:xfrm>
            <a:off x="2536651" y="2138364"/>
            <a:ext cx="131638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宣布</a:t>
            </a:r>
          </a:p>
        </p:txBody>
      </p:sp>
      <p:sp>
        <p:nvSpPr>
          <p:cNvPr id="12291" name="矩形 13"/>
          <p:cNvSpPr>
            <a:spLocks noChangeArrowheads="1"/>
          </p:cNvSpPr>
          <p:nvPr/>
        </p:nvSpPr>
        <p:spPr bwMode="auto">
          <a:xfrm>
            <a:off x="4303539" y="2138364"/>
            <a:ext cx="131638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处罚</a:t>
            </a:r>
          </a:p>
        </p:txBody>
      </p:sp>
      <p:sp>
        <p:nvSpPr>
          <p:cNvPr id="12292" name="矩形 14"/>
          <p:cNvSpPr>
            <a:spLocks noChangeArrowheads="1"/>
          </p:cNvSpPr>
          <p:nvPr/>
        </p:nvSpPr>
        <p:spPr bwMode="auto">
          <a:xfrm>
            <a:off x="6071219" y="2138364"/>
            <a:ext cx="131638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诱人</a:t>
            </a:r>
          </a:p>
        </p:txBody>
      </p:sp>
      <p:sp>
        <p:nvSpPr>
          <p:cNvPr id="12293" name="矩形 15"/>
          <p:cNvSpPr>
            <a:spLocks noChangeArrowheads="1"/>
          </p:cNvSpPr>
          <p:nvPr/>
        </p:nvSpPr>
        <p:spPr bwMode="auto">
          <a:xfrm>
            <a:off x="7836959" y="2138364"/>
            <a:ext cx="188224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舔一下</a:t>
            </a:r>
          </a:p>
        </p:txBody>
      </p:sp>
      <p:sp>
        <p:nvSpPr>
          <p:cNvPr id="12294" name="矩形 16"/>
          <p:cNvSpPr>
            <a:spLocks noChangeArrowheads="1"/>
          </p:cNvSpPr>
          <p:nvPr/>
        </p:nvSpPr>
        <p:spPr bwMode="auto">
          <a:xfrm>
            <a:off x="4305481" y="3451226"/>
            <a:ext cx="75052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强</a:t>
            </a:r>
          </a:p>
        </p:txBody>
      </p:sp>
      <p:sp>
        <p:nvSpPr>
          <p:cNvPr id="12295" name="矩形 17"/>
          <p:cNvSpPr>
            <a:spLocks noChangeArrowheads="1"/>
          </p:cNvSpPr>
          <p:nvPr/>
        </p:nvSpPr>
        <p:spPr bwMode="auto">
          <a:xfrm>
            <a:off x="8035751" y="3451226"/>
            <a:ext cx="131638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稍息</a:t>
            </a:r>
          </a:p>
        </p:txBody>
      </p:sp>
      <p:sp>
        <p:nvSpPr>
          <p:cNvPr id="12296" name="矩形 18"/>
          <p:cNvSpPr>
            <a:spLocks noChangeArrowheads="1"/>
          </p:cNvSpPr>
          <p:nvPr/>
        </p:nvSpPr>
        <p:spPr bwMode="auto">
          <a:xfrm>
            <a:off x="5323068" y="3468689"/>
            <a:ext cx="75052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犯</a:t>
            </a:r>
          </a:p>
        </p:txBody>
      </p:sp>
      <p:sp>
        <p:nvSpPr>
          <p:cNvPr id="12297" name="矩形 19"/>
          <p:cNvSpPr>
            <a:spLocks noChangeArrowheads="1"/>
          </p:cNvSpPr>
          <p:nvPr/>
        </p:nvSpPr>
        <p:spPr bwMode="auto">
          <a:xfrm>
            <a:off x="6360939" y="3460751"/>
            <a:ext cx="131638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禁令</a:t>
            </a:r>
          </a:p>
        </p:txBody>
      </p:sp>
      <p:sp>
        <p:nvSpPr>
          <p:cNvPr id="12298" name="矩形 20"/>
          <p:cNvSpPr>
            <a:spLocks noChangeArrowheads="1"/>
          </p:cNvSpPr>
          <p:nvPr/>
        </p:nvSpPr>
        <p:spPr bwMode="auto">
          <a:xfrm>
            <a:off x="2536651" y="4781551"/>
            <a:ext cx="131638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犹豫</a:t>
            </a:r>
          </a:p>
        </p:txBody>
      </p:sp>
      <p:sp>
        <p:nvSpPr>
          <p:cNvPr id="12299" name="矩形 21"/>
          <p:cNvSpPr>
            <a:spLocks noChangeArrowheads="1"/>
          </p:cNvSpPr>
          <p:nvPr/>
        </p:nvSpPr>
        <p:spPr bwMode="auto">
          <a:xfrm>
            <a:off x="4303539" y="4781551"/>
            <a:ext cx="131638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跺脚</a:t>
            </a:r>
          </a:p>
        </p:txBody>
      </p:sp>
      <p:sp>
        <p:nvSpPr>
          <p:cNvPr id="12300" name="矩形 33"/>
          <p:cNvSpPr>
            <a:spLocks noChangeArrowheads="1"/>
          </p:cNvSpPr>
          <p:nvPr/>
        </p:nvSpPr>
        <p:spPr bwMode="auto">
          <a:xfrm>
            <a:off x="6072368" y="4781551"/>
            <a:ext cx="75052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聚</a:t>
            </a:r>
          </a:p>
        </p:txBody>
      </p:sp>
      <p:grpSp>
        <p:nvGrpSpPr>
          <p:cNvPr id="2" name="组合 34"/>
          <p:cNvGrpSpPr>
            <a:grpSpLocks/>
          </p:cNvGrpSpPr>
          <p:nvPr/>
        </p:nvGrpSpPr>
        <p:grpSpPr bwMode="auto">
          <a:xfrm>
            <a:off x="1835151" y="312738"/>
            <a:ext cx="1539875" cy="1191982"/>
            <a:chOff x="1671347" y="1836205"/>
            <a:chExt cx="1539799" cy="1191033"/>
          </a:xfrm>
        </p:grpSpPr>
        <p:grpSp>
          <p:nvGrpSpPr>
            <p:cNvPr id="3" name="组合 35"/>
            <p:cNvGrpSpPr>
              <a:grpSpLocks/>
            </p:cNvGrpSpPr>
            <p:nvPr/>
          </p:nvGrpSpPr>
          <p:grpSpPr bwMode="auto">
            <a:xfrm>
              <a:off x="1671347" y="1836205"/>
              <a:ext cx="1539799" cy="1148435"/>
              <a:chOff x="323528" y="199152"/>
              <a:chExt cx="1539798" cy="1148435"/>
            </a:xfrm>
          </p:grpSpPr>
          <p:pic>
            <p:nvPicPr>
              <p:cNvPr id="12305" name="Picture 3" descr="C:\Documents and Settings\Administrator\桌面\6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组合 164"/>
              <p:cNvGrpSpPr>
                <a:grpSpLocks/>
              </p:cNvGrpSpPr>
              <p:nvPr/>
            </p:nvGrpSpPr>
            <p:grpSpPr bwMode="auto"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44" name="矩形 43"/>
                <p:cNvSpPr/>
                <p:nvPr/>
              </p:nvSpPr>
              <p:spPr>
                <a:xfrm>
                  <a:off x="3429164" y="2599519"/>
                  <a:ext cx="2411979" cy="517893"/>
                </a:xfrm>
                <a:prstGeom prst="rect">
                  <a:avLst/>
                </a:prstGeom>
                <a:solidFill>
                  <a:srgbClr val="FF5D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lnSpc>
                      <a:spcPct val="120000"/>
                    </a:lnSpc>
                    <a:defRPr/>
                  </a:pPr>
                  <a:endParaRPr lang="zh-CN" altLang="en-US" sz="1400" b="1"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5" name="燕尾形 44"/>
                <p:cNvSpPr/>
                <p:nvPr/>
              </p:nvSpPr>
              <p:spPr>
                <a:xfrm rot="10800000">
                  <a:off x="5668653" y="2599519"/>
                  <a:ext cx="382351" cy="517893"/>
                </a:xfrm>
                <a:prstGeom prst="chevron">
                  <a:avLst>
                    <a:gd name="adj" fmla="val 32172"/>
                  </a:avLst>
                </a:prstGeom>
                <a:solidFill>
                  <a:srgbClr val="FF5D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lnSpc>
                      <a:spcPct val="120000"/>
                    </a:lnSpc>
                    <a:defRPr/>
                  </a:pPr>
                  <a:endParaRPr lang="zh-CN" altLang="en-US" sz="14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40" name="燕尾形 39"/>
              <p:cNvSpPr/>
              <p:nvPr/>
            </p:nvSpPr>
            <p:spPr bwMode="auto">
              <a:xfrm rot="10800000" flipH="1">
                <a:off x="323528" y="909786"/>
                <a:ext cx="211127" cy="437801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  <a:defRPr/>
                </a:pPr>
                <a:endParaRPr lang="zh-CN" altLang="en-US" sz="1400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楷体" panose="02010609060101010101" pitchFamily="49" charset="-122"/>
                </a:endParaRPr>
              </a:p>
            </p:txBody>
          </p:sp>
          <p:cxnSp>
            <p:nvCxnSpPr>
              <p:cNvPr id="41" name="直接连接符 40"/>
              <p:cNvCxnSpPr/>
              <p:nvPr/>
            </p:nvCxnSpPr>
            <p:spPr bwMode="auto">
              <a:xfrm>
                <a:off x="344165" y="939924"/>
                <a:ext cx="1504875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 bwMode="auto">
              <a:xfrm>
                <a:off x="339402" y="1301586"/>
                <a:ext cx="1506463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310" name="Picture 3" descr="C:\Documents and Settings\Administrator\桌面\6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9559" y="233955"/>
                <a:ext cx="127246" cy="6785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304" name="矩形 36"/>
            <p:cNvSpPr>
              <a:spLocks noChangeArrowheads="1"/>
            </p:cNvSpPr>
            <p:nvPr/>
          </p:nvSpPr>
          <p:spPr bwMode="auto">
            <a:xfrm>
              <a:off x="1964194" y="2565941"/>
              <a:ext cx="958870" cy="461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读一读</a:t>
              </a:r>
            </a:p>
          </p:txBody>
        </p:sp>
      </p:grpSp>
      <p:sp>
        <p:nvSpPr>
          <p:cNvPr id="12302" name="矩形 23"/>
          <p:cNvSpPr>
            <a:spLocks noChangeArrowheads="1"/>
          </p:cNvSpPr>
          <p:nvPr/>
        </p:nvSpPr>
        <p:spPr bwMode="auto">
          <a:xfrm>
            <a:off x="2629519" y="3468689"/>
            <a:ext cx="131638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毅力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19936" y="5486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2352601" y="2309814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宣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682926" y="2309814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处</a:t>
            </a: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5011664" y="2309814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诱</a:t>
            </a:r>
          </a:p>
        </p:txBody>
      </p:sp>
      <p:sp>
        <p:nvSpPr>
          <p:cNvPr id="14341" name="矩形 4"/>
          <p:cNvSpPr>
            <a:spLocks noChangeArrowheads="1"/>
          </p:cNvSpPr>
          <p:nvPr/>
        </p:nvSpPr>
        <p:spPr bwMode="auto">
          <a:xfrm>
            <a:off x="6340401" y="2309814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舔</a:t>
            </a:r>
          </a:p>
        </p:txBody>
      </p:sp>
      <p:sp>
        <p:nvSpPr>
          <p:cNvPr id="14342" name="矩形 5"/>
          <p:cNvSpPr>
            <a:spLocks noChangeArrowheads="1"/>
          </p:cNvSpPr>
          <p:nvPr/>
        </p:nvSpPr>
        <p:spPr bwMode="auto">
          <a:xfrm>
            <a:off x="7669139" y="2309814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毅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941814" y="4645026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稍</a:t>
            </a:r>
          </a:p>
        </p:txBody>
      </p:sp>
      <p:sp>
        <p:nvSpPr>
          <p:cNvPr id="14344" name="矩形 7"/>
          <p:cNvSpPr>
            <a:spLocks noChangeArrowheads="1"/>
          </p:cNvSpPr>
          <p:nvPr/>
        </p:nvSpPr>
        <p:spPr bwMode="auto">
          <a:xfrm>
            <a:off x="2414514" y="4649789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犯</a:t>
            </a:r>
          </a:p>
        </p:txBody>
      </p:sp>
      <p:sp>
        <p:nvSpPr>
          <p:cNvPr id="14345" name="矩形 8"/>
          <p:cNvSpPr>
            <a:spLocks noChangeArrowheads="1"/>
          </p:cNvSpPr>
          <p:nvPr/>
        </p:nvSpPr>
        <p:spPr bwMode="auto">
          <a:xfrm>
            <a:off x="3528939" y="4649789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禁</a:t>
            </a:r>
          </a:p>
        </p:txBody>
      </p:sp>
      <p:sp>
        <p:nvSpPr>
          <p:cNvPr id="14346" name="矩形 9"/>
          <p:cNvSpPr>
            <a:spLocks noChangeArrowheads="1"/>
          </p:cNvSpPr>
          <p:nvPr/>
        </p:nvSpPr>
        <p:spPr bwMode="auto">
          <a:xfrm>
            <a:off x="6270551" y="4645026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豫</a:t>
            </a:r>
          </a:p>
        </p:txBody>
      </p:sp>
      <p:sp>
        <p:nvSpPr>
          <p:cNvPr id="14347" name="矩形 10"/>
          <p:cNvSpPr>
            <a:spLocks noChangeArrowheads="1"/>
          </p:cNvSpPr>
          <p:nvPr/>
        </p:nvSpPr>
        <p:spPr bwMode="auto">
          <a:xfrm>
            <a:off x="7600082" y="4645026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跺</a:t>
            </a:r>
          </a:p>
        </p:txBody>
      </p:sp>
      <p:sp>
        <p:nvSpPr>
          <p:cNvPr id="14348" name="矩形 11"/>
          <p:cNvSpPr>
            <a:spLocks noChangeArrowheads="1"/>
          </p:cNvSpPr>
          <p:nvPr/>
        </p:nvSpPr>
        <p:spPr bwMode="auto">
          <a:xfrm>
            <a:off x="8929614" y="4645026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聚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722813" y="4110038"/>
            <a:ext cx="160655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zypyyb" pitchFamily="2" charset="-122"/>
                <a:ea typeface="zypyyb" pitchFamily="2" charset="-122"/>
              </a:rPr>
              <a:t>shào</a:t>
            </a:r>
            <a:endParaRPr lang="zh-CN" altLang="en-US" sz="3600" b="1">
              <a:latin typeface="zypyyb" pitchFamily="2" charset="-122"/>
              <a:ea typeface="zypyyb" pitchFamily="2" charset="-122"/>
            </a:endParaRPr>
          </a:p>
        </p:txBody>
      </p:sp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1835151" y="312738"/>
            <a:ext cx="1539875" cy="1191982"/>
            <a:chOff x="1671347" y="1836205"/>
            <a:chExt cx="1539799" cy="1191033"/>
          </a:xfrm>
        </p:grpSpPr>
        <p:grpSp>
          <p:nvGrpSpPr>
            <p:cNvPr id="4" name="组合 15"/>
            <p:cNvGrpSpPr>
              <a:grpSpLocks/>
            </p:cNvGrpSpPr>
            <p:nvPr/>
          </p:nvGrpSpPr>
          <p:grpSpPr bwMode="auto">
            <a:xfrm>
              <a:off x="1671347" y="1836205"/>
              <a:ext cx="1539799" cy="1148435"/>
              <a:chOff x="323528" y="199152"/>
              <a:chExt cx="1539798" cy="1148435"/>
            </a:xfrm>
          </p:grpSpPr>
          <p:pic>
            <p:nvPicPr>
              <p:cNvPr id="14361" name="Picture 3" descr="C:\Documents and Settings\Administrator\桌面\6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3671" y="199152"/>
                <a:ext cx="127246" cy="7110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" name="组合 164"/>
              <p:cNvGrpSpPr>
                <a:grpSpLocks/>
              </p:cNvGrpSpPr>
              <p:nvPr/>
            </p:nvGrpSpPr>
            <p:grpSpPr bwMode="auto">
              <a:xfrm>
                <a:off x="416311" y="910302"/>
                <a:ext cx="1447015" cy="437285"/>
                <a:chOff x="3430455" y="2600130"/>
                <a:chExt cx="2620549" cy="517282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3429164" y="2599519"/>
                  <a:ext cx="2411979" cy="517893"/>
                </a:xfrm>
                <a:prstGeom prst="rect">
                  <a:avLst/>
                </a:prstGeom>
                <a:solidFill>
                  <a:srgbClr val="FF5D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lnSpc>
                      <a:spcPct val="120000"/>
                    </a:lnSpc>
                    <a:defRPr/>
                  </a:pPr>
                  <a:endParaRPr lang="zh-CN" altLang="en-US" sz="1400" b="1"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5" name="燕尾形 24"/>
                <p:cNvSpPr/>
                <p:nvPr/>
              </p:nvSpPr>
              <p:spPr>
                <a:xfrm rot="10800000">
                  <a:off x="5668653" y="2599519"/>
                  <a:ext cx="382351" cy="517893"/>
                </a:xfrm>
                <a:prstGeom prst="chevron">
                  <a:avLst>
                    <a:gd name="adj" fmla="val 32172"/>
                  </a:avLst>
                </a:prstGeom>
                <a:solidFill>
                  <a:srgbClr val="FF5D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lnSpc>
                      <a:spcPct val="120000"/>
                    </a:lnSpc>
                    <a:defRPr/>
                  </a:pPr>
                  <a:endParaRPr lang="zh-CN" altLang="en-US" sz="14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20" name="燕尾形 19"/>
              <p:cNvSpPr/>
              <p:nvPr/>
            </p:nvSpPr>
            <p:spPr bwMode="auto">
              <a:xfrm rot="10800000" flipH="1">
                <a:off x="323528" y="909786"/>
                <a:ext cx="211127" cy="437801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  <a:defRPr/>
                </a:pPr>
                <a:endParaRPr lang="zh-CN" altLang="en-US" sz="1400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楷体" panose="02010609060101010101" pitchFamily="49" charset="-122"/>
                </a:endParaRPr>
              </a:p>
            </p:txBody>
          </p:sp>
          <p:cxnSp>
            <p:nvCxnSpPr>
              <p:cNvPr id="21" name="直接连接符 20"/>
              <p:cNvCxnSpPr/>
              <p:nvPr/>
            </p:nvCxnSpPr>
            <p:spPr bwMode="auto">
              <a:xfrm>
                <a:off x="344165" y="939924"/>
                <a:ext cx="1504875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 bwMode="auto">
              <a:xfrm>
                <a:off x="339402" y="1301586"/>
                <a:ext cx="1506463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4366" name="Picture 3" descr="C:\Documents and Settings\Administrator\桌面\6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9559" y="233955"/>
                <a:ext cx="127246" cy="6785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4360" name="矩形 16"/>
            <p:cNvSpPr>
              <a:spLocks noChangeArrowheads="1"/>
            </p:cNvSpPr>
            <p:nvPr/>
          </p:nvSpPr>
          <p:spPr bwMode="auto">
            <a:xfrm>
              <a:off x="1964194" y="2565941"/>
              <a:ext cx="958870" cy="461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读一读</a:t>
              </a:r>
            </a:p>
          </p:txBody>
        </p:sp>
      </p:grp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927725" y="4140200"/>
            <a:ext cx="1214438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稍息</a:t>
            </a: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4776788" y="5365750"/>
            <a:ext cx="146685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zypyyb" pitchFamily="2" charset="-122"/>
                <a:ea typeface="zypyyb" pitchFamily="2" charset="-122"/>
              </a:rPr>
              <a:t>shāo</a:t>
            </a:r>
            <a:endParaRPr lang="zh-CN" altLang="en-US" sz="3600" b="1">
              <a:latin typeface="zypyyb" pitchFamily="2" charset="-122"/>
              <a:ea typeface="zypyyb" pitchFamily="2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5857875" y="5395913"/>
            <a:ext cx="1214438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稍微</a:t>
            </a: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3586163" y="1735138"/>
            <a:ext cx="1287462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zypyyb" pitchFamily="2" charset="-122"/>
                <a:ea typeface="zypyyb" pitchFamily="2" charset="-122"/>
              </a:rPr>
              <a:t>chǔ</a:t>
            </a:r>
            <a:endParaRPr lang="zh-CN" altLang="en-US" sz="3600" b="1">
              <a:latin typeface="zypyyb" pitchFamily="2" charset="-122"/>
              <a:ea typeface="zypyyb" pitchFamily="2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666978" y="1765300"/>
            <a:ext cx="1008609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处理</a:t>
            </a: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3586163" y="3068638"/>
            <a:ext cx="1287462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zypyyb" pitchFamily="2" charset="-122"/>
                <a:ea typeface="zypyyb" pitchFamily="2" charset="-122"/>
              </a:rPr>
              <a:t>chù</a:t>
            </a:r>
            <a:endParaRPr lang="zh-CN" altLang="en-US" sz="3600" b="1">
              <a:latin typeface="zypyyb" pitchFamily="2" charset="-122"/>
              <a:ea typeface="zypyyb" pitchFamily="2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4666978" y="3098800"/>
            <a:ext cx="1008609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到处</a:t>
            </a:r>
          </a:p>
        </p:txBody>
      </p:sp>
      <p:sp>
        <p:nvSpPr>
          <p:cNvPr id="14358" name="矩形 38"/>
          <p:cNvSpPr>
            <a:spLocks noChangeArrowheads="1"/>
          </p:cNvSpPr>
          <p:nvPr/>
        </p:nvSpPr>
        <p:spPr bwMode="auto">
          <a:xfrm>
            <a:off x="9029626" y="2309814"/>
            <a:ext cx="803425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强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7" grpId="0"/>
      <p:bldP spid="7" grpId="1"/>
      <p:bldP spid="14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008438" y="2060575"/>
            <a:ext cx="41402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课文主要写了什么？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100263" y="3163889"/>
            <a:ext cx="7956550" cy="245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课文主要写了一群蚂蚁搬运粮食的过程中，面对掉到地上的奶酪渣的诱惑，蚂蚁队长以身作则，严守纪律，下令让最小的蚂蚁吃掉奶酪渣的故事。</a:t>
            </a:r>
          </a:p>
        </p:txBody>
      </p:sp>
      <p:sp>
        <p:nvSpPr>
          <p:cNvPr id="11" name="对角圆角矩形 10"/>
          <p:cNvSpPr/>
          <p:nvPr/>
        </p:nvSpPr>
        <p:spPr>
          <a:xfrm>
            <a:off x="1874838" y="701675"/>
            <a:ext cx="2349500" cy="596900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初步感知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409826" y="1746250"/>
            <a:ext cx="767397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蚂蚁队长是怎样要求自己的队伍的？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1847850" y="647700"/>
            <a:ext cx="2852738" cy="596900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41551" y="3284539"/>
            <a:ext cx="6086475" cy="319472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蚂蚁队长集合好队伍，向大家宣布：“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今天搬运粮食，只许出力，不许偷嘴。谁偷了嘴，就要受到处罚。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一只小蚂蚁在队列里嘀咕：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要是偷嘴的是您呢？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蚂蚁队长说：“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照样要受处罚。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379789" y="4365625"/>
            <a:ext cx="4708525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457451" y="4868863"/>
            <a:ext cx="5400675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409825" y="6399213"/>
            <a:ext cx="2901950" cy="11112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844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8025" y="3879851"/>
            <a:ext cx="1836738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矩形 29"/>
          <p:cNvSpPr/>
          <p:nvPr/>
        </p:nvSpPr>
        <p:spPr>
          <a:xfrm>
            <a:off x="3071664" y="2521230"/>
            <a:ext cx="5016226" cy="6832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reflection endPos="0" dist="508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不许偷嘴，自己也不例外。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351088" y="1916114"/>
            <a:ext cx="7493000" cy="245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奶酪多诱人啊！抬着它，不要说吃，单是闻闻，都要淌口水。小蚂蚁们嘴叼着它，要做到不趁机舔一下，那要有多大的毅力，多强的纪律性啊！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1717675" y="446089"/>
            <a:ext cx="2852738" cy="598487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290888" y="2492375"/>
            <a:ext cx="2601912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756525" y="2508250"/>
            <a:ext cx="1792288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592389" y="3109913"/>
            <a:ext cx="4078287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1" y="4541838"/>
            <a:ext cx="2144713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950" y="4302125"/>
            <a:ext cx="335915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952626" y="1844676"/>
            <a:ext cx="7959725" cy="245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蚂蚁队长想：丢掉，实在太可惜；趁机吃掉它，又要犯不许偷嘴的禁令。怎么办呢？他的心七上八下，只好下令：“休息一会儿！”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1806575" y="439738"/>
            <a:ext cx="2852738" cy="596900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287964" y="2420938"/>
            <a:ext cx="4624387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009776" y="3068638"/>
            <a:ext cx="7902575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143125" y="3706813"/>
            <a:ext cx="2578100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351585" y="4869161"/>
            <a:ext cx="64087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心理描写：写出了蚂蚁队长的犹豫。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7275" y="3886200"/>
            <a:ext cx="19939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801" y="3981450"/>
            <a:ext cx="2525713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952626" y="1844676"/>
            <a:ext cx="7959725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大家依旧不动，眼睛望着别处，心却牵挂着那一点儿奶酪渣子。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1903414" y="674689"/>
            <a:ext cx="2852737" cy="598487"/>
          </a:xfrm>
          <a:prstGeom prst="round2Diag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>
            <a:endCxn id="17" idx="3"/>
          </p:cNvCxnSpPr>
          <p:nvPr/>
        </p:nvCxnSpPr>
        <p:spPr>
          <a:xfrm>
            <a:off x="3738564" y="2382839"/>
            <a:ext cx="6173787" cy="98935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952626" y="3040063"/>
            <a:ext cx="4302125" cy="0"/>
          </a:xfrm>
          <a:prstGeom prst="line">
            <a:avLst/>
          </a:prstGeom>
          <a:ln w="38100" cap="rnd" cmpd="sng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928813" y="3309938"/>
            <a:ext cx="86106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奶酪渣子的诱惑很大，大家都想吃。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DF6"/>
              </a:clrFrom>
              <a:clrTo>
                <a:srgbClr val="FFFD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051" y="3981450"/>
            <a:ext cx="2563813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796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727</Words>
  <Application>Microsoft Office PowerPoint</Application>
  <PresentationFormat>宽屏</PresentationFormat>
  <Paragraphs>114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Meiryo</vt:lpstr>
      <vt:lpstr>zypyyb</vt:lpstr>
      <vt:lpstr>楷体</vt:lpstr>
      <vt:lpstr>宋体</vt:lpstr>
      <vt:lpstr>微软雅黑</vt:lpstr>
      <vt:lpstr>幼圆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dcterms:created xsi:type="dcterms:W3CDTF">2018-09-22T03:26:35Z</dcterms:created>
  <dcterms:modified xsi:type="dcterms:W3CDTF">2021-07-29T13:32:23Z</dcterms:modified>
</cp:coreProperties>
</file>