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  <p:sldMasterId id="2147483684" r:id="rId3"/>
  </p:sldMasterIdLst>
  <p:notesMasterIdLst>
    <p:notesMasterId r:id="rId17"/>
  </p:notesMasterIdLst>
  <p:sldIdLst>
    <p:sldId id="345" r:id="rId4"/>
    <p:sldId id="271" r:id="rId5"/>
    <p:sldId id="302" r:id="rId6"/>
    <p:sldId id="313" r:id="rId7"/>
    <p:sldId id="333" r:id="rId8"/>
    <p:sldId id="322" r:id="rId9"/>
    <p:sldId id="325" r:id="rId10"/>
    <p:sldId id="327" r:id="rId11"/>
    <p:sldId id="329" r:id="rId12"/>
    <p:sldId id="341" r:id="rId13"/>
    <p:sldId id="319" r:id="rId14"/>
    <p:sldId id="330" r:id="rId15"/>
    <p:sldId id="346" r:id="rId1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用户" initials="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4BB"/>
    <a:srgbClr val="9CBE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080E7A-05E0-48BD-9F18-A66451D87386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B628B-CF1A-4D99-92A7-5EC7ABF465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45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B628B-CF1A-4D99-92A7-5EC7ABF465C8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421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0435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842116"/>
            <a:ext cx="7886700" cy="179092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8650" y="2702102"/>
            <a:ext cx="7886700" cy="1241737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245301"/>
            <a:ext cx="7886700" cy="4388233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878"/>
            <a:ext cx="6858000" cy="1790921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864"/>
            <a:ext cx="6858000" cy="1241975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64"/>
            <a:ext cx="7886700" cy="213981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523"/>
            <a:ext cx="7886700" cy="112527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390"/>
            <a:ext cx="3886200" cy="326390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390"/>
            <a:ext cx="3886200" cy="326390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80"/>
            <a:ext cx="7886700" cy="99429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261029"/>
            <a:ext cx="3868340" cy="6180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1879039"/>
            <a:ext cx="3868340" cy="276378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4" y="1261029"/>
            <a:ext cx="3887391" cy="61801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4" y="1879039"/>
            <a:ext cx="3887391" cy="276378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42"/>
            <a:ext cx="2949178" cy="120029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62"/>
            <a:ext cx="4629150" cy="365567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243"/>
            <a:ext cx="2949178" cy="285904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48134"/>
            <a:ext cx="7886700" cy="994295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276986"/>
            <a:ext cx="7886700" cy="3356548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42"/>
            <a:ext cx="2949178" cy="1200298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887391" y="740662"/>
            <a:ext cx="4629150" cy="3655670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243"/>
            <a:ext cx="2949178" cy="2859044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78"/>
            <a:ext cx="1971675" cy="43594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4" y="273878"/>
            <a:ext cx="5800725" cy="43594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74549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7271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9179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92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5670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8114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24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219600"/>
            <a:ext cx="7886700" cy="2086233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291749"/>
            <a:ext cx="7886700" cy="827348"/>
          </a:xfrm>
        </p:spPr>
        <p:txBody>
          <a:bodyPr lIns="144145" anchor="b" anchorCtr="0"/>
          <a:lstStyle>
            <a:lvl1pPr marL="0" indent="0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50857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871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7537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8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3880"/>
            <a:ext cx="7886700" cy="994295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390"/>
            <a:ext cx="3886200" cy="326390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390"/>
            <a:ext cx="3886200" cy="326390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079" y="273880"/>
            <a:ext cx="7886700" cy="600149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603" y="1111707"/>
            <a:ext cx="3915728" cy="617773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650" y="1776634"/>
            <a:ext cx="3916680" cy="2865950"/>
          </a:xfrm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495" y="1111707"/>
            <a:ext cx="3822859" cy="617773"/>
          </a:xfrm>
        </p:spPr>
        <p:txBody>
          <a:bodyPr anchor="ctr" anchorCtr="0"/>
          <a:lstStyle>
            <a:lvl1pPr marL="0" indent="0">
              <a:buNone/>
              <a:defRPr sz="2400">
                <a:solidFill>
                  <a:srgbClr val="0070C0"/>
                </a:solidFill>
              </a:defRPr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495" y="1776634"/>
            <a:ext cx="3822859" cy="2865950"/>
          </a:xfrm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48134"/>
            <a:ext cx="7886700" cy="994295"/>
          </a:xfrm>
        </p:spPr>
        <p:txBody>
          <a:bodyPr anchor="b" anchorCtr="0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9525" y="-1429"/>
            <a:ext cx="5263039" cy="5146993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12598" y="342944"/>
            <a:ext cx="3294221" cy="791625"/>
          </a:xfrm>
        </p:spPr>
        <p:txBody>
          <a:bodyPr anchor="b" anchorCtr="0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512118" y="1270793"/>
            <a:ext cx="3295174" cy="3360835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633" y="-5716"/>
            <a:ext cx="5263039" cy="5146993"/>
          </a:xfrm>
          <a:noFill/>
        </p:spPr>
        <p:txBody>
          <a:bodyPr lIns="252095" tIns="144145"/>
          <a:lstStyle>
            <a:lvl1pPr marL="0" indent="0" algn="ctr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7185" y="342944"/>
            <a:ext cx="3209925" cy="791625"/>
          </a:xfrm>
        </p:spPr>
        <p:txBody>
          <a:bodyPr anchor="t" anchorCtr="0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07185" y="1270793"/>
            <a:ext cx="3210401" cy="3360835"/>
          </a:xfrm>
        </p:spPr>
        <p:txBody>
          <a:bodyPr/>
          <a:lstStyle>
            <a:lvl1pPr marL="0" indent="0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853"/>
            <a:ext cx="2057400" cy="273878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853"/>
            <a:ext cx="3086100" cy="273878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853"/>
            <a:ext cx="2057400" cy="273878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78"/>
            <a:ext cx="1971675" cy="435941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4" y="273878"/>
            <a:ext cx="5800725" cy="435941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1134427" y="-436775"/>
            <a:ext cx="10149364" cy="5993870"/>
            <a:chOff x="0" y="0"/>
            <a:chExt cx="12192000" cy="6858000"/>
          </a:xfrm>
        </p:grpSpPr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12192000" cy="299586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 userDrawn="1"/>
          </p:nvPicPr>
          <p:blipFill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V="1">
              <a:off x="0" y="3982453"/>
              <a:ext cx="12192000" cy="2875547"/>
            </a:xfrm>
            <a:prstGeom prst="rect">
              <a:avLst/>
            </a:prstGeom>
          </p:spPr>
        </p:pic>
      </p:grpSp>
      <p:sp>
        <p:nvSpPr>
          <p:cNvPr id="10" name="文本框 9"/>
          <p:cNvSpPr txBox="1"/>
          <p:nvPr userDrawn="1"/>
        </p:nvSpPr>
        <p:spPr>
          <a:xfrm>
            <a:off x="2908935" y="1814740"/>
            <a:ext cx="3547586" cy="113107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感谢您下载包图网平台上提供的</a:t>
            </a:r>
            <a:r>
              <a:rPr lang="en-US" altLang="zh-CN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PPT</a:t>
            </a:r>
            <a:r>
              <a:rPr lang="zh-CN" altLang="en-US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作品，</a:t>
            </a:r>
          </a:p>
          <a:p>
            <a:r>
              <a:rPr lang="zh-CN" altLang="en-US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为了您和包图网以及原创作者的利益，请</a:t>
            </a:r>
          </a:p>
          <a:p>
            <a:r>
              <a:rPr lang="zh-CN" altLang="en-US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勿复制、传播、销售，否则将承担法律责</a:t>
            </a:r>
          </a:p>
          <a:p>
            <a:r>
              <a:rPr lang="zh-CN" altLang="en-US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任！包图网将对作品进行维权，按照传播</a:t>
            </a:r>
          </a:p>
          <a:p>
            <a:r>
              <a:rPr lang="zh-CN" altLang="en-US" sz="1350" dirty="0">
                <a:solidFill>
                  <a:schemeClr val="tx1">
                    <a:lumMod val="75000"/>
                    <a:lumOff val="25000"/>
                    <a:alpha val="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下载次数进行十倍的索取赔偿！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rgbClr val="202020"/>
          </a:solidFill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SzPct val="75000"/>
        <a:buFont typeface="Arial" panose="020B0604020202020204" pitchFamily="34" charset="0"/>
        <a:buChar char="•"/>
        <a:defRPr sz="2100" kern="1200">
          <a:solidFill>
            <a:schemeClr val="tx1">
              <a:lumMod val="85000"/>
              <a:lumOff val="1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1pPr>
      <a:lvl2pPr marL="431800" indent="-171450" algn="l" defTabSz="685800" rtl="0" eaLnBrk="1" fontAlgn="auto" latinLnBrk="0" hangingPunct="1">
        <a:lnSpc>
          <a:spcPct val="120000"/>
        </a:lnSpc>
        <a:spcBef>
          <a:spcPts val="375"/>
        </a:spcBef>
        <a:buSzPct val="75000"/>
        <a:buFont typeface="Arial" panose="020B0604020202020204" pitchFamily="34" charset="0"/>
        <a:buChar char="•"/>
        <a:defRPr sz="1650" kern="1200">
          <a:solidFill>
            <a:schemeClr val="tx1">
              <a:lumMod val="75000"/>
              <a:lumOff val="2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2pPr>
      <a:lvl3pPr marL="755650" indent="-171450" algn="l" defTabSz="685800" rtl="0" eaLnBrk="1" fontAlgn="auto" latinLnBrk="0" hangingPunct="1">
        <a:lnSpc>
          <a:spcPct val="120000"/>
        </a:lnSpc>
        <a:spcBef>
          <a:spcPts val="375"/>
        </a:spcBef>
        <a:buSzPct val="75000"/>
        <a:buFont typeface="Arial" panose="020B0604020202020204" pitchFamily="34" charset="0"/>
        <a:buChar char="‒"/>
        <a:defRPr sz="1500" kern="1200">
          <a:solidFill>
            <a:schemeClr val="tx1">
              <a:lumMod val="65000"/>
              <a:lumOff val="35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3pPr>
      <a:lvl4pPr marL="1134110" indent="-171450" algn="l" defTabSz="685800" rtl="0" eaLnBrk="1" fontAlgn="auto" latinLnBrk="0" hangingPunct="1">
        <a:lnSpc>
          <a:spcPct val="100000"/>
        </a:lnSpc>
        <a:spcBef>
          <a:spcPts val="375"/>
        </a:spcBef>
        <a:buSzPct val="75000"/>
        <a:buFont typeface="Arial" panose="020B0604020202020204" pitchFamily="34" charset="0"/>
        <a:buChar char="˃"/>
        <a:defRPr sz="135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4pPr>
      <a:lvl5pPr marL="1457960" indent="-171450" algn="l" defTabSz="685800" rtl="0" eaLnBrk="1" fontAlgn="auto" latinLnBrk="0" hangingPunct="1">
        <a:lnSpc>
          <a:spcPct val="90000"/>
        </a:lnSpc>
        <a:spcBef>
          <a:spcPts val="375"/>
        </a:spcBef>
        <a:buSzPct val="75000"/>
        <a:buFont typeface="Arial" panose="020B0604020202020204" pitchFamily="34" charset="0"/>
        <a:buChar char="˃"/>
        <a:defRPr sz="1350" kern="1200">
          <a:solidFill>
            <a:schemeClr val="tx1">
              <a:lumMod val="50000"/>
              <a:lumOff val="50000"/>
            </a:schemeClr>
          </a:solidFill>
          <a:latin typeface="微软雅黑" panose="020B0503020204020204" charset="-122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80"/>
            <a:ext cx="7886700" cy="9942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390"/>
            <a:ext cx="7886700" cy="3263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853"/>
            <a:ext cx="2057400" cy="273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2031CA-5AE1-E142-9265-85E0261CB70E}" type="datetimeFigureOut">
              <a:rPr kumimoji="1" lang="zh-CN" altLang="en-US" smtClean="0"/>
              <a:t>2021/7/28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853"/>
            <a:ext cx="3086100" cy="273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853"/>
            <a:ext cx="2057400" cy="2738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5782A-8D3F-744A-89C6-EE9A62FCEA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002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" y="1667672"/>
            <a:ext cx="9137333" cy="3476149"/>
            <a:chOff x="35" y="3501"/>
            <a:chExt cx="19186" cy="7299"/>
          </a:xfrm>
        </p:grpSpPr>
        <p:pic>
          <p:nvPicPr>
            <p:cNvPr id="40963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679" y="3501"/>
              <a:ext cx="8542" cy="729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35" y="5284"/>
              <a:ext cx="4762" cy="5516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7" name="Picture 5" descr="http://pic.58pic.com/58pic/14/36/09/01t58PICByJ_1024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flipH="1">
              <a:off x="1830" y="7834"/>
              <a:ext cx="6107" cy="296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3" name="文本框 2"/>
          <p:cNvSpPr txBox="1"/>
          <p:nvPr/>
        </p:nvSpPr>
        <p:spPr>
          <a:xfrm>
            <a:off x="2813685" y="673735"/>
            <a:ext cx="3260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方正姚体" panose="02010601030101010101" charset="-122"/>
                <a:ea typeface="方正姚体" panose="02010601030101010101" charset="-122"/>
              </a:rPr>
              <a:t>部</a:t>
            </a:r>
            <a:r>
              <a:rPr lang="zh-CN" altLang="en-US" dirty="0" smtClean="0">
                <a:latin typeface="方正姚体" panose="02010601030101010101" charset="-122"/>
                <a:ea typeface="方正姚体" panose="02010601030101010101" charset="-122"/>
              </a:rPr>
              <a:t>编</a:t>
            </a:r>
            <a:r>
              <a:rPr lang="zh-CN" altLang="en-US" dirty="0">
                <a:latin typeface="方正姚体" panose="02010601030101010101" charset="-122"/>
                <a:ea typeface="方正姚体" panose="02010601030101010101" charset="-122"/>
              </a:rPr>
              <a:t>教材三年级上册第三单元</a:t>
            </a:r>
          </a:p>
        </p:txBody>
      </p:sp>
      <p:sp>
        <p:nvSpPr>
          <p:cNvPr id="9" name="标题 4"/>
          <p:cNvSpPr>
            <a:spLocks noGrp="1"/>
          </p:cNvSpPr>
          <p:nvPr/>
        </p:nvSpPr>
        <p:spPr>
          <a:xfrm>
            <a:off x="4" y="1491300"/>
            <a:ext cx="9154001" cy="1025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4400" dirty="0">
                <a:latin typeface="黑体" panose="02010609060101010101" charset="-122"/>
                <a:ea typeface="黑体" panose="02010609060101010101" charset="-122"/>
              </a:rPr>
              <a:t>9 </a:t>
            </a:r>
            <a:r>
              <a:rPr lang="zh-CN" altLang="en-US" sz="4400" dirty="0">
                <a:latin typeface="黑体" panose="02010609060101010101" charset="-122"/>
                <a:ea typeface="黑体" panose="02010609060101010101" charset="-122"/>
              </a:rPr>
              <a:t>那一定会很好</a:t>
            </a:r>
          </a:p>
        </p:txBody>
      </p:sp>
      <p:sp>
        <p:nvSpPr>
          <p:cNvPr id="12" name="副标题 2"/>
          <p:cNvSpPr txBox="1"/>
          <p:nvPr/>
        </p:nvSpPr>
        <p:spPr>
          <a:xfrm>
            <a:off x="2929907" y="2004060"/>
            <a:ext cx="381476" cy="46053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21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*</a:t>
            </a:r>
          </a:p>
        </p:txBody>
      </p:sp>
      <p:sp>
        <p:nvSpPr>
          <p:cNvPr id="10" name="矩形 9"/>
          <p:cNvSpPr/>
          <p:nvPr/>
        </p:nvSpPr>
        <p:spPr>
          <a:xfrm>
            <a:off x="4136566" y="4233896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496030" y="2146777"/>
            <a:ext cx="101869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/>
              <a:t> 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42938" y="967582"/>
            <a:ext cx="65055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/>
              <a:t> 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idx="1"/>
          </p:nvPr>
        </p:nvSpPr>
        <p:spPr>
          <a:xfrm>
            <a:off x="2410846" y="857558"/>
            <a:ext cx="4875486" cy="1342219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pPr>
              <a:buNone/>
            </a:pPr>
            <a:r>
              <a:rPr lang="zh-CN" altLang="en-US" sz="4500" b="1" dirty="0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童话大王我来当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07" b="100000" l="72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258" y="2199481"/>
            <a:ext cx="4138613" cy="26674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smalla3a93ad0e98bfb8948faa7d061cdc4c6138158054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" y="2685012"/>
            <a:ext cx="2458489" cy="2458489"/>
          </a:xfrm>
          <a:prstGeom prst="rect">
            <a:avLst/>
          </a:prstGeom>
        </p:spPr>
      </p:pic>
      <p:sp>
        <p:nvSpPr>
          <p:cNvPr id="8" name=" 220"/>
          <p:cNvSpPr/>
          <p:nvPr/>
        </p:nvSpPr>
        <p:spPr>
          <a:xfrm>
            <a:off x="207645" y="98559"/>
            <a:ext cx="1824990" cy="5662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发展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想象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60571" y="1178021"/>
            <a:ext cx="6941127" cy="28392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种子一边想一边努力生长。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____________</a:t>
            </a: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________________________________________</a:t>
            </a: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________________________________________</a:t>
            </a: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过了些日子，它长出细细的根、茎和两片小叶子，钻出地面，站在阳光下。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种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069" y="3532321"/>
            <a:ext cx="2023586" cy="1564958"/>
          </a:xfrm>
          <a:prstGeom prst="rect">
            <a:avLst/>
          </a:prstGeom>
        </p:spPr>
      </p:pic>
      <p:sp>
        <p:nvSpPr>
          <p:cNvPr id="8" name=" 220"/>
          <p:cNvSpPr/>
          <p:nvPr/>
        </p:nvSpPr>
        <p:spPr>
          <a:xfrm>
            <a:off x="207650" y="98560"/>
            <a:ext cx="1450259" cy="4900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作者介绍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34669" y="1214286"/>
            <a:ext cx="8309408" cy="228524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流火，原名蒋白鸽，生于1983年，湖南衡阳人。现为自由撰稿人。已出版短篇童话集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《阿呜》、《木马快递》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，中篇童话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《若若》、《小鱼掉进进井里了》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，</a:t>
            </a:r>
            <a:r>
              <a:rPr kumimoji="0" sz="2400" b="1" i="0" u="none" strike="noStrike" cap="none" normalizeH="0" baseline="0" dirty="0" err="1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童诗集</a:t>
            </a:r>
            <a:r>
              <a:rPr kumimoji="0" sz="24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《从前的大人和小孩》</a:t>
            </a:r>
            <a:r>
              <a:rPr kumimoji="0" sz="2400" b="1" i="0" u="none" strike="noStrike" cap="none" normalizeH="0" baseline="0" dirty="0" err="1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等</a:t>
            </a:r>
            <a:r>
              <a:rPr kumimoji="0" sz="2400" b="1" i="0" u="none" strike="noStrike" cap="none" normalizeH="0" baseline="0" dirty="0" smtClean="0">
                <a:ln>
                  <a:noFill/>
                </a:ln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555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07648" y="98559"/>
            <a:ext cx="1654493" cy="490061"/>
            <a:chOff x="276860" y="130810"/>
            <a:chExt cx="2205990" cy="653415"/>
          </a:xfrm>
        </p:grpSpPr>
        <p:sp>
          <p:nvSpPr>
            <p:cNvPr id="8" name=" 220"/>
            <p:cNvSpPr/>
            <p:nvPr/>
          </p:nvSpPr>
          <p:spPr>
            <a:xfrm>
              <a:off x="276860" y="130810"/>
              <a:ext cx="2205990" cy="653415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rgbClr val="FFFFFF"/>
                </a:solidFill>
              </a:endParaRPr>
            </a:p>
          </p:txBody>
        </p:sp>
        <p:sp>
          <p:nvSpPr>
            <p:cNvPr id="9" name="文本框 3"/>
            <p:cNvSpPr txBox="1"/>
            <p:nvPr/>
          </p:nvSpPr>
          <p:spPr>
            <a:xfrm>
              <a:off x="379731" y="196850"/>
              <a:ext cx="210311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猜一猜</a:t>
              </a:r>
            </a:p>
          </p:txBody>
        </p:sp>
      </p:grpSp>
      <p:pic>
        <p:nvPicPr>
          <p:cNvPr id="3" name="图片 2" descr="种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396" y="1028674"/>
            <a:ext cx="3429476" cy="2651760"/>
          </a:xfrm>
          <a:prstGeom prst="rect">
            <a:avLst/>
          </a:prstGeom>
        </p:spPr>
      </p:pic>
      <p:pic>
        <p:nvPicPr>
          <p:cNvPr id="6" name="图片 5" descr="201705240858252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3933" y="1508258"/>
            <a:ext cx="4128611" cy="2127885"/>
          </a:xfrm>
          <a:prstGeom prst="ellipse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27677" y="4265747"/>
            <a:ext cx="226171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>
                <a:latin typeface="楷体" panose="02010609060101010101" charset="-122"/>
                <a:ea typeface="楷体" panose="02010609060101010101" charset="-122"/>
              </a:rPr>
              <a:t>一粒种子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632137" y="4323373"/>
            <a:ext cx="311038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700" b="1">
                <a:latin typeface="楷体" panose="02010609060101010101" charset="-122"/>
                <a:ea typeface="楷体" panose="02010609060101010101" charset="-122"/>
              </a:rPr>
              <a:t>阳台上的木地板</a:t>
            </a:r>
          </a:p>
        </p:txBody>
      </p:sp>
      <p:sp>
        <p:nvSpPr>
          <p:cNvPr id="12" name="矩形 11"/>
          <p:cNvSpPr/>
          <p:nvPr/>
        </p:nvSpPr>
        <p:spPr>
          <a:xfrm>
            <a:off x="3761903" y="1389671"/>
            <a:ext cx="1404461" cy="238911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925" b="1"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？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999427" y="4184782"/>
            <a:ext cx="2397443" cy="78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500">
                <a:latin typeface="楷体" panose="02010609060101010101" charset="-122"/>
                <a:ea typeface="楷体" panose="02010609060101010101" charset="-122"/>
                <a:cs typeface="Arial" panose="020B0604020202020204" pitchFamily="34" charset="0"/>
              </a:rPr>
              <a:t>→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 220"/>
          <p:cNvSpPr/>
          <p:nvPr/>
        </p:nvSpPr>
        <p:spPr>
          <a:xfrm>
            <a:off x="207650" y="98560"/>
            <a:ext cx="1450259" cy="4900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读一读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1535" y="1003932"/>
            <a:ext cx="8291372" cy="3393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68580" tIns="34290" rIns="68580" bIns="34290" numCol="1" anchor="ctr" anchorCtr="0" compatLnSpc="1"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包裹  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缩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成一团   手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推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车   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拆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舒展</a:t>
            </a:r>
          </a:p>
          <a:p>
            <a:pPr marL="0" marR="0" lvl="0" indent="2667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吱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吱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嘎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嘎  呼呼  哗哗哗</a:t>
            </a:r>
          </a:p>
          <a:p>
            <a:pPr marL="0" marR="0" lvl="0" indent="2667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努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力  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旧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木料   </a:t>
            </a:r>
            <a:r>
              <a:rPr kumimoji="0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茎</a:t>
            </a:r>
          </a:p>
        </p:txBody>
      </p:sp>
      <p:pic>
        <p:nvPicPr>
          <p:cNvPr id="3" name="图片 2" descr="种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7069" y="3532321"/>
            <a:ext cx="2023586" cy="15649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 220"/>
          <p:cNvSpPr/>
          <p:nvPr/>
        </p:nvSpPr>
        <p:spPr>
          <a:xfrm>
            <a:off x="207650" y="98560"/>
            <a:ext cx="1450259" cy="4900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说一说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119" y="1348607"/>
            <a:ext cx="8702675" cy="26545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2667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一粒种子__________</a:t>
            </a:r>
            <a:r>
              <a:rPr kumimoji="0" lang="zh-CN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，</a:t>
            </a:r>
            <a:r>
              <a:rPr sz="2700" b="1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（长成了？）</a:t>
            </a:r>
            <a:endParaRPr kumimoji="0" sz="27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__________，__________,__________阳台</a:t>
            </a:r>
            <a:r>
              <a:rPr kumimoji="0" lang="zh-CN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上的木地板。</a:t>
            </a:r>
            <a:endParaRPr kumimoji="0" sz="3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marL="0" marR="0" lvl="0" indent="266700" algn="l" defTabSz="914400" rtl="0" eaLnBrk="1" fontAlgn="base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sz="3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  </a:t>
            </a:r>
            <a:r>
              <a:rPr kumimoji="0" sz="3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（被谁做成了？）</a:t>
            </a:r>
          </a:p>
        </p:txBody>
      </p:sp>
      <p:pic>
        <p:nvPicPr>
          <p:cNvPr id="3" name="图片 2" descr="种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6593" y="98557"/>
            <a:ext cx="2023586" cy="15649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种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04" y="3827147"/>
            <a:ext cx="1677035" cy="1297305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97535" y="875134"/>
            <a:ext cx="8268970" cy="339323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种子被泥土紧紧地包裹着，它不得不把身体缩成一团。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这真难受。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”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种子想，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“</a:t>
            </a: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我一定要站起来，大口大口地呼吸空气，那一定会很好。</a:t>
            </a:r>
            <a:r>
              <a:rPr lang="en-US" altLang="zh-CN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”</a:t>
            </a: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种子一边想一边努力生长。</a:t>
            </a:r>
            <a:r>
              <a:rPr sz="2400" b="1" dirty="0" smtClean="0">
                <a:ln>
                  <a:noFill/>
                </a:ln>
                <a:solidFill>
                  <a:srgbClr val="000000"/>
                </a:solidFill>
                <a:effectLst/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  <a:sym typeface="+mn-ea"/>
              </a:rPr>
              <a:t>过了些日子，它长出细细的根、茎和两片小叶子，钻出地面，站在阳光下。</a:t>
            </a:r>
            <a:endParaRPr lang="zh-CN" altLang="en-US" sz="2400" b="1" dirty="0" smtClean="0">
              <a:solidFill>
                <a:srgbClr val="000000"/>
              </a:solidFill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过了很多个日子，它长成了一棵高大的树。</a:t>
            </a:r>
          </a:p>
        </p:txBody>
      </p:sp>
      <p:sp>
        <p:nvSpPr>
          <p:cNvPr id="8" name=" 220"/>
          <p:cNvSpPr/>
          <p:nvPr/>
        </p:nvSpPr>
        <p:spPr>
          <a:xfrm>
            <a:off x="207645" y="98559"/>
            <a:ext cx="1824990" cy="5662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感受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想象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pic>
        <p:nvPicPr>
          <p:cNvPr id="10" name="图片 9" descr="17858PICZrb_10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794" y="3241042"/>
            <a:ext cx="1833245" cy="18332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45745" y="1440642"/>
            <a:ext cx="5986780" cy="3516347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高大的树能看到很远的地方，它看见人和动物在山路上走来走去，跑来跑去。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“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要是能做一棵会跑的树，那一定会很好。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”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树这么想着。</a:t>
            </a:r>
          </a:p>
        </p:txBody>
      </p:sp>
      <p:sp>
        <p:nvSpPr>
          <p:cNvPr id="8" name=" 220"/>
          <p:cNvSpPr/>
          <p:nvPr/>
        </p:nvSpPr>
        <p:spPr>
          <a:xfrm>
            <a:off x="207645" y="98559"/>
            <a:ext cx="1824990" cy="5662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感受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想象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pic>
        <p:nvPicPr>
          <p:cNvPr id="3" name="图片 2" descr="种子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259" y="335572"/>
            <a:ext cx="2023586" cy="1564958"/>
          </a:xfrm>
          <a:prstGeom prst="rect">
            <a:avLst/>
          </a:prstGeom>
        </p:spPr>
      </p:pic>
      <p:pic>
        <p:nvPicPr>
          <p:cNvPr id="2" name="图片 1" descr="17858PICZrb_102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2212" y="2169294"/>
            <a:ext cx="2919413" cy="2919413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753995" y="1441076"/>
            <a:ext cx="5986780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看到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5745" y="2304676"/>
            <a:ext cx="5986780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看见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173220" y="4016636"/>
            <a:ext cx="5986780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想着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  <p:bldP spid="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mmexport153120750710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9270" y="0"/>
            <a:ext cx="3554730" cy="1857375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25780" y="871164"/>
            <a:ext cx="8757920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大树被农夫砍倒，做成了一辆手推车。</a:t>
            </a:r>
          </a:p>
        </p:txBody>
      </p:sp>
      <p:sp>
        <p:nvSpPr>
          <p:cNvPr id="8" name=" 220"/>
          <p:cNvSpPr/>
          <p:nvPr/>
        </p:nvSpPr>
        <p:spPr>
          <a:xfrm>
            <a:off x="207645" y="98559"/>
            <a:ext cx="1824990" cy="5662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感受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想象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5780" y="2223537"/>
            <a:ext cx="7520940" cy="136191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1E04BB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这棵树的树叶向着农夫哗哗哗地拂动起来，农夫把树砍倒了。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487680" y="3726582"/>
            <a:ext cx="7559040" cy="136191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1E04BB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跑起来的时候，手推车听到耳边呼呼的风声，真舒服。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5529584" y="2036706"/>
            <a:ext cx="7901305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拂动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064004" y="3549276"/>
            <a:ext cx="7901305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听到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85779" y="4190626"/>
            <a:ext cx="7901305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真舒服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126740" y="448591"/>
            <a:ext cx="5986780" cy="394723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手推车为农夫服务了很多年，他慢慢变老了，跑起来的时候，骨头会吱吱嘎嘎地响。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“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要是我能停下来，坐着休息一会儿，那一定会很好。</a:t>
            </a: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”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手推车一边这么想着，一边费力地跑来跑去。</a:t>
            </a:r>
          </a:p>
        </p:txBody>
      </p:sp>
      <p:sp>
        <p:nvSpPr>
          <p:cNvPr id="8" name=" 220"/>
          <p:cNvSpPr/>
          <p:nvPr/>
        </p:nvSpPr>
        <p:spPr>
          <a:xfrm>
            <a:off x="207645" y="98559"/>
            <a:ext cx="1824990" cy="5662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感受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想象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5745" y="2304676"/>
            <a:ext cx="5986780" cy="931024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看见</a:t>
            </a:r>
          </a:p>
        </p:txBody>
      </p:sp>
      <p:pic>
        <p:nvPicPr>
          <p:cNvPr id="10" name="图片 9" descr="mmexport153120750710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00"/>
          <a:stretch>
            <a:fillRect/>
          </a:stretch>
        </p:blipFill>
        <p:spPr>
          <a:xfrm>
            <a:off x="299086" y="1127646"/>
            <a:ext cx="2848610" cy="24551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45440" y="1418087"/>
            <a:ext cx="8092440" cy="200824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altLang="zh-CN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木地板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满意地</a:t>
            </a:r>
            <a:r>
              <a:rPr lang="zh-CN" altLang="en-US" sz="2800" b="1" dirty="0" smtClean="0">
                <a:solidFill>
                  <a:srgbClr val="00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舒展着身子，躺在阳台上，阳光照在身上，暖洋洋的，舒服极了。它觉得自己又变成了一棵树。</a:t>
            </a:r>
          </a:p>
        </p:txBody>
      </p:sp>
      <p:sp>
        <p:nvSpPr>
          <p:cNvPr id="8" name=" 220"/>
          <p:cNvSpPr/>
          <p:nvPr/>
        </p:nvSpPr>
        <p:spPr>
          <a:xfrm>
            <a:off x="207645" y="98559"/>
            <a:ext cx="1824990" cy="566261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rgbClr val="FFFFFF"/>
              </a:solidFill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284798" y="148087"/>
            <a:ext cx="20726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感受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  <a:r>
              <a:rPr lang="zh-CN" altLang="en-US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想象</a:t>
            </a:r>
            <a:r>
              <a:rPr lang="en-US" altLang="zh-CN" sz="21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pic>
        <p:nvPicPr>
          <p:cNvPr id="3" name="图片 2" descr="种子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529" y="3866517"/>
            <a:ext cx="1434465" cy="1109345"/>
          </a:xfrm>
          <a:prstGeom prst="rect">
            <a:avLst/>
          </a:prstGeom>
        </p:spPr>
      </p:pic>
      <p:pic>
        <p:nvPicPr>
          <p:cNvPr id="2" name="图片 1" descr="2017052408582524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27140" y="3749040"/>
            <a:ext cx="2661920" cy="1371600"/>
          </a:xfrm>
          <a:prstGeom prst="ellipse">
            <a:avLst/>
          </a:prstGeom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15640" y="1427514"/>
            <a:ext cx="8092440" cy="715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舒展着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54955" y="1421164"/>
            <a:ext cx="8092440" cy="715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躺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137410" y="2062514"/>
            <a:ext cx="8092440" cy="71558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marL="0" marR="0" lvl="0" indent="0" algn="l" defTabSz="914400" rt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Times New Roman" panose="02020603050405020304" pitchFamily="18" charset="0"/>
              </a:rPr>
              <a:t>暖洋洋的  舒服极了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ldLvl="0" animBg="1"/>
      <p:bldP spid="7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496</Words>
  <Application>Microsoft Office PowerPoint</Application>
  <PresentationFormat>全屏显示(16:9)</PresentationFormat>
  <Paragraphs>62</Paragraphs>
  <Slides>13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Meiryo</vt:lpstr>
      <vt:lpstr>等线</vt:lpstr>
      <vt:lpstr>等线 Light</vt:lpstr>
      <vt:lpstr>方正姚体</vt:lpstr>
      <vt:lpstr>黑体</vt:lpstr>
      <vt:lpstr>楷体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6</cp:revision>
  <dcterms:created xsi:type="dcterms:W3CDTF">2018-09-28T13:49:00Z</dcterms:created>
  <dcterms:modified xsi:type="dcterms:W3CDTF">2021-07-28T15:00:18Z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2052-10.1.0.7521</vt:lpwstr>
  </property>
</Properties>
</file>