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5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6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7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2"/>
    <p:sldMasterId id="2147483662" r:id="rId3"/>
    <p:sldMasterId id="2147483666" r:id="rId4"/>
    <p:sldMasterId id="2147483670" r:id="rId5"/>
    <p:sldMasterId id="2147483682" r:id="rId6"/>
    <p:sldMasterId id="2147483694" r:id="rId7"/>
    <p:sldMasterId id="2147483706" r:id="rId8"/>
  </p:sldMasterIdLst>
  <p:notesMasterIdLst>
    <p:notesMasterId r:id="rId22"/>
  </p:notesMasterIdLst>
  <p:handoutMasterIdLst>
    <p:handoutMasterId r:id="rId23"/>
  </p:handoutMasterIdLst>
  <p:sldIdLst>
    <p:sldId id="301" r:id="rId9"/>
    <p:sldId id="306" r:id="rId10"/>
    <p:sldId id="399" r:id="rId11"/>
    <p:sldId id="412" r:id="rId12"/>
    <p:sldId id="398" r:id="rId13"/>
    <p:sldId id="413" r:id="rId14"/>
    <p:sldId id="414" r:id="rId15"/>
    <p:sldId id="427" r:id="rId16"/>
    <p:sldId id="431" r:id="rId17"/>
    <p:sldId id="361" r:id="rId18"/>
    <p:sldId id="429" r:id="rId19"/>
    <p:sldId id="349" r:id="rId20"/>
    <p:sldId id="432" r:id="rId21"/>
  </p:sldIdLst>
  <p:sldSz cx="9144000" cy="5143500" type="screen16x9"/>
  <p:notesSz cx="6858000" cy="9144000"/>
  <p:defaultTextStyle>
    <a:defPPr>
      <a:defRPr lang="zh-CN"/>
    </a:defPPr>
    <a:lvl1pPr marL="0" lvl="0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342900" lvl="1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685800" lvl="2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028700" lvl="3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371600" lvl="4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1714500" lvl="5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057400" lvl="6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2400300" lvl="7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2743200" lvl="8" indent="0" algn="l" defTabSz="6858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3824">
          <p15:clr>
            <a:srgbClr val="A4A3A4"/>
          </p15:clr>
        </p15:guide>
        <p15:guide id="3" pos="28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59D6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314" autoAdjust="0"/>
  </p:normalViewPr>
  <p:slideViewPr>
    <p:cSldViewPr showGuides="1">
      <p:cViewPr varScale="1">
        <p:scale>
          <a:sx n="143" d="100"/>
          <a:sy n="143" d="100"/>
        </p:scale>
        <p:origin x="762" y="120"/>
      </p:cViewPr>
      <p:guideLst>
        <p:guide orient="horz"/>
        <p:guide pos="3824"/>
        <p:guide pos="28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kumimoji="1"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kumimoji="1"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kumimoji="1"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kumimoji="1"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B200C76-67A6-DE4A-953F-A54F600DB335}" type="slidenum">
              <a:rPr kumimoji="1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楷体" panose="02010609060101010101" pitchFamily="49" charset="-122"/>
                <a:cs typeface="+mn-cs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1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楷体" panose="02010609060101010101" pitchFamily="49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9470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fld id="{00A73A06-BC1D-724C-A8CB-3F34CFB828DC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0896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AE3B5-7F97-4A05-AF2E-955AD5C65BB5}" type="slidenum">
              <a:rPr lang="zh-CN" altLang="en-US" smtClean="0">
                <a:solidFill>
                  <a:prstClr val="black"/>
                </a:solidFill>
              </a:rPr>
              <a:pPr/>
              <a:t>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8748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AE3B5-7F97-4A05-AF2E-955AD5C65BB5}" type="slidenum">
              <a:rPr lang="zh-CN" altLang="en-US" smtClean="0">
                <a:solidFill>
                  <a:prstClr val="black"/>
                </a:solidFill>
              </a:rPr>
              <a:pPr/>
              <a:t>10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9681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AE3B5-7F97-4A05-AF2E-955AD5C65BB5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548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AE3B5-7F97-4A05-AF2E-955AD5C65BB5}" type="slidenum">
              <a:rPr lang="zh-CN" altLang="en-US" smtClean="0">
                <a:solidFill>
                  <a:prstClr val="black"/>
                </a:solidFill>
              </a:rPr>
              <a:pPr/>
              <a:t>12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267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1406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AE3B5-7F97-4A05-AF2E-955AD5C65BB5}" type="slidenum">
              <a:rPr lang="zh-CN" altLang="en-US" smtClean="0">
                <a:solidFill>
                  <a:prstClr val="black"/>
                </a:solidFill>
              </a:rPr>
              <a:pPr/>
              <a:t>2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620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AE3B5-7F97-4A05-AF2E-955AD5C65BB5}" type="slidenum">
              <a:rPr lang="zh-CN" altLang="en-US" smtClean="0">
                <a:solidFill>
                  <a:prstClr val="black"/>
                </a:solidFill>
              </a:rPr>
              <a:pPr/>
              <a:t>3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141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AE3B5-7F97-4A05-AF2E-955AD5C65BB5}" type="slidenum">
              <a:rPr lang="zh-CN" altLang="en-US" smtClean="0">
                <a:solidFill>
                  <a:prstClr val="black"/>
                </a:solidFill>
              </a:rPr>
              <a:pPr/>
              <a:t>4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2689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AE3B5-7F97-4A05-AF2E-955AD5C65BB5}" type="slidenum">
              <a:rPr lang="zh-CN" altLang="en-US" smtClean="0">
                <a:solidFill>
                  <a:prstClr val="black"/>
                </a:solidFill>
              </a:rPr>
              <a:pPr/>
              <a:t>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6065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AE3B5-7F97-4A05-AF2E-955AD5C65BB5}" type="slidenum">
              <a:rPr lang="zh-CN" altLang="en-US" smtClean="0">
                <a:solidFill>
                  <a:prstClr val="black"/>
                </a:solidFill>
              </a:rPr>
              <a:pPr/>
              <a:t>6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488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AE3B5-7F97-4A05-AF2E-955AD5C65BB5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6879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AE3B5-7F97-4A05-AF2E-955AD5C65BB5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149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5AE3B5-7F97-4A05-AF2E-955AD5C65BB5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346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97634"/>
            <a:ext cx="6858000" cy="546756"/>
          </a:xfrm>
        </p:spPr>
        <p:txBody>
          <a:bodyPr anchor="b"/>
          <a:lstStyle>
            <a:lvl1pPr algn="ctr">
              <a:defRPr sz="3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3000" y="1761694"/>
            <a:ext cx="6858000" cy="410259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87133-92E8-854B-8049-3DC10137C88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D8BD5-7873-2D46-A1C8-F39F30B83C4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751" y="1113649"/>
            <a:ext cx="7056490" cy="580088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978646" y="1923706"/>
            <a:ext cx="7049595" cy="59404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D8BD5-7873-2D46-A1C8-F39F30B83C4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D8BD5-7873-2D46-A1C8-F39F30B83C4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006839"/>
            <a:ext cx="6858000" cy="754856"/>
          </a:xfrm>
        </p:spPr>
        <p:txBody>
          <a:bodyPr anchor="b"/>
          <a:lstStyle>
            <a:lvl1pPr algn="ctr">
              <a:defRPr sz="3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389468" y="2485514"/>
            <a:ext cx="4365065" cy="410259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3B534-360B-4A4E-A307-96BE324E725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3781" y="1091545"/>
            <a:ext cx="6624460" cy="994172"/>
          </a:xfrm>
        </p:spPr>
        <p:txBody>
          <a:bodyPr/>
          <a:lstStyle>
            <a:lvl1pPr>
              <a:defRPr sz="3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3B534-360B-4A4E-A307-96BE324E725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03B534-360B-4A4E-A307-96BE324E725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006839"/>
            <a:ext cx="6858000" cy="754856"/>
          </a:xfrm>
        </p:spPr>
        <p:txBody>
          <a:bodyPr anchor="b"/>
          <a:lstStyle>
            <a:lvl1pPr algn="ctr">
              <a:defRPr sz="3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2389468" y="2485514"/>
            <a:ext cx="4365065" cy="410259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047EE-363E-455A-AAF4-D033074E1533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403781" y="1091545"/>
            <a:ext cx="6624460" cy="994172"/>
          </a:xfrm>
        </p:spPr>
        <p:txBody>
          <a:bodyPr/>
          <a:lstStyle>
            <a:lvl1pPr>
              <a:defRPr sz="3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3F683-4114-4DC5-960C-E1AFD5F9DE91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98C8B-88EB-498B-95A6-5688D92384AB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87133-92E8-854B-8049-3DC10137C88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等线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等线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等线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等线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等线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897635"/>
            <a:ext cx="7886700" cy="634091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1815699"/>
            <a:ext cx="7886700" cy="486034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87133-92E8-854B-8049-3DC10137C88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6715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48200" y="1369219"/>
            <a:ext cx="386715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87133-92E8-854B-8049-3DC10137C88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751" y="1815698"/>
            <a:ext cx="7704535" cy="640401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87133-92E8-854B-8049-3DC10137C88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ea typeface="楷体" panose="02010609060101010101" pitchFamily="49" charset="-122"/>
              </a:defRPr>
            </a:lvl1pPr>
          </a:lstStyle>
          <a:p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69098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45379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45927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69493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28147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37448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8353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238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87133-92E8-854B-8049-3DC10137C88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18319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4036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585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387133-92E8-854B-8049-3DC10137C88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04235" y="1167654"/>
            <a:ext cx="6535530" cy="994172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D8BD5-7873-2D46-A1C8-F39F30B83C4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7080" y="1247936"/>
            <a:ext cx="6858000" cy="654764"/>
          </a:xfrm>
        </p:spPr>
        <p:txBody>
          <a:bodyPr anchor="b"/>
          <a:lstStyle>
            <a:lvl1pPr algn="ctr">
              <a:defRPr sz="3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147080" y="2247729"/>
            <a:ext cx="6858000" cy="46426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ED8BD5-7873-2D46-A1C8-F39F30B83C4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.png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628650" y="627461"/>
            <a:ext cx="7886700" cy="640556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20"/>
            <a:ext cx="7886700" cy="266104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fld id="{04387133-92E8-854B-8049-3DC10137C88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/>
          </p:cNvSpPr>
          <p:nvPr>
            <p:ph type="title"/>
          </p:nvPr>
        </p:nvSpPr>
        <p:spPr>
          <a:xfrm>
            <a:off x="900113" y="273845"/>
            <a:ext cx="6535737" cy="99417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9219" name="文本占位符 2"/>
          <p:cNvSpPr>
            <a:spLocks noGrp="1"/>
          </p:cNvSpPr>
          <p:nvPr>
            <p:ph type="body" idx="1"/>
          </p:nvPr>
        </p:nvSpPr>
        <p:spPr>
          <a:xfrm>
            <a:off x="862013" y="1369219"/>
            <a:ext cx="7886700" cy="326350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fld id="{50ED8BD5-7873-2D46-A1C8-F39F30B83C40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标题占位符 1"/>
          <p:cNvSpPr>
            <a:spLocks noGrp="1"/>
          </p:cNvSpPr>
          <p:nvPr>
            <p:ph type="title"/>
          </p:nvPr>
        </p:nvSpPr>
        <p:spPr>
          <a:xfrm>
            <a:off x="900113" y="983458"/>
            <a:ext cx="6983412" cy="994172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fld id="{2D03B534-360B-4A4E-A307-96BE324E7253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00113" y="983458"/>
            <a:ext cx="6983412" cy="994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 eaLnBrk="0" hangingPunct="0">
              <a:buFontTx/>
              <a:buNone/>
              <a:defRPr sz="90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ea typeface="楷体" panose="02010609060101010101" pitchFamily="49" charset="-122"/>
              </a:defRPr>
            </a:lvl1pPr>
          </a:lstStyle>
          <a:p>
            <a:pPr>
              <a:defRPr/>
            </a:pPr>
            <a:fld id="{641B9136-5BEB-4F03-9AFF-06D5A21360EF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楷体" panose="02010609060101010101" pitchFamily="49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楷体" panose="02010609060101010101" pitchFamily="49" charset="-122"/>
              </a:defRPr>
            </a:lvl1pPr>
          </a:lstStyle>
          <a:p>
            <a:pPr>
              <a:defRPr/>
            </a:pPr>
            <a:fld id="{04387133-92E8-854B-8049-3DC10137C885}" type="slidenum">
              <a:rPr lang="zh-CN" altLang="en-US" smtClean="0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楷体" panose="02010609060101010101" pitchFamily="49" charset="-122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楷体" panose="02010609060101010101" pitchFamily="49" charset="-122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楷体" panose="02010609060101010101" pitchFamily="49" charset="-122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楷体" panose="02010609060101010101" pitchFamily="49" charset="-122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楷体" panose="02010609060101010101" pitchFamily="49" charset="-122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楷体" panose="02010609060101010101" pitchFamily="49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ea typeface="楷体" panose="02010609060101010101" pitchFamily="49" charset="-122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等线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等线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ea typeface="楷体" panose="02010609060101010101" pitchFamily="49" charset="-122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等线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  <a:ea typeface="楷体" panose="02010609060101010101" pitchFamily="49" charset="-122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等线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等线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9A5A2AB-B2FD-4B00-95EC-362D1C2A9E68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9BBB78A6-0D10-4B17-8921-F47FD83C338C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等线"/>
                <a:ea typeface="等线" panose="02010600030101010101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等线"/>
              <a:ea typeface="等线" panose="0201060003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0">
        <p14:prism isInverted="1"/>
      </p:transition>
    </mc:Choice>
    <mc:Fallback xmlns="">
      <p:transition spd="slow" advClick="0" advTm="0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2021/7/27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13198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9.png"/><Relationship Id="rId5" Type="http://schemas.openxmlformats.org/officeDocument/2006/relationships/image" Target="../media/image17.jpe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8.jpeg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7.png"/><Relationship Id="rId5" Type="http://schemas.openxmlformats.org/officeDocument/2006/relationships/image" Target="../media/image19.png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4.jpeg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5.jpeg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6.jpeg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-59" y="0"/>
            <a:ext cx="9146917" cy="5143500"/>
            <a:chOff x="-3889" y="0"/>
            <a:chExt cx="12195889" cy="6858000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50" y="0"/>
              <a:ext cx="12188650" cy="6858000"/>
            </a:xfrm>
            <a:prstGeom prst="rect">
              <a:avLst/>
            </a:prstGeom>
            <a:solidFill>
              <a:schemeClr val="bg1"/>
            </a:solidFill>
          </p:spPr>
        </p:pic>
        <p:grpSp>
          <p:nvGrpSpPr>
            <p:cNvPr id="2" name="组合 1"/>
            <p:cNvGrpSpPr/>
            <p:nvPr/>
          </p:nvGrpSpPr>
          <p:grpSpPr>
            <a:xfrm>
              <a:off x="-3889" y="254000"/>
              <a:ext cx="12192000" cy="6324600"/>
              <a:chOff x="-3889" y="254000"/>
              <a:chExt cx="12192000" cy="6324600"/>
            </a:xfrm>
          </p:grpSpPr>
          <p:sp>
            <p:nvSpPr>
              <p:cNvPr id="28" name="矩形 27"/>
              <p:cNvSpPr/>
              <p:nvPr/>
            </p:nvSpPr>
            <p:spPr>
              <a:xfrm>
                <a:off x="253221" y="254000"/>
                <a:ext cx="11677780" cy="6324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85000"/>
                      <a:lumOff val="15000"/>
                    </a:schemeClr>
                  </a:solidFill>
                  <a:ea typeface="楷体" panose="02010609060101010101" pitchFamily="49" charset="-122"/>
                </a:endParaRPr>
              </a:p>
            </p:txBody>
          </p:sp>
          <p:grpSp>
            <p:nvGrpSpPr>
              <p:cNvPr id="21" name="组合 20"/>
              <p:cNvGrpSpPr/>
              <p:nvPr/>
            </p:nvGrpSpPr>
            <p:grpSpPr>
              <a:xfrm>
                <a:off x="1713917" y="764815"/>
                <a:ext cx="7444585" cy="930926"/>
                <a:chOff x="2908300" y="547927"/>
                <a:chExt cx="3616325" cy="1590675"/>
              </a:xfrm>
              <a:solidFill>
                <a:srgbClr val="90D2E4">
                  <a:alpha val="23000"/>
                </a:srgbClr>
              </a:solidFill>
            </p:grpSpPr>
            <p:sp>
              <p:nvSpPr>
                <p:cNvPr id="14" name="任意多边形: 形状 13"/>
                <p:cNvSpPr/>
                <p:nvPr/>
              </p:nvSpPr>
              <p:spPr>
                <a:xfrm>
                  <a:off x="2908300" y="773352"/>
                  <a:ext cx="1168400" cy="1111250"/>
                </a:xfrm>
                <a:custGeom>
                  <a:avLst/>
                  <a:gdLst>
                    <a:gd name="connsiteX0" fmla="*/ 901700 w 1168400"/>
                    <a:gd name="connsiteY0" fmla="*/ 0 h 1111250"/>
                    <a:gd name="connsiteX1" fmla="*/ 0 w 1168400"/>
                    <a:gd name="connsiteY1" fmla="*/ 320675 h 1111250"/>
                    <a:gd name="connsiteX2" fmla="*/ 254000 w 1168400"/>
                    <a:gd name="connsiteY2" fmla="*/ 1111250 h 1111250"/>
                    <a:gd name="connsiteX3" fmla="*/ 1168400 w 1168400"/>
                    <a:gd name="connsiteY3" fmla="*/ 787400 h 1111250"/>
                    <a:gd name="connsiteX4" fmla="*/ 901700 w 1168400"/>
                    <a:gd name="connsiteY4" fmla="*/ 0 h 1111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400" h="1111250">
                      <a:moveTo>
                        <a:pt x="901700" y="0"/>
                      </a:moveTo>
                      <a:lnTo>
                        <a:pt x="0" y="320675"/>
                      </a:lnTo>
                      <a:lnTo>
                        <a:pt x="254000" y="1111250"/>
                      </a:lnTo>
                      <a:lnTo>
                        <a:pt x="1168400" y="787400"/>
                      </a:lnTo>
                      <a:lnTo>
                        <a:pt x="90170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5" name="任意多边形: 形状 14"/>
                <p:cNvSpPr/>
                <p:nvPr/>
              </p:nvSpPr>
              <p:spPr>
                <a:xfrm>
                  <a:off x="3438525" y="1030527"/>
                  <a:ext cx="1152525" cy="1108075"/>
                </a:xfrm>
                <a:custGeom>
                  <a:avLst/>
                  <a:gdLst>
                    <a:gd name="connsiteX0" fmla="*/ 241300 w 1152525"/>
                    <a:gd name="connsiteY0" fmla="*/ 1108075 h 1108075"/>
                    <a:gd name="connsiteX1" fmla="*/ 1152525 w 1152525"/>
                    <a:gd name="connsiteY1" fmla="*/ 806450 h 1108075"/>
                    <a:gd name="connsiteX2" fmla="*/ 876300 w 1152525"/>
                    <a:gd name="connsiteY2" fmla="*/ 0 h 1108075"/>
                    <a:gd name="connsiteX3" fmla="*/ 0 w 1152525"/>
                    <a:gd name="connsiteY3" fmla="*/ 288925 h 1108075"/>
                    <a:gd name="connsiteX4" fmla="*/ 241300 w 1152525"/>
                    <a:gd name="connsiteY4" fmla="*/ 1108075 h 1108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52525" h="1108075">
                      <a:moveTo>
                        <a:pt x="241300" y="1108075"/>
                      </a:moveTo>
                      <a:lnTo>
                        <a:pt x="1152525" y="806450"/>
                      </a:lnTo>
                      <a:lnTo>
                        <a:pt x="876300" y="0"/>
                      </a:lnTo>
                      <a:lnTo>
                        <a:pt x="0" y="288925"/>
                      </a:lnTo>
                      <a:lnTo>
                        <a:pt x="241300" y="11080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7" name="任意多边形: 形状 16"/>
                <p:cNvSpPr/>
                <p:nvPr/>
              </p:nvSpPr>
              <p:spPr>
                <a:xfrm>
                  <a:off x="4010025" y="547927"/>
                  <a:ext cx="1149350" cy="1114425"/>
                </a:xfrm>
                <a:custGeom>
                  <a:avLst/>
                  <a:gdLst>
                    <a:gd name="connsiteX0" fmla="*/ 0 w 1149350"/>
                    <a:gd name="connsiteY0" fmla="*/ 311150 h 1114425"/>
                    <a:gd name="connsiteX1" fmla="*/ 263525 w 1149350"/>
                    <a:gd name="connsiteY1" fmla="*/ 1114425 h 1114425"/>
                    <a:gd name="connsiteX2" fmla="*/ 1149350 w 1149350"/>
                    <a:gd name="connsiteY2" fmla="*/ 815975 h 1114425"/>
                    <a:gd name="connsiteX3" fmla="*/ 898525 w 1149350"/>
                    <a:gd name="connsiteY3" fmla="*/ 0 h 1114425"/>
                    <a:gd name="connsiteX4" fmla="*/ 0 w 1149350"/>
                    <a:gd name="connsiteY4" fmla="*/ 311150 h 1114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49350" h="1114425">
                      <a:moveTo>
                        <a:pt x="0" y="311150"/>
                      </a:moveTo>
                      <a:lnTo>
                        <a:pt x="263525" y="1114425"/>
                      </a:lnTo>
                      <a:lnTo>
                        <a:pt x="1149350" y="815975"/>
                      </a:lnTo>
                      <a:lnTo>
                        <a:pt x="898525" y="0"/>
                      </a:lnTo>
                      <a:lnTo>
                        <a:pt x="0" y="31115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8" name="任意多边形: 形状 17"/>
                <p:cNvSpPr/>
                <p:nvPr/>
              </p:nvSpPr>
              <p:spPr>
                <a:xfrm>
                  <a:off x="4775200" y="1036877"/>
                  <a:ext cx="1190625" cy="1092200"/>
                </a:xfrm>
                <a:custGeom>
                  <a:avLst/>
                  <a:gdLst>
                    <a:gd name="connsiteX0" fmla="*/ 282575 w 1190625"/>
                    <a:gd name="connsiteY0" fmla="*/ 1092200 h 1092200"/>
                    <a:gd name="connsiteX1" fmla="*/ 0 w 1190625"/>
                    <a:gd name="connsiteY1" fmla="*/ 307975 h 1092200"/>
                    <a:gd name="connsiteX2" fmla="*/ 914400 w 1190625"/>
                    <a:gd name="connsiteY2" fmla="*/ 0 h 1092200"/>
                    <a:gd name="connsiteX3" fmla="*/ 1190625 w 1190625"/>
                    <a:gd name="connsiteY3" fmla="*/ 800100 h 1092200"/>
                    <a:gd name="connsiteX4" fmla="*/ 282575 w 1190625"/>
                    <a:gd name="connsiteY4" fmla="*/ 1092200 h 1092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0625" h="1092200">
                      <a:moveTo>
                        <a:pt x="282575" y="1092200"/>
                      </a:moveTo>
                      <a:lnTo>
                        <a:pt x="0" y="307975"/>
                      </a:lnTo>
                      <a:lnTo>
                        <a:pt x="914400" y="0"/>
                      </a:lnTo>
                      <a:lnTo>
                        <a:pt x="1190625" y="800100"/>
                      </a:lnTo>
                      <a:lnTo>
                        <a:pt x="282575" y="10922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ea typeface="楷体" panose="02010609060101010101" pitchFamily="49" charset="-122"/>
                  </a:endParaRPr>
                </a:p>
              </p:txBody>
            </p:sp>
            <p:sp>
              <p:nvSpPr>
                <p:cNvPr id="19" name="任意多边形: 形状 18"/>
                <p:cNvSpPr/>
                <p:nvPr/>
              </p:nvSpPr>
              <p:spPr>
                <a:xfrm>
                  <a:off x="5343525" y="547927"/>
                  <a:ext cx="1181100" cy="1120775"/>
                </a:xfrm>
                <a:custGeom>
                  <a:avLst/>
                  <a:gdLst>
                    <a:gd name="connsiteX0" fmla="*/ 0 w 1181100"/>
                    <a:gd name="connsiteY0" fmla="*/ 301625 h 1120775"/>
                    <a:gd name="connsiteX1" fmla="*/ 904875 w 1181100"/>
                    <a:gd name="connsiteY1" fmla="*/ 0 h 1120775"/>
                    <a:gd name="connsiteX2" fmla="*/ 1181100 w 1181100"/>
                    <a:gd name="connsiteY2" fmla="*/ 815975 h 1120775"/>
                    <a:gd name="connsiteX3" fmla="*/ 311150 w 1181100"/>
                    <a:gd name="connsiteY3" fmla="*/ 1120775 h 1120775"/>
                    <a:gd name="connsiteX4" fmla="*/ 0 w 1181100"/>
                    <a:gd name="connsiteY4" fmla="*/ 301625 h 1120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1100" h="1120775">
                      <a:moveTo>
                        <a:pt x="0" y="301625"/>
                      </a:moveTo>
                      <a:lnTo>
                        <a:pt x="904875" y="0"/>
                      </a:lnTo>
                      <a:lnTo>
                        <a:pt x="1181100" y="815975"/>
                      </a:lnTo>
                      <a:lnTo>
                        <a:pt x="311150" y="1120775"/>
                      </a:lnTo>
                      <a:lnTo>
                        <a:pt x="0" y="30162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zh-CN" altLang="en-US">
                    <a:solidFill>
                      <a:prstClr val="black">
                        <a:lumMod val="85000"/>
                        <a:lumOff val="15000"/>
                      </a:prstClr>
                    </a:solidFill>
                    <a:ea typeface="楷体" panose="02010609060101010101" pitchFamily="49" charset="-122"/>
                  </a:endParaRPr>
                </a:p>
              </p:txBody>
            </p:sp>
          </p:grpSp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3889" y="3573010"/>
                <a:ext cx="12192000" cy="985046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58786" y="3717032"/>
                <a:ext cx="11677780" cy="2573560"/>
              </a:xfrm>
              <a:prstGeom prst="rect">
                <a:avLst/>
              </a:prstGeom>
            </p:spPr>
          </p:pic>
        </p:grpSp>
      </p:grpSp>
      <p:sp>
        <p:nvSpPr>
          <p:cNvPr id="23" name="文本框 22"/>
          <p:cNvSpPr txBox="1"/>
          <p:nvPr/>
        </p:nvSpPr>
        <p:spPr>
          <a:xfrm>
            <a:off x="899746" y="1366195"/>
            <a:ext cx="7398513" cy="7001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 defTabSz="675799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100" b="1" dirty="0">
                <a:solidFill>
                  <a:srgbClr val="E8415E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楷体" panose="02010609060101010101" pitchFamily="49" charset="-122"/>
                <a:ea typeface="楷体" panose="02010609060101010101" pitchFamily="49" charset="-122"/>
              </a:rPr>
              <a:t>《听听，秋的声音》</a:t>
            </a:r>
          </a:p>
        </p:txBody>
      </p:sp>
      <p:sp>
        <p:nvSpPr>
          <p:cNvPr id="25" name="TextBox 40"/>
          <p:cNvSpPr txBox="1"/>
          <p:nvPr/>
        </p:nvSpPr>
        <p:spPr>
          <a:xfrm>
            <a:off x="2122185" y="759658"/>
            <a:ext cx="4893794" cy="29908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spc="338" dirty="0">
                <a:solidFill>
                  <a:prstClr val="black">
                    <a:lumMod val="85000"/>
                    <a:lumOff val="15000"/>
                  </a:prst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微软雅黑" panose="020B0503020204020204" pitchFamily="34" charset="-122"/>
              </a:rPr>
              <a:t>三年级上册 第二单元  略读实践课</a:t>
            </a:r>
          </a:p>
        </p:txBody>
      </p:sp>
      <p:sp>
        <p:nvSpPr>
          <p:cNvPr id="16" name="任意多边形: 形状 13"/>
          <p:cNvSpPr/>
          <p:nvPr/>
        </p:nvSpPr>
        <p:spPr>
          <a:xfrm>
            <a:off x="6334497" y="665121"/>
            <a:ext cx="1803956" cy="487761"/>
          </a:xfrm>
          <a:custGeom>
            <a:avLst/>
            <a:gdLst>
              <a:gd name="connsiteX0" fmla="*/ 901700 w 1168400"/>
              <a:gd name="connsiteY0" fmla="*/ 0 h 1111250"/>
              <a:gd name="connsiteX1" fmla="*/ 0 w 1168400"/>
              <a:gd name="connsiteY1" fmla="*/ 320675 h 1111250"/>
              <a:gd name="connsiteX2" fmla="*/ 254000 w 1168400"/>
              <a:gd name="connsiteY2" fmla="*/ 1111250 h 1111250"/>
              <a:gd name="connsiteX3" fmla="*/ 1168400 w 1168400"/>
              <a:gd name="connsiteY3" fmla="*/ 787400 h 1111250"/>
              <a:gd name="connsiteX4" fmla="*/ 901700 w 1168400"/>
              <a:gd name="connsiteY4" fmla="*/ 0 h 1111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68400" h="1111250">
                <a:moveTo>
                  <a:pt x="901700" y="0"/>
                </a:moveTo>
                <a:lnTo>
                  <a:pt x="0" y="320675"/>
                </a:lnTo>
                <a:lnTo>
                  <a:pt x="254000" y="1111250"/>
                </a:lnTo>
                <a:lnTo>
                  <a:pt x="1168400" y="787400"/>
                </a:lnTo>
                <a:lnTo>
                  <a:pt x="901700" y="0"/>
                </a:lnTo>
                <a:close/>
              </a:path>
            </a:pathLst>
          </a:custGeom>
          <a:solidFill>
            <a:srgbClr val="90D2E4">
              <a:alpha val="2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3" grpId="1"/>
      <p:bldP spid="25" grpId="0"/>
      <p:bldP spid="25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" y="0"/>
            <a:ext cx="9141488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矩形 8"/>
          <p:cNvSpPr/>
          <p:nvPr/>
        </p:nvSpPr>
        <p:spPr>
          <a:xfrm>
            <a:off x="194089" y="186170"/>
            <a:ext cx="8758335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90000"/>
              </a:lnSpc>
              <a:buNone/>
            </a:pPr>
            <a:r>
              <a:rPr lang="zh-CN" altLang="en-US" b="1">
                <a:solidFill>
                  <a:srgbClr val="0000CC"/>
                </a:solidFill>
                <a:ea typeface="楷体" panose="02010609060101010101" pitchFamily="49" charset="-122"/>
                <a:sym typeface="+mn-ea"/>
              </a:rPr>
              <a:t>      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3100" y="3897763"/>
            <a:ext cx="4395151" cy="1036187"/>
          </a:xfrm>
          <a:prstGeom prst="rect">
            <a:avLst/>
          </a:prstGeom>
        </p:spPr>
      </p:pic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689610" y="1328261"/>
            <a:ext cx="5036735" cy="1952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inpin heiti" panose="00000500000000000000" pitchFamily="2" charset="-122"/>
              </a:rPr>
              <a:t>自读提示：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inpin heiti" panose="00000500000000000000" pitchFamily="2" charset="-122"/>
              </a:rPr>
              <a:t>   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inpin heiti" panose="00000500000000000000" pitchFamily="2" charset="-122"/>
              </a:rPr>
              <a:t>《秋天》这首诗写了哪些景物？写了哪些秋天的声音？你喜欢哪些语句？你理解了哪些词语？</a:t>
            </a:r>
          </a:p>
        </p:txBody>
      </p:sp>
      <p:pic>
        <p:nvPicPr>
          <p:cNvPr id="4" name="图片 3" descr="C:\Users\Administrator\Desktop\u=3762448406,662977901&amp;fm=26&amp;gp=0.jpgu=3762448406,662977901&amp;fm=26&amp;gp=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22094" y="411600"/>
            <a:ext cx="2833811" cy="2042098"/>
          </a:xfrm>
          <a:prstGeom prst="roundRect">
            <a:avLst/>
          </a:prstGeom>
          <a:effectLst>
            <a:softEdge rad="63500"/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52" y="230467"/>
            <a:ext cx="1900406" cy="1012034"/>
          </a:xfrm>
          <a:prstGeom prst="rect">
            <a:avLst/>
          </a:prstGeom>
        </p:spPr>
      </p:pic>
      <p:sp>
        <p:nvSpPr>
          <p:cNvPr id="12" name="TextBox 33"/>
          <p:cNvSpPr txBox="1"/>
          <p:nvPr/>
        </p:nvSpPr>
        <p:spPr>
          <a:xfrm>
            <a:off x="521719" y="676357"/>
            <a:ext cx="1508760" cy="48387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拓展阅读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" y="0"/>
            <a:ext cx="9141488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矩形 12"/>
          <p:cNvSpPr/>
          <p:nvPr/>
        </p:nvSpPr>
        <p:spPr>
          <a:xfrm>
            <a:off x="194089" y="186170"/>
            <a:ext cx="8758335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90000"/>
              </a:lnSpc>
              <a:buNone/>
            </a:pPr>
            <a:r>
              <a:rPr lang="zh-CN" altLang="en-US" b="1">
                <a:solidFill>
                  <a:srgbClr val="0000CC"/>
                </a:solidFill>
                <a:sym typeface="+mn-ea"/>
              </a:rPr>
              <a:t>      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5" name="Freeform 5"/>
          <p:cNvSpPr/>
          <p:nvPr/>
        </p:nvSpPr>
        <p:spPr bwMode="auto">
          <a:xfrm>
            <a:off x="4034371" y="843398"/>
            <a:ext cx="606982" cy="3618484"/>
          </a:xfrm>
          <a:custGeom>
            <a:avLst/>
            <a:gdLst>
              <a:gd name="T0" fmla="*/ 0 w 1049"/>
              <a:gd name="T1" fmla="*/ 0 h 7451"/>
              <a:gd name="T2" fmla="*/ 1049 w 1049"/>
              <a:gd name="T3" fmla="*/ 3726 h 7451"/>
              <a:gd name="T4" fmla="*/ 0 w 1049"/>
              <a:gd name="T5" fmla="*/ 7451 h 7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9" h="7451">
                <a:moveTo>
                  <a:pt x="0" y="0"/>
                </a:moveTo>
                <a:cubicBezTo>
                  <a:pt x="665" y="1085"/>
                  <a:pt x="1049" y="2360"/>
                  <a:pt x="1049" y="3726"/>
                </a:cubicBezTo>
                <a:cubicBezTo>
                  <a:pt x="1049" y="5091"/>
                  <a:pt x="665" y="6367"/>
                  <a:pt x="0" y="7451"/>
                </a:cubicBezTo>
              </a:path>
            </a:pathLst>
          </a:custGeom>
          <a:noFill/>
          <a:ln w="10" cap="flat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/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6824" y="1329431"/>
            <a:ext cx="1002201" cy="100220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819" y="2128016"/>
            <a:ext cx="1002201" cy="10022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7959" y="2920667"/>
            <a:ext cx="1002201" cy="100220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41670" y="3897763"/>
            <a:ext cx="4395151" cy="1036187"/>
          </a:xfrm>
          <a:prstGeom prst="rect">
            <a:avLst/>
          </a:prstGeom>
        </p:spPr>
      </p:pic>
      <p:sp>
        <p:nvSpPr>
          <p:cNvPr id="31747" name="矩形 21507"/>
          <p:cNvSpPr/>
          <p:nvPr/>
        </p:nvSpPr>
        <p:spPr>
          <a:xfrm>
            <a:off x="5058727" y="1100613"/>
            <a:ext cx="3536633" cy="299312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ts val="3750"/>
              </a:lnSpc>
            </a:pPr>
            <a:r>
              <a:rPr lang="en-US" altLang="zh-CN" sz="2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   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在农家里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：露珠 伐木声 稻香  镰刀  瓜果</a:t>
            </a:r>
          </a:p>
          <a:p>
            <a:pPr>
              <a:lnSpc>
                <a:spcPts val="375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在渔船上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：白霜  渔网 青鳊鱼  乌桕叶  小桨</a:t>
            </a:r>
          </a:p>
          <a:p>
            <a:pPr>
              <a:lnSpc>
                <a:spcPts val="375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在牧羊女眼里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：蟋蟀声 溪水  笛声 </a:t>
            </a:r>
          </a:p>
        </p:txBody>
      </p:sp>
      <p:pic>
        <p:nvPicPr>
          <p:cNvPr id="4" name="图片 3" descr="C:\Users\Administrator\Desktop\下载 (2).jpg下载 (2)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7302" y="1544092"/>
            <a:ext cx="2895739" cy="2344037"/>
          </a:xfrm>
          <a:prstGeom prst="roundRect">
            <a:avLst/>
          </a:prstGeom>
          <a:effectLst>
            <a:softEdge rad="6350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52" y="216613"/>
            <a:ext cx="1900406" cy="1012034"/>
          </a:xfrm>
          <a:prstGeom prst="rect">
            <a:avLst/>
          </a:prstGeom>
        </p:spPr>
      </p:pic>
      <p:sp>
        <p:nvSpPr>
          <p:cNvPr id="15" name="TextBox 33"/>
          <p:cNvSpPr txBox="1"/>
          <p:nvPr/>
        </p:nvSpPr>
        <p:spPr>
          <a:xfrm>
            <a:off x="408742" y="750339"/>
            <a:ext cx="175432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读一读，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说一说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7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" y="0"/>
            <a:ext cx="9141488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3" name="矩形 12"/>
          <p:cNvSpPr/>
          <p:nvPr/>
        </p:nvSpPr>
        <p:spPr>
          <a:xfrm>
            <a:off x="194089" y="186170"/>
            <a:ext cx="8758335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90000"/>
              </a:lnSpc>
              <a:buNone/>
            </a:pPr>
            <a:r>
              <a:rPr lang="zh-CN" altLang="en-US" b="1">
                <a:solidFill>
                  <a:srgbClr val="0000CC"/>
                </a:solidFill>
                <a:sym typeface="+mn-ea"/>
              </a:rPr>
              <a:t>      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5" name="Freeform 5"/>
          <p:cNvSpPr/>
          <p:nvPr/>
        </p:nvSpPr>
        <p:spPr bwMode="auto">
          <a:xfrm>
            <a:off x="7725466" y="696853"/>
            <a:ext cx="606982" cy="3618484"/>
          </a:xfrm>
          <a:custGeom>
            <a:avLst/>
            <a:gdLst>
              <a:gd name="T0" fmla="*/ 0 w 1049"/>
              <a:gd name="T1" fmla="*/ 0 h 7451"/>
              <a:gd name="T2" fmla="*/ 1049 w 1049"/>
              <a:gd name="T3" fmla="*/ 3726 h 7451"/>
              <a:gd name="T4" fmla="*/ 0 w 1049"/>
              <a:gd name="T5" fmla="*/ 7451 h 7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9" h="7451">
                <a:moveTo>
                  <a:pt x="0" y="0"/>
                </a:moveTo>
                <a:cubicBezTo>
                  <a:pt x="665" y="1085"/>
                  <a:pt x="1049" y="2360"/>
                  <a:pt x="1049" y="3726"/>
                </a:cubicBezTo>
                <a:cubicBezTo>
                  <a:pt x="1049" y="5091"/>
                  <a:pt x="665" y="6367"/>
                  <a:pt x="0" y="7451"/>
                </a:cubicBezTo>
              </a:path>
            </a:pathLst>
          </a:custGeom>
          <a:noFill/>
          <a:ln w="10" cap="flat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/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635" y="1182887"/>
            <a:ext cx="1002201" cy="100220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2914" y="1981472"/>
            <a:ext cx="1002201" cy="10022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9054" y="2774122"/>
            <a:ext cx="1002201" cy="100220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7" y="244317"/>
            <a:ext cx="1686878" cy="1012031"/>
          </a:xfrm>
          <a:prstGeom prst="rect">
            <a:avLst/>
          </a:prstGeom>
        </p:spPr>
      </p:pic>
      <p:sp>
        <p:nvSpPr>
          <p:cNvPr id="17" name="TextBox 33"/>
          <p:cNvSpPr txBox="1"/>
          <p:nvPr/>
        </p:nvSpPr>
        <p:spPr>
          <a:xfrm>
            <a:off x="567214" y="713899"/>
            <a:ext cx="1175861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作业</a:t>
            </a:r>
            <a:endParaRPr lang="zh-CN" altLang="en-US" sz="2700" b="1" dirty="0">
              <a:ln w="3175">
                <a:solidFill>
                  <a:schemeClr val="bg1"/>
                </a:solidFill>
              </a:ln>
              <a:solidFill>
                <a:srgbClr val="59D6E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3100" y="3897763"/>
            <a:ext cx="4395151" cy="1036187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2699104" y="1683988"/>
            <a:ext cx="39616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1.读背自己喜欢的句子。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719854" y="2506095"/>
            <a:ext cx="3961661" cy="4847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2.抄写自己喜欢的词</a:t>
            </a:r>
            <a:r>
              <a:rPr lang="zh-CN" altLang="en-US" sz="2700" b="1">
                <a:latin typeface="楷体" panose="02010609060101010101" pitchFamily="49" charset="-122"/>
                <a:ea typeface="楷体" panose="02010609060101010101" pitchFamily="49" charset="-122"/>
              </a:rPr>
              <a:t>句。</a:t>
            </a:r>
            <a:endParaRPr lang="zh-CN" altLang="en-US" sz="27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003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" y="0"/>
            <a:ext cx="9141488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矩形 9"/>
          <p:cNvSpPr/>
          <p:nvPr/>
        </p:nvSpPr>
        <p:spPr>
          <a:xfrm>
            <a:off x="194089" y="186170"/>
            <a:ext cx="8758335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90000"/>
              </a:lnSpc>
              <a:buNone/>
            </a:pPr>
            <a:r>
              <a:rPr lang="zh-CN" altLang="en-US" b="1">
                <a:solidFill>
                  <a:srgbClr val="0000CC"/>
                </a:solidFill>
                <a:sym typeface="+mn-ea"/>
              </a:rPr>
              <a:t>      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8673" y="905272"/>
            <a:ext cx="3634029" cy="3178583"/>
          </a:xfrm>
          <a:prstGeom prst="rect">
            <a:avLst/>
          </a:prstGeom>
        </p:spPr>
      </p:pic>
      <p:sp>
        <p:nvSpPr>
          <p:cNvPr id="30" name="矩形 4"/>
          <p:cNvSpPr>
            <a:spLocks noChangeArrowheads="1"/>
          </p:cNvSpPr>
          <p:nvPr/>
        </p:nvSpPr>
        <p:spPr bwMode="auto">
          <a:xfrm>
            <a:off x="346234" y="1423512"/>
            <a:ext cx="4912519" cy="2783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1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1.认识“抖、蟋”等9个生字，能自主运用学过的方法理解“叮咛”“歌吟”等词语的意思。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    2.有感情地朗读课文，能展开想象，从大自然的各种声音中体会秋天的活力。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inpin heiti" panose="00000500000000000000" pitchFamily="2" charset="-122"/>
              </a:rPr>
              <a:t>    3.拓展阅读，实践理解词语的方法，积累新词和优美的语句。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7387" y="3897763"/>
            <a:ext cx="4395151" cy="1036187"/>
          </a:xfrm>
          <a:prstGeom prst="rect">
            <a:avLst/>
          </a:prstGeom>
        </p:spPr>
      </p:pic>
      <p:pic>
        <p:nvPicPr>
          <p:cNvPr id="4" name="图片 3" descr="u=3076454069,2070489051&amp;fm=26&amp;gp=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075" y="1653687"/>
            <a:ext cx="2838279" cy="1904479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52" y="230467"/>
            <a:ext cx="1900406" cy="1012034"/>
          </a:xfrm>
          <a:prstGeom prst="rect">
            <a:avLst/>
          </a:prstGeom>
        </p:spPr>
      </p:pic>
      <p:sp>
        <p:nvSpPr>
          <p:cNvPr id="13" name="TextBox 33"/>
          <p:cNvSpPr txBox="1"/>
          <p:nvPr/>
        </p:nvSpPr>
        <p:spPr>
          <a:xfrm>
            <a:off x="521719" y="676357"/>
            <a:ext cx="1508760" cy="48387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7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教学目标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987824" y="55552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" y="0"/>
            <a:ext cx="9141488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矩形 10"/>
          <p:cNvSpPr/>
          <p:nvPr/>
        </p:nvSpPr>
        <p:spPr>
          <a:xfrm>
            <a:off x="194089" y="186170"/>
            <a:ext cx="8758335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90000"/>
              </a:lnSpc>
              <a:buNone/>
            </a:pPr>
            <a:r>
              <a:rPr lang="zh-CN" altLang="en-US" b="1">
                <a:solidFill>
                  <a:srgbClr val="0000CC"/>
                </a:solidFill>
                <a:ea typeface="楷体" panose="02010609060101010101" pitchFamily="49" charset="-122"/>
                <a:sym typeface="+mn-ea"/>
              </a:rPr>
              <a:t>      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44068" y="4191869"/>
            <a:ext cx="3404183" cy="742081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925241" y="1249421"/>
            <a:ext cx="2458847" cy="34547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听听，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秋的声音，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大树抖抖手臂，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“唰唰”，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是黄叶道别的话音。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endParaRPr lang="zh-CN" altLang="en-US" b="1" dirty="0">
              <a:ea typeface="楷体" panose="02010609060101010101" pitchFamily="49" charset="-122"/>
              <a:sym typeface="+mn-ea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听听，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秋的声音，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蟋蟀振动翅膀，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“㘗㘗”，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是和阳台告别的歌韵。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537238" y="1245071"/>
            <a:ext cx="2927725" cy="3275256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ts val="2475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一排排大雁追上白云，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ts val="2475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撒下一阵暖暖的叮咛;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ts val="2475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一阵阵秋风掠过田野，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ts val="2475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送来一片丰收的歌吟。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ts val="2475"/>
              </a:lnSpc>
            </a:pP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  <a:sym typeface="+mn-ea"/>
            </a:endParaRPr>
          </a:p>
          <a:p>
            <a:pPr>
              <a:lnSpc>
                <a:spcPts val="2475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听听，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ts val="2475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走进秋，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ts val="2475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走进这辽阔透明的音乐厅，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ts val="2475"/>
              </a:lnSpc>
            </a:pP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你好好地去听</a:t>
            </a:r>
          </a:p>
          <a:p>
            <a:pPr>
              <a:lnSpc>
                <a:spcPts val="2475"/>
              </a:lnSpc>
            </a:pPr>
            <a:r>
              <a:rPr lang="en-US" altLang="zh-CN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秋的声音。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19070" y="994095"/>
            <a:ext cx="2695290" cy="3608680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ts val="225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秋的声音，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25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在每一片叶子里，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25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在每一朵小花上，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25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在每一滴汗水里，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25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在每一颗饱满的谷粒里。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250"/>
              </a:lnSpc>
            </a:pPr>
            <a:endParaRPr lang="zh-CN" altLang="en-US" b="1" dirty="0">
              <a:ea typeface="楷体" panose="02010609060101010101" pitchFamily="49" charset="-122"/>
              <a:sym typeface="+mn-ea"/>
            </a:endParaRPr>
          </a:p>
          <a:p>
            <a:pPr>
              <a:lnSpc>
                <a:spcPts val="225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听听，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25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秋的声音，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25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从远方匆匆地来，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25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向远方匆匆地去。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25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听听，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25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我们去听秋的声音。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547539" y="420938"/>
            <a:ext cx="215503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ea typeface="楷体" panose="02010609060101010101" pitchFamily="49" charset="-122"/>
              </a:rPr>
              <a:t>听听，秋的声音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" y="237390"/>
            <a:ext cx="1504950" cy="1012031"/>
          </a:xfrm>
          <a:prstGeom prst="rect">
            <a:avLst/>
          </a:prstGeom>
        </p:spPr>
      </p:pic>
      <p:sp>
        <p:nvSpPr>
          <p:cNvPr id="13" name="TextBox 33"/>
          <p:cNvSpPr txBox="1"/>
          <p:nvPr/>
        </p:nvSpPr>
        <p:spPr>
          <a:xfrm>
            <a:off x="546008" y="724459"/>
            <a:ext cx="1061829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algn="l"/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我会听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6" grpId="0"/>
      <p:bldP spid="6" grpId="1"/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" y="0"/>
            <a:ext cx="9141488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矩形 8"/>
          <p:cNvSpPr/>
          <p:nvPr/>
        </p:nvSpPr>
        <p:spPr>
          <a:xfrm>
            <a:off x="194089" y="186170"/>
            <a:ext cx="8758335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90000"/>
              </a:lnSpc>
              <a:buNone/>
            </a:pPr>
            <a:r>
              <a:rPr lang="zh-CN" altLang="en-US" b="1">
                <a:solidFill>
                  <a:srgbClr val="0000CC"/>
                </a:solidFill>
                <a:ea typeface="楷体" panose="02010609060101010101" pitchFamily="49" charset="-122"/>
                <a:sym typeface="+mn-ea"/>
              </a:rPr>
              <a:t>      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3100" y="3897763"/>
            <a:ext cx="4395151" cy="103618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" y="237390"/>
            <a:ext cx="1504950" cy="1012031"/>
          </a:xfrm>
          <a:prstGeom prst="rect">
            <a:avLst/>
          </a:prstGeom>
        </p:spPr>
      </p:pic>
      <p:sp>
        <p:nvSpPr>
          <p:cNvPr id="16" name="TextBox 33"/>
          <p:cNvSpPr txBox="1"/>
          <p:nvPr/>
        </p:nvSpPr>
        <p:spPr>
          <a:xfrm>
            <a:off x="546008" y="724458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algn="l"/>
            <a:r>
              <a:rPr lang="zh-CN" altLang="en-US" sz="2400" b="1" dirty="0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我会学</a:t>
            </a:r>
          </a:p>
        </p:txBody>
      </p:sp>
      <p:sp>
        <p:nvSpPr>
          <p:cNvPr id="13" name="矩形 4"/>
          <p:cNvSpPr>
            <a:spLocks noChangeArrowheads="1"/>
          </p:cNvSpPr>
          <p:nvPr/>
        </p:nvSpPr>
        <p:spPr bwMode="auto">
          <a:xfrm>
            <a:off x="1610516" y="1429998"/>
            <a:ext cx="4282126" cy="1565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7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inpin heiti" panose="00000500000000000000" pitchFamily="2" charset="-122"/>
              </a:rPr>
              <a:t>  </a:t>
            </a: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inpin heiti" panose="00000500000000000000" pitchFamily="2" charset="-122"/>
              </a:rPr>
              <a:t>抖抖   唰唰   㘗㘗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inpin heiti" panose="00000500000000000000" pitchFamily="2" charset="-122"/>
              </a:rPr>
              <a:t>  振动   歌韵   掠过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7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inpin heiti" panose="00000500000000000000" pitchFamily="2" charset="-122"/>
              </a:rPr>
              <a:t>  歌吟   辽阔   饱满</a:t>
            </a:r>
          </a:p>
        </p:txBody>
      </p:sp>
      <p:pic>
        <p:nvPicPr>
          <p:cNvPr id="4" name="图片 3" descr="C:\Users\Administrator\Desktop\u=1910697432,3795700337&amp;fm=26&amp;gp=0.jpgu=1910697432,3795700337&amp;fm=26&amp;gp=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84106" y="913569"/>
            <a:ext cx="2433386" cy="2247061"/>
          </a:xfrm>
          <a:prstGeom prst="roundRect">
            <a:avLst/>
          </a:prstGeom>
          <a:effectLst>
            <a:softEdge rad="63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" y="0"/>
            <a:ext cx="9141488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矩形 13"/>
          <p:cNvSpPr/>
          <p:nvPr/>
        </p:nvSpPr>
        <p:spPr>
          <a:xfrm>
            <a:off x="194089" y="186170"/>
            <a:ext cx="8758335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90000"/>
              </a:lnSpc>
              <a:buNone/>
            </a:pPr>
            <a:r>
              <a:rPr lang="zh-CN" altLang="en-US" b="1">
                <a:solidFill>
                  <a:srgbClr val="0000CC"/>
                </a:solidFill>
                <a:sym typeface="+mn-ea"/>
              </a:rPr>
              <a:t>      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5" name="Freeform 5"/>
          <p:cNvSpPr/>
          <p:nvPr/>
        </p:nvSpPr>
        <p:spPr bwMode="auto">
          <a:xfrm>
            <a:off x="4630875" y="719368"/>
            <a:ext cx="606982" cy="3618484"/>
          </a:xfrm>
          <a:custGeom>
            <a:avLst/>
            <a:gdLst>
              <a:gd name="T0" fmla="*/ 0 w 1049"/>
              <a:gd name="T1" fmla="*/ 0 h 7451"/>
              <a:gd name="T2" fmla="*/ 1049 w 1049"/>
              <a:gd name="T3" fmla="*/ 3726 h 7451"/>
              <a:gd name="T4" fmla="*/ 0 w 1049"/>
              <a:gd name="T5" fmla="*/ 7451 h 7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9" h="7451">
                <a:moveTo>
                  <a:pt x="0" y="0"/>
                </a:moveTo>
                <a:cubicBezTo>
                  <a:pt x="665" y="1085"/>
                  <a:pt x="1049" y="2360"/>
                  <a:pt x="1049" y="3726"/>
                </a:cubicBezTo>
                <a:cubicBezTo>
                  <a:pt x="1049" y="5091"/>
                  <a:pt x="665" y="6367"/>
                  <a:pt x="0" y="7451"/>
                </a:cubicBezTo>
              </a:path>
            </a:pathLst>
          </a:custGeom>
          <a:noFill/>
          <a:ln w="10" cap="flat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/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327" y="1205402"/>
            <a:ext cx="1002201" cy="100220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8323" y="2003987"/>
            <a:ext cx="1002201" cy="10022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4462" y="2796637"/>
            <a:ext cx="1002201" cy="100220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7387" y="3897763"/>
            <a:ext cx="4395151" cy="103618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85445" y="1550958"/>
            <a:ext cx="3066098" cy="15311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3750"/>
              </a:lnSpc>
            </a:pPr>
            <a:r>
              <a:rPr lang="zh-CN" altLang="en-US" sz="2400" b="1" dirty="0">
                <a:ea typeface="楷体" panose="02010609060101010101" pitchFamily="49" charset="-122"/>
                <a:sym typeface="+mn-ea"/>
              </a:rPr>
              <a:t>大树抖抖手臂，</a:t>
            </a:r>
            <a:endParaRPr lang="zh-CN" altLang="en-US" sz="2400" b="1" dirty="0">
              <a:ea typeface="楷体" panose="02010609060101010101" pitchFamily="49" charset="-122"/>
            </a:endParaRPr>
          </a:p>
          <a:p>
            <a:pPr>
              <a:lnSpc>
                <a:spcPts val="3750"/>
              </a:lnSpc>
            </a:pPr>
            <a:r>
              <a:rPr lang="zh-CN" altLang="en-US" sz="2400" b="1" dirty="0">
                <a:solidFill>
                  <a:srgbClr val="FF0000"/>
                </a:solidFill>
                <a:ea typeface="楷体" panose="02010609060101010101" pitchFamily="49" charset="-122"/>
                <a:sym typeface="+mn-ea"/>
              </a:rPr>
              <a:t>“唰唰”</a:t>
            </a:r>
            <a:r>
              <a:rPr lang="zh-CN" altLang="en-US" sz="2400" b="1" dirty="0">
                <a:ea typeface="楷体" panose="02010609060101010101" pitchFamily="49" charset="-122"/>
                <a:sym typeface="+mn-ea"/>
              </a:rPr>
              <a:t>，</a:t>
            </a:r>
            <a:endParaRPr lang="zh-CN" altLang="en-US" sz="2400" b="1" dirty="0">
              <a:ea typeface="楷体" panose="02010609060101010101" pitchFamily="49" charset="-122"/>
            </a:endParaRPr>
          </a:p>
          <a:p>
            <a:pPr>
              <a:lnSpc>
                <a:spcPts val="3750"/>
              </a:lnSpc>
            </a:pPr>
            <a:r>
              <a:rPr lang="zh-CN" altLang="en-US" sz="2400" b="1" dirty="0">
                <a:ea typeface="楷体" panose="02010609060101010101" pitchFamily="49" charset="-122"/>
                <a:sym typeface="+mn-ea"/>
              </a:rPr>
              <a:t>是黄叶道别的话音。</a:t>
            </a:r>
            <a:endParaRPr lang="zh-CN" altLang="en-US" sz="2400" dirty="0">
              <a:ea typeface="楷体" panose="02010609060101010101" pitchFamily="49" charset="-122"/>
            </a:endParaRPr>
          </a:p>
        </p:txBody>
      </p:sp>
      <p:pic>
        <p:nvPicPr>
          <p:cNvPr id="3" name="图片 2" descr="u=3480129299,343680324&amp;fm=26&amp;gp=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7305" y="737178"/>
            <a:ext cx="2498452" cy="218670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4" name="文本框 3"/>
          <p:cNvSpPr txBox="1"/>
          <p:nvPr/>
        </p:nvSpPr>
        <p:spPr>
          <a:xfrm>
            <a:off x="1285444" y="3271173"/>
            <a:ext cx="3645218" cy="807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ea typeface="楷体" panose="02010609060101010101" pitchFamily="49" charset="-122"/>
              </a:rPr>
              <a:t>黄叶对大树妈妈说：</a:t>
            </a:r>
            <a:r>
              <a:rPr lang="zh-CN" altLang="en-US" sz="2400" b="1" u="sng" dirty="0">
                <a:solidFill>
                  <a:srgbClr val="FF0000"/>
                </a:solidFill>
                <a:ea typeface="楷体" panose="02010609060101010101" pitchFamily="49" charset="-122"/>
              </a:rPr>
              <a:t> </a:t>
            </a:r>
          </a:p>
          <a:p>
            <a:pPr algn="l"/>
            <a:r>
              <a:rPr lang="zh-CN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pitchFamily="49" charset="-122"/>
              </a:rPr>
              <a:t>                                                      </a:t>
            </a:r>
            <a:r>
              <a:rPr lang="zh-CN" altLang="en-US" sz="2400" u="sng" dirty="0">
                <a:solidFill>
                  <a:srgbClr val="FF0000"/>
                </a:solidFill>
                <a:ea typeface="楷体" panose="02010609060101010101" pitchFamily="49" charset="-122"/>
              </a:rPr>
              <a:t>　</a:t>
            </a:r>
            <a:r>
              <a:rPr lang="zh-CN" altLang="en-US" sz="2400" dirty="0">
                <a:ea typeface="楷体" panose="02010609060101010101" pitchFamily="49" charset="-122"/>
              </a:rPr>
              <a:t>　</a:t>
            </a:r>
            <a:r>
              <a:rPr lang="zh-CN" altLang="en-US" dirty="0">
                <a:ea typeface="楷体" panose="02010609060101010101" pitchFamily="49" charset="-122"/>
              </a:rPr>
              <a:t>　　　   　 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52" y="202759"/>
            <a:ext cx="1900406" cy="1012034"/>
          </a:xfrm>
          <a:prstGeom prst="rect">
            <a:avLst/>
          </a:prstGeom>
        </p:spPr>
      </p:pic>
      <p:sp>
        <p:nvSpPr>
          <p:cNvPr id="19" name="TextBox 33"/>
          <p:cNvSpPr txBox="1"/>
          <p:nvPr/>
        </p:nvSpPr>
        <p:spPr>
          <a:xfrm>
            <a:off x="408742" y="750339"/>
            <a:ext cx="175432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读一读，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说一说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" y="0"/>
            <a:ext cx="9141488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矩形 13"/>
          <p:cNvSpPr/>
          <p:nvPr/>
        </p:nvSpPr>
        <p:spPr>
          <a:xfrm>
            <a:off x="194089" y="186170"/>
            <a:ext cx="8758335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90000"/>
              </a:lnSpc>
              <a:buNone/>
            </a:pPr>
            <a:r>
              <a:rPr lang="zh-CN" altLang="en-US" b="1">
                <a:solidFill>
                  <a:srgbClr val="0000CC"/>
                </a:solidFill>
                <a:sym typeface="+mn-ea"/>
              </a:rPr>
              <a:t>      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5" name="Freeform 5"/>
          <p:cNvSpPr/>
          <p:nvPr/>
        </p:nvSpPr>
        <p:spPr bwMode="auto">
          <a:xfrm>
            <a:off x="4034371" y="843398"/>
            <a:ext cx="606982" cy="3618484"/>
          </a:xfrm>
          <a:custGeom>
            <a:avLst/>
            <a:gdLst>
              <a:gd name="T0" fmla="*/ 0 w 1049"/>
              <a:gd name="T1" fmla="*/ 0 h 7451"/>
              <a:gd name="T2" fmla="*/ 1049 w 1049"/>
              <a:gd name="T3" fmla="*/ 3726 h 7451"/>
              <a:gd name="T4" fmla="*/ 0 w 1049"/>
              <a:gd name="T5" fmla="*/ 7451 h 7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9" h="7451">
                <a:moveTo>
                  <a:pt x="0" y="0"/>
                </a:moveTo>
                <a:cubicBezTo>
                  <a:pt x="665" y="1085"/>
                  <a:pt x="1049" y="2360"/>
                  <a:pt x="1049" y="3726"/>
                </a:cubicBezTo>
                <a:cubicBezTo>
                  <a:pt x="1049" y="5091"/>
                  <a:pt x="665" y="6367"/>
                  <a:pt x="0" y="7451"/>
                </a:cubicBezTo>
              </a:path>
            </a:pathLst>
          </a:custGeom>
          <a:noFill/>
          <a:ln w="10" cap="flat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/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6824" y="1329431"/>
            <a:ext cx="1002201" cy="100220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819" y="2128016"/>
            <a:ext cx="1002201" cy="10022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7959" y="2920667"/>
            <a:ext cx="1002201" cy="100220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7387" y="3897763"/>
            <a:ext cx="4395151" cy="103618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42011" y="1420178"/>
            <a:ext cx="3451172" cy="136768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3375"/>
              </a:lnSpc>
            </a:pPr>
            <a:r>
              <a:rPr lang="zh-CN" altLang="en-US" sz="2400" b="1" dirty="0">
                <a:ea typeface="楷体" panose="02010609060101010101" pitchFamily="49" charset="-122"/>
                <a:sym typeface="+mn-ea"/>
              </a:rPr>
              <a:t>蟋蟀振动翅膀，</a:t>
            </a:r>
            <a:endParaRPr lang="zh-CN" altLang="en-US" sz="2400" b="1" dirty="0">
              <a:ea typeface="楷体" panose="02010609060101010101" pitchFamily="49" charset="-122"/>
            </a:endParaRPr>
          </a:p>
          <a:p>
            <a:pPr>
              <a:lnSpc>
                <a:spcPts val="3375"/>
              </a:lnSpc>
            </a:pPr>
            <a:r>
              <a:rPr lang="zh-CN" altLang="en-US" sz="2400" b="1" dirty="0">
                <a:solidFill>
                  <a:srgbClr val="FF0000"/>
                </a:solidFill>
                <a:ea typeface="楷体" panose="02010609060101010101" pitchFamily="49" charset="-122"/>
                <a:sym typeface="+mn-ea"/>
              </a:rPr>
              <a:t>“㘗㘗”</a:t>
            </a:r>
            <a:r>
              <a:rPr lang="zh-CN" altLang="en-US" sz="2400" b="1" dirty="0">
                <a:ea typeface="楷体" panose="02010609060101010101" pitchFamily="49" charset="-122"/>
                <a:sym typeface="+mn-ea"/>
              </a:rPr>
              <a:t>，</a:t>
            </a:r>
            <a:endParaRPr lang="zh-CN" altLang="en-US" sz="2400" b="1" dirty="0">
              <a:ea typeface="楷体" panose="02010609060101010101" pitchFamily="49" charset="-122"/>
            </a:endParaRPr>
          </a:p>
          <a:p>
            <a:pPr>
              <a:lnSpc>
                <a:spcPts val="3375"/>
              </a:lnSpc>
            </a:pPr>
            <a:r>
              <a:rPr lang="zh-CN" altLang="en-US" sz="2400" b="1" dirty="0">
                <a:ea typeface="楷体" panose="02010609060101010101" pitchFamily="49" charset="-122"/>
                <a:sym typeface="+mn-ea"/>
              </a:rPr>
              <a:t>是和阳台告别的歌韵。</a:t>
            </a:r>
            <a:endParaRPr lang="zh-CN" altLang="en-US" sz="2400" dirty="0">
              <a:ea typeface="楷体" panose="02010609060101010101" pitchFamily="49" charset="-122"/>
            </a:endParaRPr>
          </a:p>
        </p:txBody>
      </p:sp>
      <p:pic>
        <p:nvPicPr>
          <p:cNvPr id="3" name="图片 2" descr="C:\Users\Administrator\Desktop\下载 (1).jpg下载 (1)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75434" y="1329690"/>
            <a:ext cx="3175635" cy="259318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42010" y="3195638"/>
            <a:ext cx="3645218" cy="807244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ea typeface="楷体" panose="02010609060101010101" pitchFamily="49" charset="-122"/>
              </a:rPr>
              <a:t>蟋蟀对阳台</a:t>
            </a:r>
            <a:r>
              <a:rPr lang="zh-CN" altLang="en-US" sz="2400" b="1" dirty="0">
                <a:solidFill>
                  <a:srgbClr val="FF0000"/>
                </a:solidFill>
                <a:ea typeface="楷体" panose="02010609060101010101" pitchFamily="49" charset="-122"/>
                <a:sym typeface="+mn-ea"/>
              </a:rPr>
              <a:t>可能</a:t>
            </a:r>
            <a:r>
              <a:rPr lang="zh-CN" altLang="en-US" sz="2400" b="1" dirty="0">
                <a:solidFill>
                  <a:srgbClr val="FF0000"/>
                </a:solidFill>
                <a:ea typeface="楷体" panose="02010609060101010101" pitchFamily="49" charset="-122"/>
              </a:rPr>
              <a:t>会说：</a:t>
            </a:r>
            <a:r>
              <a:rPr lang="zh-CN" altLang="en-US" sz="2400" b="1" u="sng" dirty="0">
                <a:solidFill>
                  <a:srgbClr val="FF0000"/>
                </a:solidFill>
                <a:ea typeface="楷体" panose="02010609060101010101" pitchFamily="49" charset="-122"/>
              </a:rPr>
              <a:t> </a:t>
            </a:r>
          </a:p>
          <a:p>
            <a:pPr algn="l"/>
            <a:r>
              <a:rPr lang="zh-CN" altLang="en-US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楷体" panose="02010609060101010101" pitchFamily="49" charset="-122"/>
              </a:rPr>
              <a:t>                                                      </a:t>
            </a:r>
            <a:r>
              <a:rPr lang="zh-CN" altLang="en-US" sz="2400" u="sng" dirty="0">
                <a:solidFill>
                  <a:srgbClr val="FF0000"/>
                </a:solidFill>
                <a:ea typeface="楷体" panose="02010609060101010101" pitchFamily="49" charset="-122"/>
              </a:rPr>
              <a:t>　</a:t>
            </a:r>
            <a:r>
              <a:rPr lang="zh-CN" altLang="en-US" sz="2400" dirty="0">
                <a:ea typeface="楷体" panose="02010609060101010101" pitchFamily="49" charset="-122"/>
              </a:rPr>
              <a:t>　</a:t>
            </a:r>
            <a:r>
              <a:rPr lang="zh-CN" altLang="en-US" dirty="0">
                <a:ea typeface="楷体" panose="02010609060101010101" pitchFamily="49" charset="-122"/>
              </a:rPr>
              <a:t>　　　   　 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52" y="202759"/>
            <a:ext cx="1900406" cy="1012034"/>
          </a:xfrm>
          <a:prstGeom prst="rect">
            <a:avLst/>
          </a:prstGeom>
        </p:spPr>
      </p:pic>
      <p:sp>
        <p:nvSpPr>
          <p:cNvPr id="19" name="TextBox 33"/>
          <p:cNvSpPr txBox="1"/>
          <p:nvPr/>
        </p:nvSpPr>
        <p:spPr>
          <a:xfrm>
            <a:off x="408742" y="750339"/>
            <a:ext cx="175432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读一读，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说一说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4" grpId="0"/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" y="0"/>
            <a:ext cx="9141488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矩形 18"/>
          <p:cNvSpPr/>
          <p:nvPr/>
        </p:nvSpPr>
        <p:spPr>
          <a:xfrm>
            <a:off x="194089" y="186170"/>
            <a:ext cx="8758335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90000"/>
              </a:lnSpc>
              <a:buNone/>
            </a:pPr>
            <a:r>
              <a:rPr lang="zh-CN" altLang="en-US" b="1">
                <a:solidFill>
                  <a:srgbClr val="0000CC"/>
                </a:solidFill>
                <a:sym typeface="+mn-ea"/>
              </a:rPr>
              <a:t>      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5" name="Freeform 5"/>
          <p:cNvSpPr/>
          <p:nvPr/>
        </p:nvSpPr>
        <p:spPr bwMode="auto">
          <a:xfrm>
            <a:off x="4034371" y="843398"/>
            <a:ext cx="606982" cy="3618484"/>
          </a:xfrm>
          <a:custGeom>
            <a:avLst/>
            <a:gdLst>
              <a:gd name="T0" fmla="*/ 0 w 1049"/>
              <a:gd name="T1" fmla="*/ 0 h 7451"/>
              <a:gd name="T2" fmla="*/ 1049 w 1049"/>
              <a:gd name="T3" fmla="*/ 3726 h 7451"/>
              <a:gd name="T4" fmla="*/ 0 w 1049"/>
              <a:gd name="T5" fmla="*/ 7451 h 7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9" h="7451">
                <a:moveTo>
                  <a:pt x="0" y="0"/>
                </a:moveTo>
                <a:cubicBezTo>
                  <a:pt x="665" y="1085"/>
                  <a:pt x="1049" y="2360"/>
                  <a:pt x="1049" y="3726"/>
                </a:cubicBezTo>
                <a:cubicBezTo>
                  <a:pt x="1049" y="5091"/>
                  <a:pt x="665" y="6367"/>
                  <a:pt x="0" y="7451"/>
                </a:cubicBezTo>
              </a:path>
            </a:pathLst>
          </a:custGeom>
          <a:noFill/>
          <a:ln w="10" cap="flat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/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6824" y="1329431"/>
            <a:ext cx="1002201" cy="100220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819" y="2128016"/>
            <a:ext cx="1002201" cy="10022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7959" y="2920667"/>
            <a:ext cx="1002201" cy="100220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7387" y="3897763"/>
            <a:ext cx="4395151" cy="1036187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571626" y="1088098"/>
            <a:ext cx="2573060" cy="391645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100" b="1" dirty="0">
                <a:ea typeface="楷体" panose="02010609060101010101" pitchFamily="49" charset="-122"/>
                <a:sym typeface="+mn-ea"/>
              </a:rPr>
              <a:t>听秋天里蟋蟀的歌</a:t>
            </a:r>
            <a:endParaRPr lang="zh-CN" altLang="en-US" sz="2100" b="1" dirty="0">
              <a:ea typeface="楷体" panose="02010609060101010101" pitchFamily="49" charset="-122"/>
            </a:endParaRPr>
          </a:p>
          <a:p>
            <a:pPr algn="l">
              <a:lnSpc>
                <a:spcPct val="150000"/>
              </a:lnSpc>
            </a:pPr>
            <a:r>
              <a:rPr lang="zh-CN" altLang="en-US" sz="2100" b="1" dirty="0">
                <a:ea typeface="楷体" panose="02010609060101010101" pitchFamily="49" charset="-122"/>
                <a:sym typeface="+mn-ea"/>
              </a:rPr>
              <a:t>一声高，一声低</a:t>
            </a:r>
          </a:p>
          <a:p>
            <a:pPr algn="l">
              <a:lnSpc>
                <a:spcPct val="150000"/>
              </a:lnSpc>
            </a:pPr>
            <a:r>
              <a:rPr lang="zh-CN" altLang="en-US" sz="2100" b="1" dirty="0">
                <a:ea typeface="楷体" panose="02010609060101010101" pitchFamily="49" charset="-122"/>
                <a:sym typeface="+mn-ea"/>
              </a:rPr>
              <a:t>一声</a:t>
            </a:r>
            <a:r>
              <a:rPr lang="zh-CN" altLang="en-US" sz="2100" b="1" dirty="0">
                <a:solidFill>
                  <a:srgbClr val="FF0000"/>
                </a:solidFill>
                <a:ea typeface="楷体" panose="02010609060101010101" pitchFamily="49" charset="-122"/>
                <a:sym typeface="+mn-ea"/>
              </a:rPr>
              <a:t>嘹亮</a:t>
            </a:r>
            <a:r>
              <a:rPr lang="zh-CN" altLang="en-US" sz="2100" b="1" dirty="0">
                <a:ea typeface="楷体" panose="02010609060101010101" pitchFamily="49" charset="-122"/>
                <a:sym typeface="+mn-ea"/>
              </a:rPr>
              <a:t>，一声</a:t>
            </a:r>
            <a:r>
              <a:rPr lang="zh-CN" altLang="en-US" sz="2100" b="1" dirty="0">
                <a:solidFill>
                  <a:srgbClr val="FF0000"/>
                </a:solidFill>
                <a:ea typeface="楷体" panose="02010609060101010101" pitchFamily="49" charset="-122"/>
                <a:sym typeface="+mn-ea"/>
              </a:rPr>
              <a:t>喑哑</a:t>
            </a:r>
            <a:endParaRPr lang="zh-CN" altLang="en-US" sz="2100" b="1" dirty="0">
              <a:solidFill>
                <a:srgbClr val="0070C0"/>
              </a:solidFill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ea typeface="楷体" panose="02010609060101010101" pitchFamily="49" charset="-122"/>
                <a:sym typeface="+mn-ea"/>
              </a:rPr>
              <a:t>不知它在唱什么歌</a:t>
            </a: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ea typeface="楷体" panose="02010609060101010101" pitchFamily="49" charset="-122"/>
              </a:rPr>
              <a:t>......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ea typeface="楷体" panose="02010609060101010101" pitchFamily="49" charset="-122"/>
              </a:rPr>
              <a:t>蟋蟀的歌像</a:t>
            </a:r>
            <a:r>
              <a:rPr lang="zh-CN" altLang="en-US" sz="2100" b="1" dirty="0">
                <a:solidFill>
                  <a:srgbClr val="FF0000"/>
                </a:solidFill>
                <a:ea typeface="楷体" panose="02010609060101010101" pitchFamily="49" charset="-122"/>
              </a:rPr>
              <a:t>叹息</a:t>
            </a:r>
            <a:r>
              <a:rPr lang="zh-CN" altLang="en-US" sz="2100" b="1" dirty="0">
                <a:ea typeface="楷体" panose="02010609060101010101" pitchFamily="49" charset="-122"/>
              </a:rPr>
              <a:t>，</a:t>
            </a:r>
          </a:p>
          <a:p>
            <a:pPr>
              <a:lnSpc>
                <a:spcPct val="150000"/>
              </a:lnSpc>
            </a:pPr>
            <a:r>
              <a:rPr lang="zh-CN" altLang="en-US" sz="2100" b="1" dirty="0">
                <a:ea typeface="楷体" panose="02010609060101010101" pitchFamily="49" charset="-122"/>
              </a:rPr>
              <a:t>像断断续续的</a:t>
            </a:r>
            <a:r>
              <a:rPr lang="zh-CN" altLang="en-US" sz="2100" b="1" dirty="0">
                <a:solidFill>
                  <a:srgbClr val="FF0000"/>
                </a:solidFill>
                <a:ea typeface="楷体" panose="02010609060101010101" pitchFamily="49" charset="-122"/>
              </a:rPr>
              <a:t>呻吟</a:t>
            </a:r>
            <a:endParaRPr lang="en-US" altLang="zh-CN" sz="2100" b="1" dirty="0">
              <a:solidFill>
                <a:srgbClr val="FF0000"/>
              </a:solidFill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b="1" dirty="0">
                <a:ea typeface="楷体" panose="02010609060101010101" pitchFamily="49" charset="-122"/>
              </a:rPr>
              <a:t>......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000156" y="927982"/>
            <a:ext cx="3679984" cy="278383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100" b="1" dirty="0">
                <a:ea typeface="楷体" panose="02010609060101010101" pitchFamily="49" charset="-122"/>
              </a:rPr>
              <a:t>联系上下文理解：</a:t>
            </a:r>
          </a:p>
          <a:p>
            <a:pPr>
              <a:lnSpc>
                <a:spcPct val="12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嘹亮</a:t>
            </a:r>
            <a:r>
              <a:rPr lang="zh-CN" altLang="en-US" sz="2100" b="1" dirty="0">
                <a:ea typeface="楷体" panose="02010609060101010101" pitchFamily="49" charset="-122"/>
              </a:rPr>
              <a:t>：声音响亮。</a:t>
            </a:r>
          </a:p>
          <a:p>
            <a:pPr>
              <a:lnSpc>
                <a:spcPct val="12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喑哑</a:t>
            </a:r>
            <a:r>
              <a:rPr lang="zh-CN" altLang="en-US" sz="2100" b="1" dirty="0">
                <a:ea typeface="楷体" panose="02010609060101010101" pitchFamily="49" charset="-122"/>
              </a:rPr>
              <a:t>：嗓子嘶哑，声音低。</a:t>
            </a:r>
          </a:p>
          <a:p>
            <a:pPr>
              <a:lnSpc>
                <a:spcPct val="120000"/>
              </a:lnSpc>
            </a:pPr>
            <a:r>
              <a:rPr lang="zh-CN" altLang="en-US" sz="2100" b="1" dirty="0">
                <a:ea typeface="楷体" panose="02010609060101010101" pitchFamily="49" charset="-122"/>
              </a:rPr>
              <a:t>   这两个词说明蟋蟀歌声忽高忽低，已经歌唱了很久。</a:t>
            </a:r>
          </a:p>
          <a:p>
            <a:pPr>
              <a:lnSpc>
                <a:spcPct val="12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叹息</a:t>
            </a:r>
            <a:r>
              <a:rPr lang="zh-CN" altLang="en-US" sz="2100" b="1" dirty="0">
                <a:ea typeface="楷体" panose="02010609060101010101" pitchFamily="49" charset="-122"/>
              </a:rPr>
              <a:t>：叹气。</a:t>
            </a:r>
          </a:p>
          <a:p>
            <a:pPr>
              <a:lnSpc>
                <a:spcPct val="120000"/>
              </a:lnSpc>
            </a:pP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呻吟</a:t>
            </a:r>
            <a:r>
              <a:rPr lang="zh-CN" altLang="en-US" sz="2100" b="1" dirty="0">
                <a:ea typeface="楷体" panose="02010609060101010101" pitchFamily="49" charset="-122"/>
              </a:rPr>
              <a:t>：因难过而发出的声音。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381500" y="2428875"/>
            <a:ext cx="600164" cy="346249"/>
          </a:xfrm>
          <a:prstGeom prst="rect">
            <a:avLst/>
          </a:prstGeom>
          <a:noFill/>
        </p:spPr>
        <p:txBody>
          <a:bodyPr wrap="none" lIns="68580" tIns="34290" rIns="68580" bIns="34290" rtlCol="0" anchor="t">
            <a:spAutoFit/>
          </a:bodyPr>
          <a:lstStyle/>
          <a:p>
            <a:r>
              <a:rPr lang="zh-CN" altLang="en-US">
                <a:latin typeface="Arial" panose="020B0604020202020204" pitchFamily="34" charset="0"/>
                <a:ea typeface="楷体" panose="02010609060101010101" pitchFamily="49" charset="-122"/>
                <a:cs typeface="Arial" panose="020B0604020202020204" pitchFamily="34" charset="0"/>
              </a:rPr>
              <a:t>……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84848" y="1329214"/>
            <a:ext cx="447880" cy="30239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ea typeface="楷体" panose="02010609060101010101" pitchFamily="49" charset="-122"/>
              </a:rPr>
              <a:t>听</a:t>
            </a:r>
          </a:p>
          <a:p>
            <a:r>
              <a:rPr lang="zh-CN" altLang="en-US" sz="2400" b="1" dirty="0">
                <a:ea typeface="楷体" panose="02010609060101010101" pitchFamily="49" charset="-122"/>
              </a:rPr>
              <a:t>秋</a:t>
            </a:r>
          </a:p>
          <a:p>
            <a:r>
              <a:rPr lang="zh-CN" altLang="en-US" sz="2400" b="1" dirty="0">
                <a:ea typeface="楷体" panose="02010609060101010101" pitchFamily="49" charset="-122"/>
              </a:rPr>
              <a:t>天</a:t>
            </a:r>
          </a:p>
          <a:p>
            <a:r>
              <a:rPr lang="zh-CN" altLang="en-US" sz="2400" b="1" dirty="0">
                <a:ea typeface="楷体" panose="02010609060101010101" pitchFamily="49" charset="-122"/>
              </a:rPr>
              <a:t>里</a:t>
            </a:r>
          </a:p>
          <a:p>
            <a:r>
              <a:rPr lang="zh-CN" altLang="en-US" sz="2400" b="1" dirty="0">
                <a:ea typeface="楷体" panose="02010609060101010101" pitchFamily="49" charset="-122"/>
              </a:rPr>
              <a:t>蟋</a:t>
            </a:r>
          </a:p>
          <a:p>
            <a:r>
              <a:rPr lang="zh-CN" altLang="en-US" sz="2400" b="1" dirty="0">
                <a:ea typeface="楷体" panose="02010609060101010101" pitchFamily="49" charset="-122"/>
              </a:rPr>
              <a:t>蟀</a:t>
            </a:r>
          </a:p>
          <a:p>
            <a:r>
              <a:rPr lang="zh-CN" altLang="en-US" sz="2400" b="1" dirty="0">
                <a:ea typeface="楷体" panose="02010609060101010101" pitchFamily="49" charset="-122"/>
              </a:rPr>
              <a:t>的</a:t>
            </a:r>
          </a:p>
          <a:p>
            <a:r>
              <a:rPr lang="zh-CN" altLang="en-US" sz="2400" b="1" dirty="0">
                <a:ea typeface="楷体" panose="02010609060101010101" pitchFamily="49" charset="-122"/>
              </a:rPr>
              <a:t>歌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809172" y="3809047"/>
            <a:ext cx="3931204" cy="39241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zh-CN" altLang="en-US" sz="2100" b="1">
                <a:solidFill>
                  <a:srgbClr val="FF0000"/>
                </a:solidFill>
                <a:ea typeface="楷体" panose="02010609060101010101" pitchFamily="49" charset="-122"/>
              </a:rPr>
              <a:t>蟋蟀叹息秋去，呻吟自己隐去。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52" y="202759"/>
            <a:ext cx="1900406" cy="1012034"/>
          </a:xfrm>
          <a:prstGeom prst="rect">
            <a:avLst/>
          </a:prstGeom>
        </p:spPr>
      </p:pic>
      <p:sp>
        <p:nvSpPr>
          <p:cNvPr id="21" name="TextBox 33"/>
          <p:cNvSpPr txBox="1"/>
          <p:nvPr/>
        </p:nvSpPr>
        <p:spPr>
          <a:xfrm>
            <a:off x="408742" y="750339"/>
            <a:ext cx="175432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读一读，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说一说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5" grpId="0"/>
      <p:bldP spid="5" grpId="1"/>
      <p:bldP spid="6" grpId="0" animBg="1"/>
      <p:bldP spid="6" grpId="1" animBg="1"/>
      <p:bldP spid="7" grpId="0"/>
      <p:bldP spid="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" y="0"/>
            <a:ext cx="9141488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矩形 13"/>
          <p:cNvSpPr/>
          <p:nvPr/>
        </p:nvSpPr>
        <p:spPr>
          <a:xfrm>
            <a:off x="194089" y="186170"/>
            <a:ext cx="8758335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>
              <a:lnSpc>
                <a:spcPct val="90000"/>
              </a:lnSpc>
              <a:buNone/>
            </a:pPr>
            <a:r>
              <a:rPr lang="zh-CN" altLang="en-US" b="1">
                <a:solidFill>
                  <a:srgbClr val="0000CC"/>
                </a:solidFill>
                <a:sym typeface="+mn-ea"/>
              </a:rPr>
              <a:t>      </a:t>
            </a:r>
            <a:endParaRPr lang="zh-CN" altLang="en-US">
              <a:solidFill>
                <a:prstClr val="black">
                  <a:lumMod val="85000"/>
                  <a:lumOff val="15000"/>
                </a:prstClr>
              </a:solidFill>
            </a:endParaRPr>
          </a:p>
        </p:txBody>
      </p:sp>
      <p:sp>
        <p:nvSpPr>
          <p:cNvPr id="75" name="Freeform 5"/>
          <p:cNvSpPr/>
          <p:nvPr/>
        </p:nvSpPr>
        <p:spPr bwMode="auto">
          <a:xfrm>
            <a:off x="4034371" y="843398"/>
            <a:ext cx="606982" cy="3618484"/>
          </a:xfrm>
          <a:custGeom>
            <a:avLst/>
            <a:gdLst>
              <a:gd name="T0" fmla="*/ 0 w 1049"/>
              <a:gd name="T1" fmla="*/ 0 h 7451"/>
              <a:gd name="T2" fmla="*/ 1049 w 1049"/>
              <a:gd name="T3" fmla="*/ 3726 h 7451"/>
              <a:gd name="T4" fmla="*/ 0 w 1049"/>
              <a:gd name="T5" fmla="*/ 7451 h 7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049" h="7451">
                <a:moveTo>
                  <a:pt x="0" y="0"/>
                </a:moveTo>
                <a:cubicBezTo>
                  <a:pt x="665" y="1085"/>
                  <a:pt x="1049" y="2360"/>
                  <a:pt x="1049" y="3726"/>
                </a:cubicBezTo>
                <a:cubicBezTo>
                  <a:pt x="1049" y="5091"/>
                  <a:pt x="665" y="6367"/>
                  <a:pt x="0" y="7451"/>
                </a:cubicBezTo>
              </a:path>
            </a:pathLst>
          </a:custGeom>
          <a:noFill/>
          <a:ln w="10" cap="flat">
            <a:solidFill>
              <a:sysClr val="window" lastClr="FFFFFF">
                <a:lumMod val="65000"/>
              </a:sysClr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62" tIns="34281" rIns="68562" bIns="34281" numCol="1" anchor="t" anchorCtr="0" compatLnSpc="1"/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>
              <a:solidFill>
                <a:prstClr val="black">
                  <a:lumMod val="85000"/>
                  <a:lumOff val="15000"/>
                </a:prstClr>
              </a:solidFill>
              <a:latin typeface="Calibri" panose="020F0502020204030204"/>
              <a:ea typeface="楷体" panose="02010609060101010101" pitchFamily="49" charset="-122"/>
            </a:endParaRPr>
          </a:p>
        </p:txBody>
      </p:sp>
      <p:pic>
        <p:nvPicPr>
          <p:cNvPr id="27" name="图片 2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56824" y="1329431"/>
            <a:ext cx="1002201" cy="1002201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819" y="2128016"/>
            <a:ext cx="1002201" cy="1002201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7959" y="2920667"/>
            <a:ext cx="1002201" cy="100220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41670" y="3897763"/>
            <a:ext cx="4395151" cy="1036187"/>
          </a:xfrm>
          <a:prstGeom prst="rect">
            <a:avLst/>
          </a:prstGeom>
        </p:spPr>
      </p:pic>
      <p:sp>
        <p:nvSpPr>
          <p:cNvPr id="31747" name="矩形 21507"/>
          <p:cNvSpPr/>
          <p:nvPr/>
        </p:nvSpPr>
        <p:spPr>
          <a:xfrm>
            <a:off x="5058728" y="966788"/>
            <a:ext cx="3228975" cy="184785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t">
            <a:spAutoFit/>
          </a:bodyPr>
          <a:lstStyle/>
          <a:p>
            <a:pPr>
              <a:lnSpc>
                <a:spcPts val="3750"/>
              </a:lnSpc>
            </a:pPr>
            <a:r>
              <a:rPr lang="en-US" altLang="zh-CN" sz="27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一排排大雁追上白云，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ts val="3375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  撒下一阵暖暖的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叮咛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;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ts val="3375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  一阵阵秋风掠过田野，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ts val="3375"/>
              </a:lnSpc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  送来一片丰收的</a:t>
            </a:r>
            <a:r>
              <a:rPr lang="zh-CN" altLang="en-US" sz="21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歌吟</a:t>
            </a:r>
            <a:r>
              <a:rPr lang="zh-CN" altLang="en-US" sz="21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。</a:t>
            </a:r>
            <a:r>
              <a:rPr lang="zh-CN" altLang="en-US" sz="21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pic>
        <p:nvPicPr>
          <p:cNvPr id="4" name="图片 3" descr="C:\Users\Administrator\Desktop\u=3076454069,2070489051&amp;fm=26&amp;gp=0.jpgu=3076454069,2070489051&amp;fm=26&amp;gp=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7513" y="1607695"/>
            <a:ext cx="2989483" cy="2222715"/>
          </a:xfrm>
          <a:prstGeom prst="roundRect">
            <a:avLst/>
          </a:prstGeom>
          <a:effectLst>
            <a:softEdge rad="63500"/>
          </a:effectLst>
        </p:spPr>
      </p:pic>
      <p:sp>
        <p:nvSpPr>
          <p:cNvPr id="2" name="文本框 1"/>
          <p:cNvSpPr txBox="1"/>
          <p:nvPr/>
        </p:nvSpPr>
        <p:spPr>
          <a:xfrm>
            <a:off x="5067608" y="2920667"/>
            <a:ext cx="3588132" cy="14029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ts val="2625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联系上下文理解：</a:t>
            </a:r>
          </a:p>
          <a:p>
            <a:pPr>
              <a:lnSpc>
                <a:spcPts val="2625"/>
              </a:lnSpc>
            </a:pPr>
            <a:r>
              <a:rPr lang="zh-CN" altLang="en-US" b="1" dirty="0">
                <a:solidFill>
                  <a:srgbClr val="FF0000"/>
                </a:solidFill>
                <a:ea typeface="楷体" panose="02010609060101010101" pitchFamily="49" charset="-122"/>
              </a:rPr>
              <a:t>叮咛</a:t>
            </a:r>
            <a:r>
              <a:rPr lang="zh-CN" altLang="en-US" b="1" dirty="0">
                <a:ea typeface="楷体" panose="02010609060101010101" pitchFamily="49" charset="-122"/>
              </a:rPr>
              <a:t>：一遍又一遍地说就是叮咛。</a:t>
            </a:r>
          </a:p>
          <a:p>
            <a:pPr>
              <a:lnSpc>
                <a:spcPts val="2625"/>
              </a:lnSpc>
            </a:pPr>
            <a:r>
              <a:rPr lang="zh-CN" altLang="en-US" b="1" dirty="0">
                <a:solidFill>
                  <a:srgbClr val="FF0000"/>
                </a:solidFill>
                <a:ea typeface="楷体" panose="02010609060101010101" pitchFamily="49" charset="-122"/>
              </a:rPr>
              <a:t>歌吟</a:t>
            </a:r>
            <a:r>
              <a:rPr lang="zh-CN" altLang="en-US" b="1" dirty="0">
                <a:ea typeface="楷体" panose="02010609060101010101" pitchFamily="49" charset="-122"/>
              </a:rPr>
              <a:t>：歌唱、赞美。</a:t>
            </a:r>
            <a:endParaRPr lang="en-US" altLang="zh-CN" b="1" dirty="0">
              <a:ea typeface="楷体" panose="02010609060101010101" pitchFamily="49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52" y="209686"/>
            <a:ext cx="1900406" cy="1012034"/>
          </a:xfrm>
          <a:prstGeom prst="rect">
            <a:avLst/>
          </a:prstGeom>
        </p:spPr>
      </p:pic>
      <p:sp>
        <p:nvSpPr>
          <p:cNvPr id="19" name="TextBox 33"/>
          <p:cNvSpPr txBox="1"/>
          <p:nvPr/>
        </p:nvSpPr>
        <p:spPr>
          <a:xfrm>
            <a:off x="408742" y="750339"/>
            <a:ext cx="1754327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读一读，</a:t>
            </a:r>
            <a:r>
              <a:rPr lang="zh-CN" altLang="en-US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说一说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/>
      <p:bldP spid="31747" grpId="1"/>
      <p:bldP spid="2" grpId="0" bldLvl="0" animBg="1"/>
      <p:bldP spid="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图片 3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" y="0"/>
            <a:ext cx="9141488" cy="51435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1" name="矩形 40"/>
          <p:cNvSpPr/>
          <p:nvPr/>
        </p:nvSpPr>
        <p:spPr>
          <a:xfrm>
            <a:off x="194202" y="186171"/>
            <a:ext cx="8758335" cy="47434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ea typeface="楷体" panose="020106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53100" y="3897763"/>
            <a:ext cx="4395151" cy="103618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60" y="244317"/>
            <a:ext cx="1504950" cy="1012031"/>
          </a:xfrm>
          <a:prstGeom prst="rect">
            <a:avLst/>
          </a:prstGeom>
        </p:spPr>
      </p:pic>
      <p:sp>
        <p:nvSpPr>
          <p:cNvPr id="16" name="TextBox 33"/>
          <p:cNvSpPr txBox="1"/>
          <p:nvPr/>
        </p:nvSpPr>
        <p:spPr>
          <a:xfrm>
            <a:off x="546008" y="724458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  <a:scene3d>
              <a:camera prst="orthographicFront"/>
              <a:lightRig rig="threePt" dir="t"/>
            </a:scene3d>
          </a:bodyPr>
          <a:lstStyle/>
          <a:p>
            <a:pPr algn="l"/>
            <a:r>
              <a:rPr lang="zh-CN" altLang="en-US" sz="2400" b="1" dirty="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我会听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86045" y="1292062"/>
            <a:ext cx="2458847" cy="34547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听听，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秋的声音，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大树抖抖手臂，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solidFill>
                  <a:srgbClr val="FF0000"/>
                </a:solidFill>
                <a:ea typeface="楷体" panose="02010609060101010101" pitchFamily="49" charset="-122"/>
                <a:sym typeface="+mn-ea"/>
              </a:rPr>
              <a:t>“唰唰”</a:t>
            </a:r>
            <a:r>
              <a:rPr lang="zh-CN" altLang="en-US" b="1" dirty="0">
                <a:ea typeface="楷体" panose="02010609060101010101" pitchFamily="49" charset="-122"/>
                <a:sym typeface="+mn-ea"/>
              </a:rPr>
              <a:t>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是黄叶道别的话音。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endParaRPr lang="zh-CN" altLang="en-US" b="1" dirty="0">
              <a:ea typeface="楷体" panose="02010609060101010101" pitchFamily="49" charset="-122"/>
              <a:sym typeface="+mn-ea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听听，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秋的声音，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蟋蟀振动翅膀，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solidFill>
                  <a:srgbClr val="FF0000"/>
                </a:solidFill>
                <a:ea typeface="楷体" panose="02010609060101010101" pitchFamily="49" charset="-122"/>
                <a:sym typeface="+mn-ea"/>
              </a:rPr>
              <a:t>“㘗㘗”</a:t>
            </a:r>
            <a:r>
              <a:rPr lang="zh-CN" altLang="en-US" b="1" dirty="0">
                <a:ea typeface="楷体" panose="02010609060101010101" pitchFamily="49" charset="-122"/>
                <a:sym typeface="+mn-ea"/>
              </a:rPr>
              <a:t>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是和阳台告别的歌韵。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308116" y="870357"/>
            <a:ext cx="2922916" cy="312652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一排排大雁追上白云，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撒下一阵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暖暖的</a:t>
            </a:r>
            <a:r>
              <a:rPr lang="zh-CN" altLang="en-US" b="1" dirty="0">
                <a:ea typeface="楷体" panose="02010609060101010101" pitchFamily="49" charset="-122"/>
                <a:sym typeface="+mn-ea"/>
              </a:rPr>
              <a:t>叮咛；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一阵阵秋风掠过田野，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送来一片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丰收的</a:t>
            </a:r>
            <a:r>
              <a:rPr lang="zh-CN" altLang="en-US" b="1" dirty="0">
                <a:ea typeface="楷体" panose="02010609060101010101" pitchFamily="49" charset="-122"/>
                <a:sym typeface="+mn-ea"/>
              </a:rPr>
              <a:t>歌吟。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endParaRPr lang="zh-CN" altLang="en-US" b="1" dirty="0">
              <a:ea typeface="楷体" panose="02010609060101010101" pitchFamily="49" charset="-122"/>
              <a:sym typeface="+mn-ea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听听，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走进秋，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走进这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辽阔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  <a:sym typeface="+mn-ea"/>
              </a:rPr>
              <a:t>透明的</a:t>
            </a:r>
            <a:r>
              <a:rPr lang="zh-CN" altLang="en-US" b="1" dirty="0">
                <a:ea typeface="楷体" panose="02010609060101010101" pitchFamily="49" charset="-122"/>
                <a:sym typeface="+mn-ea"/>
              </a:rPr>
              <a:t>音乐厅，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你好好地去听</a:t>
            </a:r>
          </a:p>
          <a:p>
            <a:pPr>
              <a:lnSpc>
                <a:spcPts val="2400"/>
              </a:lnSpc>
            </a:pPr>
            <a:r>
              <a:rPr lang="en-US" altLang="zh-CN" b="1" dirty="0">
                <a:ea typeface="楷体" panose="02010609060101010101" pitchFamily="49" charset="-122"/>
                <a:sym typeface="+mn-ea"/>
              </a:rPr>
              <a:t>——</a:t>
            </a:r>
            <a:r>
              <a:rPr lang="zh-CN" altLang="en-US" b="1" dirty="0">
                <a:ea typeface="楷体" panose="02010609060101010101" pitchFamily="49" charset="-122"/>
                <a:sym typeface="+mn-ea"/>
              </a:rPr>
              <a:t>秋的声音。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6363430" y="610670"/>
            <a:ext cx="2690882" cy="376256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秋的声音，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在每一片叶子里，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在每一朵小花上，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在每一滴汗水里，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在每一颗</a:t>
            </a:r>
            <a:r>
              <a:rPr lang="zh-CN" altLang="en-US" b="1" dirty="0">
                <a:solidFill>
                  <a:srgbClr val="FF0000"/>
                </a:solidFill>
                <a:ea typeface="楷体" panose="02010609060101010101" pitchFamily="49" charset="-122"/>
                <a:sym typeface="+mn-ea"/>
              </a:rPr>
              <a:t>饱满的</a:t>
            </a:r>
            <a:r>
              <a:rPr lang="zh-CN" altLang="en-US" b="1" dirty="0">
                <a:ea typeface="楷体" panose="02010609060101010101" pitchFamily="49" charset="-122"/>
                <a:sym typeface="+mn-ea"/>
              </a:rPr>
              <a:t>谷粒里。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endParaRPr lang="zh-CN" altLang="en-US" b="1" dirty="0">
              <a:ea typeface="楷体" panose="02010609060101010101" pitchFamily="49" charset="-122"/>
              <a:sym typeface="+mn-ea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听听，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秋的声音，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从远方</a:t>
            </a:r>
            <a:r>
              <a:rPr lang="zh-CN" altLang="en-US" b="1" dirty="0">
                <a:solidFill>
                  <a:srgbClr val="FF0000"/>
                </a:solidFill>
                <a:ea typeface="楷体" panose="02010609060101010101" pitchFamily="49" charset="-122"/>
                <a:sym typeface="+mn-ea"/>
              </a:rPr>
              <a:t>匆匆地来</a:t>
            </a:r>
            <a:r>
              <a:rPr lang="zh-CN" altLang="en-US" b="1" dirty="0">
                <a:ea typeface="楷体" panose="02010609060101010101" pitchFamily="49" charset="-122"/>
                <a:sym typeface="+mn-ea"/>
              </a:rPr>
              <a:t>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向远方</a:t>
            </a:r>
            <a:r>
              <a:rPr lang="zh-CN" altLang="en-US" b="1" dirty="0">
                <a:solidFill>
                  <a:srgbClr val="FF0000"/>
                </a:solidFill>
                <a:ea typeface="楷体" panose="02010609060101010101" pitchFamily="49" charset="-122"/>
                <a:sym typeface="+mn-ea"/>
              </a:rPr>
              <a:t>匆匆地去</a:t>
            </a:r>
            <a:r>
              <a:rPr lang="zh-CN" altLang="en-US" b="1" dirty="0">
                <a:ea typeface="楷体" panose="02010609060101010101" pitchFamily="49" charset="-122"/>
                <a:sym typeface="+mn-ea"/>
              </a:rPr>
              <a:t>。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听听，</a:t>
            </a:r>
            <a:endParaRPr lang="zh-CN" altLang="en-US" b="1" dirty="0">
              <a:ea typeface="楷体" panose="02010609060101010101" pitchFamily="49" charset="-122"/>
            </a:endParaRPr>
          </a:p>
          <a:p>
            <a:pPr>
              <a:lnSpc>
                <a:spcPts val="2400"/>
              </a:lnSpc>
            </a:pPr>
            <a:r>
              <a:rPr lang="zh-CN" altLang="en-US" b="1" dirty="0">
                <a:ea typeface="楷体" panose="02010609060101010101" pitchFamily="49" charset="-122"/>
                <a:sym typeface="+mn-ea"/>
              </a:rPr>
              <a:t>我们去听秋的声音。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302893" y="358854"/>
            <a:ext cx="2155031" cy="39147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b="1" dirty="0">
                <a:solidFill>
                  <a:srgbClr val="0070C0"/>
                </a:solidFill>
                <a:ea typeface="楷体" panose="02010609060101010101" pitchFamily="49" charset="-122"/>
              </a:rPr>
              <a:t>听听，秋的声音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348106" y="2377554"/>
            <a:ext cx="1530707" cy="34624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b="1">
                <a:ea typeface="楷体" panose="02010609060101010101" pitchFamily="49" charset="-122"/>
              </a:rPr>
              <a:t>广阔，宽广。</a:t>
            </a:r>
          </a:p>
        </p:txBody>
      </p:sp>
      <p:cxnSp>
        <p:nvCxnSpPr>
          <p:cNvPr id="4" name="直接连接符 3"/>
          <p:cNvCxnSpPr>
            <a:cxnSpLocks/>
          </p:cNvCxnSpPr>
          <p:nvPr/>
        </p:nvCxnSpPr>
        <p:spPr>
          <a:xfrm flipH="1">
            <a:off x="4348106" y="2709777"/>
            <a:ext cx="437896" cy="40201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  <p:bldP spid="6" grpId="0"/>
      <p:bldP spid="6" grpId="1"/>
      <p:bldP spid="7" grpId="0"/>
      <p:bldP spid="7" grpId="1"/>
      <p:bldP spid="2" grpId="0" animBg="1"/>
      <p:bldP spid="2" grpId="1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第一PPT模板网-WWW.1PPT.COM 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 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  第一PPT模板网-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819</Words>
  <Application>Microsoft Office PowerPoint</Application>
  <PresentationFormat>全屏显示(16:9)</PresentationFormat>
  <Paragraphs>169</Paragraphs>
  <Slides>13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13</vt:i4>
      </vt:variant>
    </vt:vector>
  </HeadingPairs>
  <TitlesOfParts>
    <vt:vector size="31" baseType="lpstr">
      <vt:lpstr>inpin heiti</vt:lpstr>
      <vt:lpstr>Meiryo</vt:lpstr>
      <vt:lpstr>等线</vt:lpstr>
      <vt:lpstr>等线 Light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第一PPT模板网-WWW.1PPT.COM </vt:lpstr>
      <vt:lpstr>第一PPT模板网-WWW.1PPT.COM  </vt:lpstr>
      <vt:lpstr> 第一PPT模板网-WWW.1PPT.COM</vt:lpstr>
      <vt:lpstr>  第一PPT模板网-WWW.1PPT.COM</vt:lpstr>
      <vt:lpstr>2_Office 主题​​</vt:lpstr>
      <vt:lpstr>3_Office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236</cp:revision>
  <dcterms:created xsi:type="dcterms:W3CDTF">2018-01-24T10:08:00Z</dcterms:created>
  <dcterms:modified xsi:type="dcterms:W3CDTF">2021-07-27T14:58:40Z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