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666" r:id="rId1"/>
    <p:sldMasterId id="2147485681" r:id="rId2"/>
  </p:sldMasterIdLst>
  <p:notesMasterIdLst>
    <p:notesMasterId r:id="rId38"/>
  </p:notesMasterIdLst>
  <p:sldIdLst>
    <p:sldId id="599" r:id="rId3"/>
    <p:sldId id="542" r:id="rId4"/>
    <p:sldId id="537" r:id="rId5"/>
    <p:sldId id="258" r:id="rId6"/>
    <p:sldId id="511" r:id="rId7"/>
    <p:sldId id="549" r:id="rId8"/>
    <p:sldId id="567" r:id="rId9"/>
    <p:sldId id="570" r:id="rId10"/>
    <p:sldId id="568" r:id="rId11"/>
    <p:sldId id="575" r:id="rId12"/>
    <p:sldId id="573" r:id="rId13"/>
    <p:sldId id="543" r:id="rId14"/>
    <p:sldId id="565" r:id="rId15"/>
    <p:sldId id="566" r:id="rId16"/>
    <p:sldId id="577" r:id="rId17"/>
    <p:sldId id="597" r:id="rId18"/>
    <p:sldId id="578" r:id="rId19"/>
    <p:sldId id="580" r:id="rId20"/>
    <p:sldId id="581" r:id="rId21"/>
    <p:sldId id="582" r:id="rId22"/>
    <p:sldId id="598" r:id="rId23"/>
    <p:sldId id="584" r:id="rId24"/>
    <p:sldId id="596" r:id="rId25"/>
    <p:sldId id="586" r:id="rId26"/>
    <p:sldId id="587" r:id="rId27"/>
    <p:sldId id="588" r:id="rId28"/>
    <p:sldId id="589" r:id="rId29"/>
    <p:sldId id="590" r:id="rId30"/>
    <p:sldId id="601" r:id="rId31"/>
    <p:sldId id="600" r:id="rId32"/>
    <p:sldId id="602" r:id="rId33"/>
    <p:sldId id="603" r:id="rId34"/>
    <p:sldId id="592" r:id="rId35"/>
    <p:sldId id="593" r:id="rId36"/>
    <p:sldId id="604" r:id="rId37"/>
  </p:sldIdLst>
  <p:sldSz cx="9144000" cy="5143500" type="screen16x9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1">
          <p15:clr>
            <a:srgbClr val="A4A3A4"/>
          </p15:clr>
        </p15:guide>
        <p15:guide id="2" orient="horz" pos="2801">
          <p15:clr>
            <a:srgbClr val="A4A3A4"/>
          </p15:clr>
        </p15:guide>
        <p15:guide id="3" pos="2899">
          <p15:clr>
            <a:srgbClr val="A4A3A4"/>
          </p15:clr>
        </p15:guide>
        <p15:guide id="4" pos="1318">
          <p15:clr>
            <a:srgbClr val="A4A3A4"/>
          </p15:clr>
        </p15:guide>
        <p15:guide id="5" pos="37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DDDDDD"/>
    <a:srgbClr val="000000"/>
    <a:srgbClr val="FF33CC"/>
    <a:srgbClr val="34421A"/>
    <a:srgbClr val="1A210D"/>
    <a:srgbClr val="67603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6314" autoAdjust="0"/>
  </p:normalViewPr>
  <p:slideViewPr>
    <p:cSldViewPr snapToGrid="0" snapToObjects="1">
      <p:cViewPr varScale="1">
        <p:scale>
          <a:sx n="143" d="100"/>
          <a:sy n="143" d="100"/>
        </p:scale>
        <p:origin x="726" y="120"/>
      </p:cViewPr>
      <p:guideLst>
        <p:guide orient="horz" pos="631"/>
        <p:guide orient="horz" pos="2801"/>
        <p:guide pos="2899"/>
        <p:guide pos="1318"/>
        <p:guide pos="377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Char char="•"/>
              <a:defRPr sz="1200"/>
            </a:lvl1pPr>
          </a:lstStyle>
          <a:p>
            <a:fld id="{5100DE14-3AE7-4A49-8376-7A92E30F01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4792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0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fld id="{AB8737EF-48D4-4EC8-840F-574F965A8F5E}" type="slidenum">
              <a:rPr lang="zh-CN" altLang="en-US"/>
              <a:pPr>
                <a:buFont typeface="Arial" pitchFamily="34" charset="0"/>
                <a:buNone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626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1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fld id="{849E8BA8-AABA-4E52-8103-38BD92A0C97B}" type="slidenum">
              <a:rPr lang="zh-CN" altLang="en-US"/>
              <a:pPr>
                <a:buFont typeface="Arial" pitchFamily="34" charset="0"/>
                <a:buNone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578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1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fld id="{DCF266E6-D4B0-43C0-8E15-9E231C43F1F1}" type="slidenum">
              <a:rPr lang="zh-CN" altLang="en-US"/>
              <a:pPr>
                <a:buFont typeface="Arial" pitchFamily="34" charset="0"/>
                <a:buNone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319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150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fld id="{AB86D509-F079-451F-92D6-82993CE4EA27}" type="slidenum">
              <a:rPr lang="zh-CN" altLang="en-US"/>
              <a:pPr>
                <a:buFont typeface="Arial" pitchFamily="34" charset="0"/>
                <a:buNone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492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0DE14-3AE7-4A49-8376-7A92E30F010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04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1553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7EB39-E671-406D-B49D-8AD415BB99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080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DAF13-9445-49CE-88D5-3CE9D74EBA2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403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92B04-78FA-4EA5-8BF8-10D36ECF29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683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F9464-910B-4DF6-91B1-6F4263410EA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799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866B4-479F-4EA7-ABA6-6DFEF24F4A1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278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3A971-10C2-4F48-8885-DE677670500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119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430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781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531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8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406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534C3-CAB6-43C1-AB7F-0512878C19F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1463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3201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614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5138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88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0156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78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3E743-A6DC-491E-9198-9F240903AA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39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2A4E9-CC0B-435E-BF3D-5507DEB6DDB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948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325B0-E0D9-482E-A448-4D89C0E45B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726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59EC1-718E-4647-8A4F-FD85947B43E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134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0651E-0A6F-4D7C-929D-B5B552603D9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042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BA0AD-B151-4B88-AF2F-56F35F3C07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7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20F69-4FFA-4516-A6D8-64FA1B8B54A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73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/>
              <a:pPr/>
              <a:t>2021/7/27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FAF526ED-88D4-4661-94AF-1EDDBE3B066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80" r:id="rId1"/>
    <p:sldLayoutId id="2147485679" r:id="rId2"/>
    <p:sldLayoutId id="2147485678" r:id="rId3"/>
    <p:sldLayoutId id="2147485677" r:id="rId4"/>
    <p:sldLayoutId id="2147485676" r:id="rId5"/>
    <p:sldLayoutId id="2147485675" r:id="rId6"/>
    <p:sldLayoutId id="2147485674" r:id="rId7"/>
    <p:sldLayoutId id="2147485673" r:id="rId8"/>
    <p:sldLayoutId id="2147485672" r:id="rId9"/>
    <p:sldLayoutId id="2147485671" r:id="rId10"/>
    <p:sldLayoutId id="2147485670" r:id="rId11"/>
    <p:sldLayoutId id="2147485669" r:id="rId12"/>
    <p:sldLayoutId id="2147485668" r:id="rId13"/>
    <p:sldLayoutId id="2147485667" r:id="rId14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65063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82" r:id="rId1"/>
    <p:sldLayoutId id="2147485683" r:id="rId2"/>
    <p:sldLayoutId id="2147485684" r:id="rId3"/>
    <p:sldLayoutId id="2147485685" r:id="rId4"/>
    <p:sldLayoutId id="2147485686" r:id="rId5"/>
    <p:sldLayoutId id="2147485687" r:id="rId6"/>
    <p:sldLayoutId id="2147485688" r:id="rId7"/>
    <p:sldLayoutId id="2147485689" r:id="rId8"/>
    <p:sldLayoutId id="2147485690" r:id="rId9"/>
    <p:sldLayoutId id="2147485691" r:id="rId10"/>
    <p:sldLayoutId id="214748569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7.&#21548;&#21548;&#31179;&#30340;&#22768;&#38899;&#65288;&#26391;&#35835;&#35270;&#39057;&#65289;.mp4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圆角矩形 66"/>
          <p:cNvSpPr/>
          <p:nvPr/>
        </p:nvSpPr>
        <p:spPr bwMode="auto">
          <a:xfrm>
            <a:off x="958850" y="1414463"/>
            <a:ext cx="7226300" cy="101600"/>
          </a:xfrm>
          <a:prstGeom prst="roundRect">
            <a:avLst/>
          </a:prstGeom>
          <a:gradFill>
            <a:gsLst>
              <a:gs pos="0">
                <a:srgbClr val="369434"/>
              </a:gs>
              <a:gs pos="100000">
                <a:srgbClr val="89C270"/>
              </a:gs>
            </a:gsLst>
          </a:gradFill>
          <a:ln>
            <a:solidFill>
              <a:srgbClr val="539F36"/>
            </a:solidFill>
          </a:ln>
          <a:effectLst>
            <a:outerShdw blurRad="40000" dist="230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/>
          </a:p>
        </p:txBody>
      </p:sp>
      <p:pic>
        <p:nvPicPr>
          <p:cNvPr id="3074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6" name="组合 13338"/>
          <p:cNvGrpSpPr>
            <a:grpSpLocks/>
          </p:cNvGrpSpPr>
          <p:nvPr/>
        </p:nvGrpSpPr>
        <p:grpSpPr bwMode="auto">
          <a:xfrm>
            <a:off x="1703388" y="517525"/>
            <a:ext cx="6343332" cy="1125538"/>
            <a:chOff x="2379275" y="958715"/>
            <a:chExt cx="6343389" cy="1503560"/>
          </a:xfrm>
        </p:grpSpPr>
        <p:sp>
          <p:nvSpPr>
            <p:cNvPr id="3077" name="Text Box 2"/>
            <p:cNvSpPr txBox="1">
              <a:spLocks noChangeArrowheads="1"/>
            </p:cNvSpPr>
            <p:nvPr/>
          </p:nvSpPr>
          <p:spPr bwMode="auto">
            <a:xfrm>
              <a:off x="3592109" y="1060568"/>
              <a:ext cx="5130555" cy="1110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800" b="1" dirty="0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</a:rPr>
                <a:t> 听听，秋的声音</a:t>
              </a:r>
            </a:p>
          </p:txBody>
        </p:sp>
        <p:grpSp>
          <p:nvGrpSpPr>
            <p:cNvPr id="3078" name="组合 13337"/>
            <p:cNvGrpSpPr>
              <a:grpSpLocks/>
            </p:cNvGrpSpPr>
            <p:nvPr/>
          </p:nvGrpSpPr>
          <p:grpSpPr bwMode="auto">
            <a:xfrm>
              <a:off x="2379275" y="958715"/>
              <a:ext cx="1181111" cy="1503560"/>
              <a:chOff x="2533650" y="790090"/>
              <a:chExt cx="1181111" cy="1503560"/>
            </a:xfrm>
          </p:grpSpPr>
          <p:sp>
            <p:nvSpPr>
              <p:cNvPr id="3079" name="AutoShape 11"/>
              <p:cNvSpPr>
                <a:spLocks noChangeArrowheads="1"/>
              </p:cNvSpPr>
              <p:nvPr/>
            </p:nvSpPr>
            <p:spPr bwMode="auto">
              <a:xfrm>
                <a:off x="2533650" y="790090"/>
                <a:ext cx="1181111" cy="1428396"/>
              </a:xfrm>
              <a:prstGeom prst="diamond">
                <a:avLst/>
              </a:prstGeom>
              <a:solidFill>
                <a:srgbClr val="236B2A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sy="50000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0" hangingPunct="0"/>
                <a:endParaRPr lang="en-US" altLang="ko-KR" sz="2800" b="1">
                  <a:solidFill>
                    <a:srgbClr val="FFFFFF"/>
                  </a:solidFill>
                  <a:ea typeface="Gulim" pitchFamily="34" charset="-127"/>
                </a:endParaRPr>
              </a:p>
            </p:txBody>
          </p:sp>
          <p:sp>
            <p:nvSpPr>
              <p:cNvPr id="3080" name="文本框 13"/>
              <p:cNvSpPr txBox="1">
                <a:spLocks noChangeArrowheads="1"/>
              </p:cNvSpPr>
              <p:nvPr/>
            </p:nvSpPr>
            <p:spPr bwMode="auto">
              <a:xfrm>
                <a:off x="2816229" y="814432"/>
                <a:ext cx="657558" cy="1479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en-US" altLang="zh-CN" sz="6600" b="1">
                    <a:solidFill>
                      <a:schemeClr val="bg1"/>
                    </a:solidFill>
                    <a:latin typeface="方正大黑简体" pitchFamily="65" charset="-122"/>
                    <a:ea typeface="方正大黑简体" pitchFamily="65" charset="-122"/>
                  </a:rPr>
                  <a:t>7</a:t>
                </a:r>
                <a:endParaRPr lang="zh-CN" altLang="en-US" sz="6600" b="1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endParaRPr>
              </a:p>
            </p:txBody>
          </p:sp>
        </p:grpSp>
      </p:grpSp>
      <p:grpSp>
        <p:nvGrpSpPr>
          <p:cNvPr id="3081" name="组合 1"/>
          <p:cNvGrpSpPr>
            <a:grpSpLocks/>
          </p:cNvGrpSpPr>
          <p:nvPr/>
        </p:nvGrpSpPr>
        <p:grpSpPr bwMode="auto">
          <a:xfrm>
            <a:off x="151435" y="4062845"/>
            <a:ext cx="8947150" cy="557212"/>
            <a:chOff x="158750" y="4179508"/>
            <a:chExt cx="8947941" cy="558043"/>
          </a:xfrm>
        </p:grpSpPr>
        <p:sp>
          <p:nvSpPr>
            <p:cNvPr id="36" name="任意多边形 35"/>
            <p:cNvSpPr/>
            <p:nvPr/>
          </p:nvSpPr>
          <p:spPr bwMode="auto">
            <a:xfrm>
              <a:off x="502167" y="4179508"/>
              <a:ext cx="1613519" cy="558043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2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初读感知</a:t>
              </a:r>
            </a:p>
          </p:txBody>
        </p:sp>
        <p:pic>
          <p:nvPicPr>
            <p:cNvPr id="3083" name="图片 4" descr="小花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750" y="4231758"/>
              <a:ext cx="576000" cy="453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4" name="图片 4" descr="小花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3103" y="4231758"/>
              <a:ext cx="576000" cy="453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5" name="图片 4" descr="小花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699" y="4231758"/>
              <a:ext cx="576000" cy="453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任意多边形 33"/>
            <p:cNvSpPr/>
            <p:nvPr/>
          </p:nvSpPr>
          <p:spPr bwMode="auto">
            <a:xfrm>
              <a:off x="2226520" y="4179508"/>
              <a:ext cx="1579762" cy="558043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2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品读释疑</a:t>
              </a:r>
            </a:p>
          </p:txBody>
        </p:sp>
        <p:sp>
          <p:nvSpPr>
            <p:cNvPr id="35" name="任意多边形 34"/>
            <p:cNvSpPr/>
            <p:nvPr/>
          </p:nvSpPr>
          <p:spPr bwMode="auto">
            <a:xfrm>
              <a:off x="3917116" y="4179508"/>
              <a:ext cx="1655970" cy="558043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2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结构主旨</a:t>
              </a:r>
            </a:p>
          </p:txBody>
        </p:sp>
        <p:pic>
          <p:nvPicPr>
            <p:cNvPr id="3088" name="图片 4" descr="小花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0503" y="4231758"/>
              <a:ext cx="576000" cy="453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任意多边形 31"/>
            <p:cNvSpPr/>
            <p:nvPr/>
          </p:nvSpPr>
          <p:spPr bwMode="auto">
            <a:xfrm>
              <a:off x="5683920" y="4179508"/>
              <a:ext cx="1655970" cy="558043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2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课堂拓展</a:t>
              </a:r>
            </a:p>
          </p:txBody>
        </p:sp>
        <p:pic>
          <p:nvPicPr>
            <p:cNvPr id="3090" name="图片 4" descr="小花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7307" y="4231758"/>
              <a:ext cx="576000" cy="453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任意多边形 21"/>
            <p:cNvSpPr/>
            <p:nvPr/>
          </p:nvSpPr>
          <p:spPr bwMode="auto">
            <a:xfrm>
              <a:off x="7450721" y="4179508"/>
              <a:ext cx="1655970" cy="558043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2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当堂检测</a:t>
              </a:r>
            </a:p>
          </p:txBody>
        </p:sp>
      </p:grpSp>
      <p:pic>
        <p:nvPicPr>
          <p:cNvPr id="12309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7986" y="1586797"/>
            <a:ext cx="3248025" cy="2438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678113" y="2995613"/>
            <a:ext cx="14366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吟唱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165350" y="3663950"/>
            <a:ext cx="2555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无故呻吟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101725" y="2336800"/>
            <a:ext cx="8445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yín</a:t>
            </a:r>
          </a:p>
        </p:txBody>
      </p:sp>
      <p:sp>
        <p:nvSpPr>
          <p:cNvPr id="15364" name="TextBox 44"/>
          <p:cNvSpPr txBox="1">
            <a:spLocks noChangeArrowheads="1"/>
          </p:cNvSpPr>
          <p:nvPr/>
        </p:nvSpPr>
        <p:spPr bwMode="auto">
          <a:xfrm>
            <a:off x="1611313" y="1363663"/>
            <a:ext cx="18430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歌</a:t>
            </a:r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吟 </a:t>
            </a:r>
            <a:endParaRPr lang="zh-CN" altLang="en-US" sz="5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953250" y="2995613"/>
            <a:ext cx="14366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辽远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432550" y="3662363"/>
            <a:ext cx="25542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辽东半岛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219700" y="2335213"/>
            <a:ext cx="100171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liáo</a:t>
            </a:r>
          </a:p>
        </p:txBody>
      </p:sp>
      <p:sp>
        <p:nvSpPr>
          <p:cNvPr id="15368" name="TextBox 44"/>
          <p:cNvSpPr txBox="1">
            <a:spLocks noChangeArrowheads="1"/>
          </p:cNvSpPr>
          <p:nvPr/>
        </p:nvSpPr>
        <p:spPr bwMode="auto">
          <a:xfrm>
            <a:off x="5880100" y="1377950"/>
            <a:ext cx="2933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辽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阔</a:t>
            </a:r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grpSp>
        <p:nvGrpSpPr>
          <p:cNvPr id="15369" name="组合 4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25" name="圆角矩形 24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我会认</a:t>
              </a:r>
            </a:p>
          </p:txBody>
        </p:sp>
        <p:sp>
          <p:nvSpPr>
            <p:cNvPr id="26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b="1"/>
            </a:p>
          </p:txBody>
        </p:sp>
      </p:grpSp>
      <p:graphicFrame>
        <p:nvGraphicFramePr>
          <p:cNvPr id="27" name="Group 47"/>
          <p:cNvGraphicFramePr>
            <a:graphicFrameLocks noGrp="1"/>
          </p:cNvGraphicFramePr>
          <p:nvPr/>
        </p:nvGraphicFramePr>
        <p:xfrm>
          <a:off x="912813" y="3114675"/>
          <a:ext cx="1223962" cy="1223964"/>
        </p:xfrm>
        <a:graphic>
          <a:graphicData uri="http://schemas.openxmlformats.org/drawingml/2006/table">
            <a:tbl>
              <a:tblPr/>
              <a:tblGrid>
                <a:gridCol w="611981"/>
                <a:gridCol w="611981"/>
              </a:tblGrid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TextBox 26"/>
          <p:cNvSpPr txBox="1">
            <a:spLocks noChangeArrowheads="1"/>
          </p:cNvSpPr>
          <p:nvPr/>
        </p:nvSpPr>
        <p:spPr bwMode="auto">
          <a:xfrm>
            <a:off x="947738" y="3119438"/>
            <a:ext cx="1150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吟</a:t>
            </a:r>
          </a:p>
        </p:txBody>
      </p:sp>
      <p:graphicFrame>
        <p:nvGraphicFramePr>
          <p:cNvPr id="29" name="Group 47"/>
          <p:cNvGraphicFramePr>
            <a:graphicFrameLocks noGrp="1"/>
          </p:cNvGraphicFramePr>
          <p:nvPr/>
        </p:nvGraphicFramePr>
        <p:xfrm>
          <a:off x="5148263" y="3127375"/>
          <a:ext cx="1223962" cy="1223964"/>
        </p:xfrm>
        <a:graphic>
          <a:graphicData uri="http://schemas.openxmlformats.org/drawingml/2006/table">
            <a:tbl>
              <a:tblPr/>
              <a:tblGrid>
                <a:gridCol w="611981"/>
                <a:gridCol w="611981"/>
              </a:tblGrid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5183188" y="3132138"/>
            <a:ext cx="1150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15" grpId="0"/>
      <p:bldP spid="16" grpId="0"/>
      <p:bldP spid="17" grpId="0"/>
      <p:bldP spid="28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560888" y="2928938"/>
            <a:ext cx="14366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辽阔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008438" y="3663950"/>
            <a:ext cx="25542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开阔眼界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703513" y="2325688"/>
            <a:ext cx="11461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kuò </a:t>
            </a:r>
          </a:p>
        </p:txBody>
      </p:sp>
      <p:sp>
        <p:nvSpPr>
          <p:cNvPr id="16388" name="TextBox 44"/>
          <p:cNvSpPr txBox="1">
            <a:spLocks noChangeArrowheads="1"/>
          </p:cNvSpPr>
          <p:nvPr/>
        </p:nvSpPr>
        <p:spPr bwMode="auto">
          <a:xfrm>
            <a:off x="3519488" y="1379538"/>
            <a:ext cx="1843087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广</a:t>
            </a:r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阔</a:t>
            </a:r>
          </a:p>
        </p:txBody>
      </p:sp>
      <p:grpSp>
        <p:nvGrpSpPr>
          <p:cNvPr id="16389" name="组合 4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15" name="圆角矩形 14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我会认</a:t>
              </a:r>
            </a:p>
          </p:txBody>
        </p:sp>
        <p:sp>
          <p:nvSpPr>
            <p:cNvPr id="16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b="1"/>
            </a:p>
          </p:txBody>
        </p:sp>
      </p:grpSp>
      <p:graphicFrame>
        <p:nvGraphicFramePr>
          <p:cNvPr id="17" name="Group 47"/>
          <p:cNvGraphicFramePr>
            <a:graphicFrameLocks noGrp="1"/>
          </p:cNvGraphicFramePr>
          <p:nvPr/>
        </p:nvGraphicFramePr>
        <p:xfrm>
          <a:off x="2652713" y="3114675"/>
          <a:ext cx="1223962" cy="1223964"/>
        </p:xfrm>
        <a:graphic>
          <a:graphicData uri="http://schemas.openxmlformats.org/drawingml/2006/table">
            <a:tbl>
              <a:tblPr/>
              <a:tblGrid>
                <a:gridCol w="611981"/>
                <a:gridCol w="611981"/>
              </a:tblGrid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TextBox 26"/>
          <p:cNvSpPr txBox="1">
            <a:spLocks noChangeArrowheads="1"/>
          </p:cNvSpPr>
          <p:nvPr/>
        </p:nvSpPr>
        <p:spPr bwMode="auto">
          <a:xfrm>
            <a:off x="2687638" y="3119438"/>
            <a:ext cx="1150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矩形 4"/>
          <p:cNvSpPr>
            <a:spLocks noChangeArrowheads="1"/>
          </p:cNvSpPr>
          <p:nvPr/>
        </p:nvSpPr>
        <p:spPr bwMode="auto">
          <a:xfrm>
            <a:off x="855663" y="1516063"/>
            <a:ext cx="1925637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道别</a:t>
            </a:r>
            <a:r>
              <a:rPr lang="en-US" altLang="zh-CN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ct val="200000"/>
              </a:lnSpc>
            </a:pPr>
            <a:r>
              <a:rPr lang="en-US" altLang="zh-CN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叮咛</a:t>
            </a:r>
            <a:r>
              <a:rPr lang="en-US" altLang="zh-CN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>
              <a:lnSpc>
                <a:spcPct val="200000"/>
              </a:lnSpc>
            </a:pPr>
            <a:r>
              <a:rPr lang="en-US" altLang="zh-CN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辽阔</a:t>
            </a:r>
            <a:r>
              <a:rPr lang="en-US" altLang="zh-CN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2400" b="1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绽开</a:t>
            </a:r>
            <a:r>
              <a:rPr lang="en-US" altLang="zh-CN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2400" b="1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157413" y="2070100"/>
            <a:ext cx="1279525" cy="14128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2135188" y="2070100"/>
            <a:ext cx="1301750" cy="6492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412" name="矩形 5"/>
          <p:cNvSpPr>
            <a:spLocks noChangeArrowheads="1"/>
          </p:cNvSpPr>
          <p:nvPr/>
        </p:nvSpPr>
        <p:spPr bwMode="auto">
          <a:xfrm>
            <a:off x="4513263" y="806450"/>
            <a:ext cx="5227637" cy="4857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endParaRPr lang="zh-CN" altLang="en-US" sz="26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413" name="矩形 5"/>
          <p:cNvSpPr>
            <a:spLocks noChangeArrowheads="1"/>
          </p:cNvSpPr>
          <p:nvPr/>
        </p:nvSpPr>
        <p:spPr bwMode="auto">
          <a:xfrm>
            <a:off x="3436938" y="3971925"/>
            <a:ext cx="5432425" cy="46196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广阔。</a:t>
            </a:r>
          </a:p>
        </p:txBody>
      </p:sp>
      <p:sp>
        <p:nvSpPr>
          <p:cNvPr id="17414" name="矩形 5"/>
          <p:cNvSpPr>
            <a:spLocks noChangeArrowheads="1"/>
          </p:cNvSpPr>
          <p:nvPr/>
        </p:nvSpPr>
        <p:spPr bwMode="auto">
          <a:xfrm>
            <a:off x="3436938" y="3241675"/>
            <a:ext cx="5218112" cy="4810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辞行。本课指黄叶离开了大树。</a:t>
            </a:r>
          </a:p>
        </p:txBody>
      </p:sp>
      <p:sp>
        <p:nvSpPr>
          <p:cNvPr id="17415" name="矩形 5"/>
          <p:cNvSpPr>
            <a:spLocks noChangeArrowheads="1"/>
          </p:cNvSpPr>
          <p:nvPr/>
        </p:nvSpPr>
        <p:spPr bwMode="auto">
          <a:xfrm>
            <a:off x="3436938" y="1730375"/>
            <a:ext cx="5218112" cy="4810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反复地嘱咐。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2166938" y="3484563"/>
            <a:ext cx="1301750" cy="7985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" name="组合 20"/>
          <p:cNvGrpSpPr/>
          <p:nvPr/>
        </p:nvGrpSpPr>
        <p:grpSpPr>
          <a:xfrm>
            <a:off x="588685" y="828148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理解词语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/>
            </a:p>
          </p:txBody>
        </p:sp>
      </p:grpSp>
      <p:grpSp>
        <p:nvGrpSpPr>
          <p:cNvPr id="3" name="组合 25"/>
          <p:cNvGrpSpPr>
            <a:grpSpLocks/>
          </p:cNvGrpSpPr>
          <p:nvPr/>
        </p:nvGrpSpPr>
        <p:grpSpPr bwMode="auto">
          <a:xfrm>
            <a:off x="3321050" y="736600"/>
            <a:ext cx="3990975" cy="682625"/>
            <a:chOff x="3124895" y="802159"/>
            <a:chExt cx="3989649" cy="682287"/>
          </a:xfrm>
        </p:grpSpPr>
        <p:pic>
          <p:nvPicPr>
            <p:cNvPr id="17419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895" y="802159"/>
              <a:ext cx="3885506" cy="68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矩形 12"/>
            <p:cNvSpPr>
              <a:spLocks noChangeArrowheads="1"/>
            </p:cNvSpPr>
            <p:nvPr/>
          </p:nvSpPr>
          <p:spPr bwMode="auto">
            <a:xfrm>
              <a:off x="3236559" y="878359"/>
              <a:ext cx="387798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试着把词语和意思连起来！</a:t>
              </a:r>
            </a:p>
          </p:txBody>
        </p:sp>
      </p:grpSp>
      <p:sp>
        <p:nvSpPr>
          <p:cNvPr id="17421" name="矩形 5"/>
          <p:cNvSpPr>
            <a:spLocks noChangeArrowheads="1"/>
          </p:cNvSpPr>
          <p:nvPr/>
        </p:nvSpPr>
        <p:spPr bwMode="auto">
          <a:xfrm>
            <a:off x="3436938" y="2486025"/>
            <a:ext cx="5218112" cy="4810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裂开。本课指谷粒成熟。</a:t>
            </a:r>
          </a:p>
        </p:txBody>
      </p:sp>
      <p:cxnSp>
        <p:nvCxnSpPr>
          <p:cNvPr id="5" name="直接连接符 5"/>
          <p:cNvCxnSpPr/>
          <p:nvPr/>
        </p:nvCxnSpPr>
        <p:spPr>
          <a:xfrm flipV="1">
            <a:off x="2105025" y="2855913"/>
            <a:ext cx="1376363" cy="13128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004888" y="2268538"/>
            <a:ext cx="7339012" cy="863600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60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37160" tIns="137160" rIns="137160" bIns="137160" spcCol="1270" anchor="ctr"/>
          <a:lstStyle/>
          <a:p>
            <a:pPr indent="812800" defTabSz="1600200">
              <a:lnSpc>
                <a:spcPct val="150000"/>
              </a:lnSpc>
              <a:spcAft>
                <a:spcPct val="35000"/>
              </a:spcAft>
              <a:buFontTx/>
              <a:buNone/>
              <a:defRPr/>
            </a:pPr>
            <a:r>
              <a:rPr lang="zh-CN" altLang="en-US" sz="2800" b="1" dirty="0">
                <a:latin typeface="+mj-ea"/>
                <a:ea typeface="+mj-ea"/>
              </a:rPr>
              <a:t>指名读课文，同学互评：字音是否正确，句子是否通顺。  </a:t>
            </a:r>
            <a:endParaRPr lang="zh-CN" altLang="en-US" sz="2800" dirty="0">
              <a:latin typeface="+mj-ea"/>
              <a:ea typeface="+mj-ea"/>
            </a:endParaRPr>
          </a:p>
        </p:txBody>
      </p:sp>
      <p:grpSp>
        <p:nvGrpSpPr>
          <p:cNvPr id="18434" name="组合 10"/>
          <p:cNvGrpSpPr>
            <a:grpSpLocks/>
          </p:cNvGrpSpPr>
          <p:nvPr/>
        </p:nvGrpSpPr>
        <p:grpSpPr bwMode="auto">
          <a:xfrm>
            <a:off x="1003300" y="1055688"/>
            <a:ext cx="2384425" cy="682625"/>
            <a:chOff x="847804" y="1058370"/>
            <a:chExt cx="2384346" cy="682057"/>
          </a:xfrm>
        </p:grpSpPr>
        <p:pic>
          <p:nvPicPr>
            <p:cNvPr id="18435" name="Picture 10" descr="C:\Users\Administrator\Desktop\绿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4037" y="1486150"/>
              <a:ext cx="2287078" cy="254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圆角矩形 12"/>
            <p:cNvSpPr/>
            <p:nvPr/>
          </p:nvSpPr>
          <p:spPr>
            <a:xfrm>
              <a:off x="847804" y="1058370"/>
              <a:ext cx="2384346" cy="531209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检查自读情况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893763" y="1411288"/>
            <a:ext cx="68548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再读课文，想一想课文写了什么？</a:t>
            </a:r>
          </a:p>
        </p:txBody>
      </p:sp>
      <p:sp>
        <p:nvSpPr>
          <p:cNvPr id="3" name="矩形 2"/>
          <p:cNvSpPr/>
          <p:nvPr/>
        </p:nvSpPr>
        <p:spPr>
          <a:xfrm>
            <a:off x="893763" y="2187575"/>
            <a:ext cx="7748587" cy="1454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723900">
              <a:lnSpc>
                <a:spcPct val="15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作者抓住秋天里大自然的一些声响，用诗的语言赞美了秋天。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801688" y="3957638"/>
            <a:ext cx="78343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本诗从哪两个方面描写秋天？体现了什么？</a:t>
            </a:r>
            <a:r>
              <a:rPr lang="zh-CN" altLang="en-US" sz="24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（核心问题）</a:t>
            </a:r>
            <a:endParaRPr lang="en-US" altLang="zh-CN" sz="2400" b="1" dirty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pic>
        <p:nvPicPr>
          <p:cNvPr id="20482" name="Picture 2" descr="C:\Documents and Settings\zyan\桌面\秋天的诗.files\slide0003_image0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7788" y="981075"/>
            <a:ext cx="3908425" cy="290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51" name="Picture 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6146" y="2118101"/>
            <a:ext cx="1944870" cy="1465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12700"/>
          </a:effectLst>
        </p:spPr>
      </p:pic>
      <p:pic>
        <p:nvPicPr>
          <p:cNvPr id="65548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0023" y="2118101"/>
            <a:ext cx="1944870" cy="1465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12700"/>
          </a:effectLst>
        </p:spPr>
      </p:pic>
      <p:pic>
        <p:nvPicPr>
          <p:cNvPr id="6554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7279" y="2121728"/>
            <a:ext cx="1944870" cy="1458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12700"/>
          </a:effectLst>
        </p:spPr>
      </p:pic>
      <p:pic>
        <p:nvPicPr>
          <p:cNvPr id="65549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885" y="2130460"/>
            <a:ext cx="1903614" cy="1441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12700"/>
          </a:effectLst>
        </p:spPr>
      </p:pic>
      <p:grpSp>
        <p:nvGrpSpPr>
          <p:cNvPr id="2" name="组合 15"/>
          <p:cNvGrpSpPr>
            <a:grpSpLocks/>
          </p:cNvGrpSpPr>
          <p:nvPr/>
        </p:nvGrpSpPr>
        <p:grpSpPr bwMode="auto">
          <a:xfrm>
            <a:off x="800100" y="3832225"/>
            <a:ext cx="7926388" cy="630238"/>
            <a:chOff x="762289" y="3832167"/>
            <a:chExt cx="7926213" cy="630666"/>
          </a:xfrm>
        </p:grpSpPr>
        <p:sp>
          <p:nvSpPr>
            <p:cNvPr id="22534" name="TextBox 1"/>
            <p:cNvSpPr txBox="1">
              <a:spLocks noChangeArrowheads="1"/>
            </p:cNvSpPr>
            <p:nvPr/>
          </p:nvSpPr>
          <p:spPr bwMode="auto">
            <a:xfrm>
              <a:off x="762289" y="3832167"/>
              <a:ext cx="13049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落叶</a:t>
              </a:r>
            </a:p>
          </p:txBody>
        </p:sp>
        <p:sp>
          <p:nvSpPr>
            <p:cNvPr id="22535" name="TextBox 11"/>
            <p:cNvSpPr txBox="1">
              <a:spLocks noChangeArrowheads="1"/>
            </p:cNvSpPr>
            <p:nvPr/>
          </p:nvSpPr>
          <p:spPr bwMode="auto">
            <a:xfrm>
              <a:off x="2844769" y="3869745"/>
              <a:ext cx="13049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蟋蟀</a:t>
              </a:r>
            </a:p>
          </p:txBody>
        </p:sp>
        <p:sp>
          <p:nvSpPr>
            <p:cNvPr id="22536" name="TextBox 13"/>
            <p:cNvSpPr txBox="1">
              <a:spLocks noChangeArrowheads="1"/>
            </p:cNvSpPr>
            <p:nvPr/>
          </p:nvSpPr>
          <p:spPr bwMode="auto">
            <a:xfrm>
              <a:off x="5171119" y="3844806"/>
              <a:ext cx="13049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大雁</a:t>
              </a:r>
            </a:p>
          </p:txBody>
        </p:sp>
        <p:sp>
          <p:nvSpPr>
            <p:cNvPr id="22537" name="TextBox 14"/>
            <p:cNvSpPr txBox="1">
              <a:spLocks noChangeArrowheads="1"/>
            </p:cNvSpPr>
            <p:nvPr/>
          </p:nvSpPr>
          <p:spPr bwMode="auto">
            <a:xfrm>
              <a:off x="7383577" y="3878058"/>
              <a:ext cx="13049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秋风</a:t>
              </a:r>
            </a:p>
          </p:txBody>
        </p:sp>
      </p:grpSp>
      <p:pic>
        <p:nvPicPr>
          <p:cNvPr id="14" name="Picture 2" descr="C:\Users\Administrator\Desktop\可改图标 - 副本\品读释疑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3275" y="96838"/>
            <a:ext cx="2333625" cy="5064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703513" y="904875"/>
            <a:ext cx="3736975" cy="733425"/>
            <a:chOff x="2793242" y="-1413898"/>
            <a:chExt cx="3737823" cy="733369"/>
          </a:xfrm>
        </p:grpSpPr>
        <p:pic>
          <p:nvPicPr>
            <p:cNvPr id="22540" name="Picture 14" descr="E:\各版本共用文件\0未分类文件\图片\气泡\2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3242" y="-1413898"/>
              <a:ext cx="3737823" cy="733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1" name="矩形 2"/>
            <p:cNvSpPr>
              <a:spLocks noChangeArrowheads="1"/>
            </p:cNvSpPr>
            <p:nvPr/>
          </p:nvSpPr>
          <p:spPr bwMode="auto">
            <a:xfrm>
              <a:off x="3321103" y="-1347791"/>
              <a:ext cx="269817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具体可感的声音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6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a5966045bcb6f7078694736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763" y="1217613"/>
            <a:ext cx="2997200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Rectangle 9"/>
          <p:cNvSpPr>
            <a:spLocks noChangeArrowheads="1"/>
          </p:cNvSpPr>
          <p:nvPr/>
        </p:nvSpPr>
        <p:spPr bwMode="auto">
          <a:xfrm>
            <a:off x="1992313" y="814388"/>
            <a:ext cx="4572000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听听，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秋的声音，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大树抖抖手臂，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“刷刷”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是黄叶道别的话音。</a:t>
            </a:r>
          </a:p>
        </p:txBody>
      </p:sp>
      <p:pic>
        <p:nvPicPr>
          <p:cNvPr id="23555" name="Picture 49" descr="C:\Documents and Settings\zyan\桌面\gif00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2388" y="1211263"/>
            <a:ext cx="1752600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606675" y="3409950"/>
            <a:ext cx="3379788" cy="1463675"/>
            <a:chOff x="2094461" y="3952422"/>
            <a:chExt cx="3577136" cy="858695"/>
          </a:xfrm>
        </p:grpSpPr>
        <p:pic>
          <p:nvPicPr>
            <p:cNvPr id="23557" name="Picture 15" descr="C:\Users\Administrator\Desktop\e76eebc5b5a8a4ff0f0312b97e633819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119942" y="3952422"/>
              <a:ext cx="3551655" cy="858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矩形 15"/>
            <p:cNvSpPr>
              <a:spLocks noChangeArrowheads="1"/>
            </p:cNvSpPr>
            <p:nvPr/>
          </p:nvSpPr>
          <p:spPr bwMode="auto">
            <a:xfrm>
              <a:off x="2094461" y="4179669"/>
              <a:ext cx="3498166" cy="623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100" b="1" dirty="0">
                  <a:solidFill>
                    <a:srgbClr val="FF0000"/>
                  </a:solidFill>
                  <a:latin typeface="+mn-ea"/>
                </a:rPr>
                <a:t> 把“刷刷”的落叶声说成是道别的话音，表现了黄叶依依不舍的心情。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15"/>
          <p:cNvSpPr>
            <a:spLocks noChangeArrowheads="1"/>
          </p:cNvSpPr>
          <p:nvPr/>
        </p:nvSpPr>
        <p:spPr bwMode="auto">
          <a:xfrm>
            <a:off x="3389313" y="3392488"/>
            <a:ext cx="3695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2400" b="1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84475" y="3492500"/>
            <a:ext cx="4300538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b="1" dirty="0">
                <a:latin typeface="+mn-ea"/>
                <a:ea typeface="+mn-ea"/>
              </a:rPr>
              <a:t>     </a:t>
            </a:r>
          </a:p>
        </p:txBody>
      </p:sp>
      <p:sp>
        <p:nvSpPr>
          <p:cNvPr id="24579" name="Rectangle 9"/>
          <p:cNvSpPr>
            <a:spLocks noChangeArrowheads="1"/>
          </p:cNvSpPr>
          <p:nvPr/>
        </p:nvSpPr>
        <p:spPr bwMode="auto">
          <a:xfrm>
            <a:off x="2665413" y="1241425"/>
            <a:ext cx="4572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听听，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秋的声音，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蟋蟀振动翅膀，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“㘗㘗”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</a:p>
          <a:p>
            <a:pPr defTabSz="91440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是和阳台告别的歌韵。</a:t>
            </a:r>
          </a:p>
        </p:txBody>
      </p:sp>
      <p:pic>
        <p:nvPicPr>
          <p:cNvPr id="3175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877" y="791245"/>
            <a:ext cx="2061006" cy="1545755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4637088" y="2127250"/>
            <a:ext cx="3683000" cy="1411288"/>
            <a:chOff x="1476346" y="3764636"/>
            <a:chExt cx="3898974" cy="828805"/>
          </a:xfrm>
        </p:grpSpPr>
        <p:pic>
          <p:nvPicPr>
            <p:cNvPr id="24582" name="Picture 15" descr="C:\Users\Administrator\Desktop\e76eebc5b5a8a4ff0f0312b97e633819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3021246" y="2219734"/>
              <a:ext cx="809171" cy="3898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矩形 15"/>
            <p:cNvSpPr>
              <a:spLocks noChangeArrowheads="1"/>
            </p:cNvSpPr>
            <p:nvPr/>
          </p:nvSpPr>
          <p:spPr bwMode="auto">
            <a:xfrm>
              <a:off x="2622510" y="3780485"/>
              <a:ext cx="2561223" cy="812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100" b="1" dirty="0">
                  <a:solidFill>
                    <a:srgbClr val="FF0000"/>
                  </a:solidFill>
                  <a:latin typeface="+mn-ea"/>
                </a:rPr>
                <a:t> 这是描写蟋蟀的声音。写出了蟋蟀在阳台上振动翅膀活动的画面。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8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993" y="1390858"/>
            <a:ext cx="2008909" cy="15066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2" name="矩形 10"/>
          <p:cNvSpPr>
            <a:spLocks noChangeArrowheads="1"/>
          </p:cNvSpPr>
          <p:nvPr/>
        </p:nvSpPr>
        <p:spPr bwMode="auto">
          <a:xfrm>
            <a:off x="2397125" y="1160463"/>
            <a:ext cx="4572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一排排大雁追上白云，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撒下一阵暖暖的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叮咛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一阵阵秋风掠过田野，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送来一片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丰收的歌吟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397500" y="1025525"/>
            <a:ext cx="3683000" cy="1411288"/>
            <a:chOff x="1476346" y="3764636"/>
            <a:chExt cx="3898974" cy="828805"/>
          </a:xfrm>
        </p:grpSpPr>
        <p:pic>
          <p:nvPicPr>
            <p:cNvPr id="25604" name="Picture 15" descr="C:\Users\Administrator\Desktop\e76eebc5b5a8a4ff0f0312b97e633819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3021246" y="2219734"/>
              <a:ext cx="809171" cy="3898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矩形 15"/>
            <p:cNvSpPr>
              <a:spLocks noChangeArrowheads="1"/>
            </p:cNvSpPr>
            <p:nvPr/>
          </p:nvSpPr>
          <p:spPr bwMode="auto">
            <a:xfrm>
              <a:off x="2622510" y="3780485"/>
              <a:ext cx="2561223" cy="812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100" b="1" dirty="0">
                  <a:solidFill>
                    <a:srgbClr val="FF0000"/>
                  </a:solidFill>
                  <a:latin typeface="+mn-ea"/>
                </a:rPr>
                <a:t>“叮咛”是大雁的叫声，这里运用拟人的修辞方法告诉大家秋天已经来到。</a:t>
              </a: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3894138" y="3362325"/>
            <a:ext cx="3378200" cy="1462088"/>
            <a:chOff x="2094461" y="3952422"/>
            <a:chExt cx="3577136" cy="858695"/>
          </a:xfrm>
        </p:grpSpPr>
        <p:pic>
          <p:nvPicPr>
            <p:cNvPr id="25607" name="Picture 15" descr="C:\Users\Administrator\Desktop\e76eebc5b5a8a4ff0f0312b97e633819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119942" y="3952422"/>
              <a:ext cx="3551655" cy="858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矩形 15"/>
            <p:cNvSpPr>
              <a:spLocks noChangeArrowheads="1"/>
            </p:cNvSpPr>
            <p:nvPr/>
          </p:nvSpPr>
          <p:spPr bwMode="auto">
            <a:xfrm>
              <a:off x="2094461" y="4178983"/>
              <a:ext cx="3498129" cy="623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100" b="1" dirty="0">
                  <a:solidFill>
                    <a:srgbClr val="FF0000"/>
                  </a:solidFill>
                  <a:latin typeface="+mn-ea"/>
                </a:rPr>
                <a:t>“丰收的歌吟”指的是一阵阵秋风过后，田野呈现出丰收的景象。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413" y="1766888"/>
            <a:ext cx="2533650" cy="190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9913" y="1766888"/>
            <a:ext cx="2640011" cy="1917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3324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9162" y="1766888"/>
            <a:ext cx="2849563" cy="1917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矩形 7"/>
          <p:cNvSpPr/>
          <p:nvPr/>
        </p:nvSpPr>
        <p:spPr>
          <a:xfrm>
            <a:off x="2083712" y="864585"/>
            <a:ext cx="54008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>
                <a:ln>
                  <a:solidFill>
                    <a:schemeClr val="bg1"/>
                  </a:solidFill>
                </a:ln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b="1" dirty="0">
                <a:ln>
                  <a:solidFill>
                    <a:schemeClr val="bg1"/>
                  </a:solidFill>
                </a:ln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你知道这是什么季节吗？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630613" y="3925888"/>
            <a:ext cx="1882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4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秋 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1" descr="C:\Users\Administrator\AppData\Roaming\Tencent\Users\541737432\QQ\WinTemp\RichOle\GQ}FZBW%5M5Z9]`N_4W]5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6" name="矩形 6"/>
          <p:cNvSpPr>
            <a:spLocks noChangeArrowheads="1"/>
          </p:cNvSpPr>
          <p:nvPr/>
        </p:nvSpPr>
        <p:spPr bwMode="auto">
          <a:xfrm>
            <a:off x="2000250" y="1477963"/>
            <a:ext cx="45720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听听，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走进秋，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走进这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辽阔的音乐厅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你好好地去听秋的声音。</a:t>
            </a:r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0699" y="2012429"/>
            <a:ext cx="2054138" cy="14694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3244850" y="773113"/>
            <a:ext cx="4649788" cy="1538287"/>
            <a:chOff x="1228663" y="4179357"/>
            <a:chExt cx="4921468" cy="902840"/>
          </a:xfrm>
        </p:grpSpPr>
        <p:pic>
          <p:nvPicPr>
            <p:cNvPr id="26629" name="Picture 15" descr="C:\Users\Administrator\Desktop\e76eebc5b5a8a4ff0f0312b97e633819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4703" y="4179357"/>
              <a:ext cx="4875428" cy="902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矩形 15"/>
            <p:cNvSpPr>
              <a:spLocks noChangeArrowheads="1"/>
            </p:cNvSpPr>
            <p:nvPr/>
          </p:nvSpPr>
          <p:spPr bwMode="auto">
            <a:xfrm>
              <a:off x="1228663" y="4209172"/>
              <a:ext cx="4758483" cy="596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sz="2000" b="1" dirty="0">
                  <a:solidFill>
                    <a:srgbClr val="FF0000"/>
                  </a:solidFill>
                  <a:latin typeface="+mn-ea"/>
                </a:rPr>
                <a:t> 把秋天比作辽阔的音乐厅，形象生动地写出了秋天的大自然中蕴含着各种声音，这些声音像优美动听的旋律 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6"/>
          <p:cNvGrpSpPr>
            <a:grpSpLocks/>
          </p:cNvGrpSpPr>
          <p:nvPr/>
        </p:nvGrpSpPr>
        <p:grpSpPr bwMode="auto">
          <a:xfrm>
            <a:off x="1084263" y="3927475"/>
            <a:ext cx="7870825" cy="584200"/>
            <a:chOff x="1084788" y="3952875"/>
            <a:chExt cx="7870642" cy="584775"/>
          </a:xfrm>
        </p:grpSpPr>
        <p:sp>
          <p:nvSpPr>
            <p:cNvPr id="27650" name="TextBox 1"/>
            <p:cNvSpPr txBox="1">
              <a:spLocks noChangeArrowheads="1"/>
            </p:cNvSpPr>
            <p:nvPr/>
          </p:nvSpPr>
          <p:spPr bwMode="auto">
            <a:xfrm>
              <a:off x="1084788" y="3952875"/>
              <a:ext cx="13049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叶子</a:t>
              </a:r>
            </a:p>
          </p:txBody>
        </p:sp>
        <p:sp>
          <p:nvSpPr>
            <p:cNvPr id="27651" name="TextBox 11"/>
            <p:cNvSpPr txBox="1">
              <a:spLocks noChangeArrowheads="1"/>
            </p:cNvSpPr>
            <p:nvPr/>
          </p:nvSpPr>
          <p:spPr bwMode="auto">
            <a:xfrm>
              <a:off x="3785668" y="3952875"/>
              <a:ext cx="13049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小花</a:t>
              </a:r>
            </a:p>
          </p:txBody>
        </p:sp>
        <p:sp>
          <p:nvSpPr>
            <p:cNvPr id="27652" name="TextBox 13"/>
            <p:cNvSpPr txBox="1">
              <a:spLocks noChangeArrowheads="1"/>
            </p:cNvSpPr>
            <p:nvPr/>
          </p:nvSpPr>
          <p:spPr bwMode="auto">
            <a:xfrm>
              <a:off x="6388385" y="3952875"/>
              <a:ext cx="256704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b="1">
                  <a:latin typeface="楷体" pitchFamily="49" charset="-122"/>
                  <a:ea typeface="楷体" pitchFamily="49" charset="-122"/>
                </a:rPr>
                <a:t>汗水、谷粒</a:t>
              </a:r>
            </a:p>
          </p:txBody>
        </p:sp>
      </p:grpSp>
      <p:pic>
        <p:nvPicPr>
          <p:cNvPr id="66573" name="Picture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6901" y="2039103"/>
            <a:ext cx="2340199" cy="1705547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9050" y="2161590"/>
            <a:ext cx="2142391" cy="1428261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859" y="2135365"/>
            <a:ext cx="2162119" cy="1428261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703513" y="904875"/>
            <a:ext cx="3736975" cy="733425"/>
            <a:chOff x="2793242" y="-1413898"/>
            <a:chExt cx="3737823" cy="733369"/>
          </a:xfrm>
        </p:grpSpPr>
        <p:pic>
          <p:nvPicPr>
            <p:cNvPr id="27657" name="Picture 14" descr="E:\各版本共用文件\0未分类文件\图片\气泡\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3242" y="-1413898"/>
              <a:ext cx="3737823" cy="733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8" name="矩形 17"/>
            <p:cNvSpPr>
              <a:spLocks noChangeArrowheads="1"/>
            </p:cNvSpPr>
            <p:nvPr/>
          </p:nvSpPr>
          <p:spPr bwMode="auto">
            <a:xfrm>
              <a:off x="3321103" y="-1347791"/>
              <a:ext cx="269817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心领神会的声音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66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矩形 1"/>
          <p:cNvSpPr>
            <a:spLocks noChangeArrowheads="1"/>
          </p:cNvSpPr>
          <p:nvPr/>
        </p:nvSpPr>
        <p:spPr bwMode="auto">
          <a:xfrm>
            <a:off x="2989263" y="863600"/>
            <a:ext cx="3905250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秋的声音，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在每一片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叶子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里，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在每一朵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小花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上，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在每一滴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汗水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里，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在每一颗绽开的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谷粒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里。</a:t>
            </a:r>
          </a:p>
        </p:txBody>
      </p:sp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7473" y="1311117"/>
            <a:ext cx="2033359" cy="1353053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35853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929" y="3168643"/>
            <a:ext cx="2142391" cy="1428261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858" y="1311117"/>
            <a:ext cx="2162119" cy="1428261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3956050" y="3598863"/>
            <a:ext cx="3887788" cy="1230312"/>
            <a:chOff x="2080827" y="3967541"/>
            <a:chExt cx="4115445" cy="722223"/>
          </a:xfrm>
        </p:grpSpPr>
        <p:pic>
          <p:nvPicPr>
            <p:cNvPr id="28678" name="Picture 15" descr="C:\Users\Administrator\Desktop\e76eebc5b5a8a4ff0f0312b97e633819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133575" y="3967541"/>
              <a:ext cx="4062697" cy="722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矩形 15"/>
            <p:cNvSpPr>
              <a:spLocks noChangeArrowheads="1"/>
            </p:cNvSpPr>
            <p:nvPr/>
          </p:nvSpPr>
          <p:spPr bwMode="auto">
            <a:xfrm>
              <a:off x="2080827" y="4186917"/>
              <a:ext cx="4088179" cy="433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2100" b="1" dirty="0">
                  <a:solidFill>
                    <a:srgbClr val="FF0000"/>
                  </a:solidFill>
                  <a:latin typeface="+mn-ea"/>
                </a:rPr>
                <a:t> 运用</a:t>
              </a:r>
              <a:r>
                <a:rPr lang="zh-CN" altLang="en-US" sz="2100" b="1" dirty="0">
                  <a:solidFill>
                    <a:srgbClr val="FF0000"/>
                  </a:solidFill>
                  <a:effectLst>
                    <a:glow rad="101600">
                      <a:srgbClr val="FFFF00">
                        <a:alpha val="60000"/>
                      </a:srgbClr>
                    </a:glow>
                  </a:effectLst>
                  <a:latin typeface="+mn-ea"/>
                </a:rPr>
                <a:t>排比</a:t>
              </a:r>
              <a:r>
                <a:rPr lang="zh-CN" altLang="en-US" sz="2100" b="1" dirty="0">
                  <a:solidFill>
                    <a:srgbClr val="FF0000"/>
                  </a:solidFill>
                  <a:latin typeface="+mn-ea"/>
                </a:rPr>
                <a:t>的修辞方法表现出秋天的声音无处不在、随处可见。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508250" y="1898650"/>
            <a:ext cx="41497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听听，</a:t>
            </a:r>
          </a:p>
          <a:p>
            <a:pPr indent="5334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秋的声音，</a:t>
            </a:r>
          </a:p>
          <a:p>
            <a:pPr indent="5334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雨婆婆眨眨眼睛。</a:t>
            </a:r>
          </a:p>
          <a:p>
            <a:pPr indent="5334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“滴答”</a:t>
            </a:r>
          </a:p>
          <a:p>
            <a:pPr indent="5334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是与夏天道别的乐章。</a:t>
            </a:r>
          </a:p>
        </p:txBody>
      </p:sp>
      <p:grpSp>
        <p:nvGrpSpPr>
          <p:cNvPr id="29698" name="组合 15"/>
          <p:cNvGrpSpPr>
            <a:grpSpLocks/>
          </p:cNvGrpSpPr>
          <p:nvPr/>
        </p:nvGrpSpPr>
        <p:grpSpPr bwMode="auto">
          <a:xfrm>
            <a:off x="1020763" y="762000"/>
            <a:ext cx="7051675" cy="1114425"/>
            <a:chOff x="428920" y="917222"/>
            <a:chExt cx="7051412" cy="1113299"/>
          </a:xfrm>
        </p:grpSpPr>
        <p:grpSp>
          <p:nvGrpSpPr>
            <p:cNvPr id="29699" name="组合 16"/>
            <p:cNvGrpSpPr>
              <a:grpSpLocks/>
            </p:cNvGrpSpPr>
            <p:nvPr/>
          </p:nvGrpSpPr>
          <p:grpSpPr bwMode="auto">
            <a:xfrm>
              <a:off x="746140" y="917222"/>
              <a:ext cx="6734192" cy="1113299"/>
              <a:chOff x="698515" y="917222"/>
              <a:chExt cx="6734192" cy="1113299"/>
            </a:xfrm>
          </p:grpSpPr>
          <p:sp>
            <p:nvSpPr>
              <p:cNvPr id="29700" name="矩形 18"/>
              <p:cNvSpPr>
                <a:spLocks noChangeArrowheads="1"/>
              </p:cNvSpPr>
              <p:nvPr/>
            </p:nvSpPr>
            <p:spPr bwMode="auto">
              <a:xfrm>
                <a:off x="698515" y="1025435"/>
                <a:ext cx="133666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>
                    <a:solidFill>
                      <a:srgbClr val="36A436"/>
                    </a:solidFill>
                    <a:latin typeface="微软雅黑" pitchFamily="34" charset="-122"/>
                    <a:ea typeface="微软雅黑" pitchFamily="34" charset="-122"/>
                  </a:rPr>
                  <a:t>仿写：</a:t>
                </a:r>
                <a:endParaRPr lang="en-US" altLang="zh-CN" sz="2400" b="1">
                  <a:solidFill>
                    <a:srgbClr val="36A43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789267" y="917222"/>
                <a:ext cx="6643440" cy="111329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indent="901700">
                  <a:lnSpc>
                    <a:spcPct val="150000"/>
                  </a:lnSpc>
                  <a:buFontTx/>
                  <a:buNone/>
                  <a:defRPr/>
                </a:pPr>
                <a:r>
                  <a:rPr lang="zh-CN" altLang="en-US" sz="2400" b="1" dirty="0">
                    <a:solidFill>
                      <a:prstClr val="black"/>
                    </a:solidFill>
                    <a:latin typeface="+mj-ea"/>
                    <a:ea typeface="+mj-ea"/>
                  </a:rPr>
                  <a:t>小朋友，你也好好地去听一听秋的声音吧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+mj-ea"/>
                    <a:ea typeface="+mj-ea"/>
                  </a:rPr>
                  <a:t>!</a:t>
                </a:r>
                <a:r>
                  <a:rPr lang="zh-CN" altLang="en-US" sz="2400" b="1" dirty="0">
                    <a:solidFill>
                      <a:prstClr val="black"/>
                    </a:solidFill>
                    <a:latin typeface="+mj-ea"/>
                    <a:ea typeface="+mj-ea"/>
                  </a:rPr>
                  <a:t>你听到了什么？仿照第</a:t>
                </a:r>
                <a:r>
                  <a:rPr lang="en-US" altLang="zh-CN" sz="2400" b="1" dirty="0">
                    <a:solidFill>
                      <a:prstClr val="black"/>
                    </a:solidFill>
                    <a:latin typeface="+mj-ea"/>
                    <a:ea typeface="+mj-ea"/>
                  </a:rPr>
                  <a:t>1</a:t>
                </a:r>
                <a:r>
                  <a:rPr lang="zh-CN" altLang="en-US" sz="2400" b="1" dirty="0">
                    <a:solidFill>
                      <a:prstClr val="black"/>
                    </a:solidFill>
                    <a:latin typeface="+mj-ea"/>
                    <a:ea typeface="+mj-ea"/>
                  </a:rPr>
                  <a:t>小节写一写。</a:t>
                </a:r>
              </a:p>
            </p:txBody>
          </p:sp>
        </p:grpSp>
        <p:pic>
          <p:nvPicPr>
            <p:cNvPr id="29702" name="图片 24" descr="花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920" y="1013454"/>
              <a:ext cx="389937" cy="445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左大括号 21"/>
          <p:cNvSpPr/>
          <p:nvPr/>
        </p:nvSpPr>
        <p:spPr>
          <a:xfrm>
            <a:off x="1565275" y="1954213"/>
            <a:ext cx="327025" cy="2082800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8918" name="矩形 1"/>
          <p:cNvSpPr>
            <a:spLocks noChangeArrowheads="1"/>
          </p:cNvSpPr>
          <p:nvPr/>
        </p:nvSpPr>
        <p:spPr bwMode="auto">
          <a:xfrm>
            <a:off x="911225" y="1546225"/>
            <a:ext cx="539750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听</a:t>
            </a:r>
          </a:p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听</a:t>
            </a:r>
          </a:p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，</a:t>
            </a:r>
          </a:p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秋</a:t>
            </a:r>
          </a:p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</a:t>
            </a:r>
          </a:p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声</a:t>
            </a:r>
          </a:p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音</a:t>
            </a:r>
            <a:endParaRPr lang="zh-CN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919" name="矩形 23"/>
          <p:cNvSpPr>
            <a:spLocks noChangeArrowheads="1"/>
          </p:cNvSpPr>
          <p:nvPr/>
        </p:nvSpPr>
        <p:spPr bwMode="auto">
          <a:xfrm>
            <a:off x="6883400" y="2687638"/>
            <a:ext cx="14033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声音美妙</a:t>
            </a:r>
          </a:p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秋天美好</a:t>
            </a:r>
          </a:p>
        </p:txBody>
      </p:sp>
      <p:sp>
        <p:nvSpPr>
          <p:cNvPr id="28677" name="左大括号 24"/>
          <p:cNvSpPr>
            <a:spLocks/>
          </p:cNvSpPr>
          <p:nvPr/>
        </p:nvSpPr>
        <p:spPr bwMode="auto">
          <a:xfrm rot="10800000">
            <a:off x="6592888" y="2112963"/>
            <a:ext cx="266700" cy="1971675"/>
          </a:xfrm>
          <a:prstGeom prst="leftBrace">
            <a:avLst>
              <a:gd name="adj1" fmla="val 11021"/>
              <a:gd name="adj2" fmla="val 50000"/>
            </a:avLst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anchor="ctr"/>
          <a:lstStyle/>
          <a:p>
            <a:pPr algn="ctr"/>
            <a:endParaRPr lang="zh-CN" altLang="en-US"/>
          </a:p>
        </p:txBody>
      </p:sp>
      <p:grpSp>
        <p:nvGrpSpPr>
          <p:cNvPr id="3" name="组合 23"/>
          <p:cNvGrpSpPr>
            <a:grpSpLocks/>
          </p:cNvGrpSpPr>
          <p:nvPr/>
        </p:nvGrpSpPr>
        <p:grpSpPr bwMode="auto">
          <a:xfrm>
            <a:off x="1746250" y="3143250"/>
            <a:ext cx="5953125" cy="1508125"/>
            <a:chOff x="2017712" y="2940050"/>
            <a:chExt cx="5953613" cy="1508105"/>
          </a:xfrm>
        </p:grpSpPr>
        <p:sp>
          <p:nvSpPr>
            <p:cNvPr id="30726" name="矩形 25"/>
            <p:cNvSpPr>
              <a:spLocks noChangeArrowheads="1"/>
            </p:cNvSpPr>
            <p:nvPr/>
          </p:nvSpPr>
          <p:spPr bwMode="auto">
            <a:xfrm>
              <a:off x="4303701" y="2940050"/>
              <a:ext cx="1258887" cy="1508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342900" indent="-342900" eaLnBrk="0" hangingPunct="0">
                <a:spcBef>
                  <a:spcPct val="2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叶子里 </a:t>
              </a:r>
            </a:p>
            <a:p>
              <a:pPr marL="342900" indent="-342900" eaLnBrk="0" hangingPunct="0">
                <a:spcBef>
                  <a:spcPct val="2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小花上</a:t>
              </a:r>
            </a:p>
            <a:p>
              <a:pPr marL="342900" indent="-342900" eaLnBrk="0" hangingPunct="0">
                <a:spcBef>
                  <a:spcPct val="2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汗水里</a:t>
              </a:r>
            </a:p>
            <a:p>
              <a:pPr marL="342900" indent="-342900" eaLnBrk="0" hangingPunct="0">
                <a:spcBef>
                  <a:spcPct val="2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谷粒里</a:t>
              </a:r>
            </a:p>
          </p:txBody>
        </p:sp>
        <p:sp>
          <p:nvSpPr>
            <p:cNvPr id="30727" name="矩形 26"/>
            <p:cNvSpPr>
              <a:spLocks noChangeArrowheads="1"/>
            </p:cNvSpPr>
            <p:nvPr/>
          </p:nvSpPr>
          <p:spPr bwMode="auto">
            <a:xfrm>
              <a:off x="2017712" y="3470808"/>
              <a:ext cx="247332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心领神会的声音</a:t>
              </a:r>
            </a:p>
          </p:txBody>
        </p:sp>
        <p:sp>
          <p:nvSpPr>
            <p:cNvPr id="29" name="左大括号 28"/>
            <p:cNvSpPr/>
            <p:nvPr/>
          </p:nvSpPr>
          <p:spPr>
            <a:xfrm>
              <a:off x="4029240" y="3054348"/>
              <a:ext cx="265134" cy="1314433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0729" name="矩形 26"/>
            <p:cNvSpPr>
              <a:spLocks noChangeArrowheads="1"/>
            </p:cNvSpPr>
            <p:nvPr/>
          </p:nvSpPr>
          <p:spPr bwMode="auto">
            <a:xfrm>
              <a:off x="5498000" y="3504139"/>
              <a:ext cx="247332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万物中</a:t>
              </a:r>
            </a:p>
          </p:txBody>
        </p:sp>
        <p:sp>
          <p:nvSpPr>
            <p:cNvPr id="30730" name="左大括号 28"/>
            <p:cNvSpPr>
              <a:spLocks/>
            </p:cNvSpPr>
            <p:nvPr/>
          </p:nvSpPr>
          <p:spPr bwMode="auto">
            <a:xfrm rot="10800000">
              <a:off x="5267591" y="3074988"/>
              <a:ext cx="265135" cy="1314450"/>
            </a:xfrm>
            <a:prstGeom prst="leftBrace">
              <a:avLst>
                <a:gd name="adj1" fmla="val 8309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/>
            <a:lstStyle/>
            <a:p>
              <a:pPr algn="ctr"/>
              <a:endParaRPr lang="zh-CN" altLang="en-US" b="1"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7" name="组合 25"/>
          <p:cNvGrpSpPr>
            <a:grpSpLocks/>
          </p:cNvGrpSpPr>
          <p:nvPr/>
        </p:nvGrpSpPr>
        <p:grpSpPr bwMode="auto">
          <a:xfrm>
            <a:off x="1746250" y="1431925"/>
            <a:ext cx="8278813" cy="1508125"/>
            <a:chOff x="1975377" y="1228725"/>
            <a:chExt cx="8278297" cy="1508105"/>
          </a:xfrm>
        </p:grpSpPr>
        <p:sp>
          <p:nvSpPr>
            <p:cNvPr id="30732" name="矩形 20"/>
            <p:cNvSpPr>
              <a:spLocks noChangeArrowheads="1"/>
            </p:cNvSpPr>
            <p:nvPr/>
          </p:nvSpPr>
          <p:spPr bwMode="auto">
            <a:xfrm>
              <a:off x="1975377" y="1639362"/>
              <a:ext cx="4246562" cy="481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具体可感的声音</a:t>
              </a:r>
            </a:p>
          </p:txBody>
        </p:sp>
        <p:grpSp>
          <p:nvGrpSpPr>
            <p:cNvPr id="30733" name="组合 22"/>
            <p:cNvGrpSpPr>
              <a:grpSpLocks/>
            </p:cNvGrpSpPr>
            <p:nvPr/>
          </p:nvGrpSpPr>
          <p:grpSpPr bwMode="auto">
            <a:xfrm>
              <a:off x="3953279" y="1228725"/>
              <a:ext cx="6300395" cy="1508105"/>
              <a:chOff x="3953279" y="1228725"/>
              <a:chExt cx="6300395" cy="1508105"/>
            </a:xfrm>
          </p:grpSpPr>
          <p:sp>
            <p:nvSpPr>
              <p:cNvPr id="30734" name="矩形 25"/>
              <p:cNvSpPr>
                <a:spLocks noChangeArrowheads="1"/>
              </p:cNvSpPr>
              <p:nvPr/>
            </p:nvSpPr>
            <p:spPr bwMode="auto">
              <a:xfrm>
                <a:off x="4148149" y="1228725"/>
                <a:ext cx="6105525" cy="1508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342900" indent="-342900" eaLnBrk="0" hangingPunct="0">
                  <a:spcBef>
                    <a:spcPct val="20000"/>
                  </a:spcBef>
                </a:pPr>
                <a:r>
                  <a:rPr lang="zh-CN" altLang="en-US" sz="2000" b="1">
                    <a:solidFill>
                      <a:srgbClr val="0000FF"/>
                    </a:solidFill>
                    <a:latin typeface="黑体" pitchFamily="49" charset="-122"/>
                    <a:ea typeface="黑体" pitchFamily="49" charset="-122"/>
                  </a:rPr>
                  <a:t>黄叶  刷刷 </a:t>
                </a:r>
              </a:p>
              <a:p>
                <a:pPr marL="342900" indent="-342900" eaLnBrk="0" hangingPunct="0">
                  <a:spcBef>
                    <a:spcPct val="20000"/>
                  </a:spcBef>
                </a:pPr>
                <a:r>
                  <a:rPr lang="zh-CN" altLang="en-US" sz="2000" b="1">
                    <a:solidFill>
                      <a:srgbClr val="0000FF"/>
                    </a:solidFill>
                    <a:latin typeface="黑体" pitchFamily="49" charset="-122"/>
                    <a:ea typeface="黑体" pitchFamily="49" charset="-122"/>
                  </a:rPr>
                  <a:t>蟋蟀  㘗㘗  </a:t>
                </a:r>
              </a:p>
              <a:p>
                <a:pPr marL="342900" indent="-342900" eaLnBrk="0" hangingPunct="0">
                  <a:spcBef>
                    <a:spcPct val="20000"/>
                  </a:spcBef>
                </a:pPr>
                <a:r>
                  <a:rPr lang="zh-CN" altLang="en-US" sz="2000" b="1">
                    <a:solidFill>
                      <a:srgbClr val="0000FF"/>
                    </a:solidFill>
                    <a:latin typeface="黑体" pitchFamily="49" charset="-122"/>
                    <a:ea typeface="黑体" pitchFamily="49" charset="-122"/>
                  </a:rPr>
                  <a:t>大雁  叮咛</a:t>
                </a:r>
              </a:p>
              <a:p>
                <a:pPr marL="342900" indent="-342900" eaLnBrk="0" hangingPunct="0">
                  <a:spcBef>
                    <a:spcPct val="20000"/>
                  </a:spcBef>
                </a:pPr>
                <a:r>
                  <a:rPr lang="zh-CN" altLang="en-US" sz="2000" b="1">
                    <a:solidFill>
                      <a:srgbClr val="0000FF"/>
                    </a:solidFill>
                    <a:latin typeface="黑体" pitchFamily="49" charset="-122"/>
                    <a:ea typeface="黑体" pitchFamily="49" charset="-122"/>
                  </a:rPr>
                  <a:t>秋风  歌吟</a:t>
                </a:r>
              </a:p>
            </p:txBody>
          </p:sp>
          <p:sp>
            <p:nvSpPr>
              <p:cNvPr id="5" name="左大括号 28"/>
              <p:cNvSpPr/>
              <p:nvPr/>
            </p:nvSpPr>
            <p:spPr>
              <a:xfrm>
                <a:off x="3953279" y="1333499"/>
                <a:ext cx="265096" cy="1314433"/>
              </a:xfrm>
              <a:prstGeom prst="lef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buFontTx/>
                  <a:buNone/>
                  <a:defRPr/>
                </a:pPr>
                <a:endParaRPr lang="zh-CN" altLang="en-US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0736" name="左大括号 28"/>
              <p:cNvSpPr>
                <a:spLocks/>
              </p:cNvSpPr>
              <p:nvPr/>
            </p:nvSpPr>
            <p:spPr bwMode="auto">
              <a:xfrm rot="10800000">
                <a:off x="5620050" y="1355725"/>
                <a:ext cx="265096" cy="1314450"/>
              </a:xfrm>
              <a:prstGeom prst="leftBrace">
                <a:avLst>
                  <a:gd name="adj1" fmla="val 8310"/>
                  <a:gd name="adj2" fmla="val 50000"/>
                </a:avLst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>
                <a:outerShdw dist="20000" dir="5400000" rotWithShape="0">
                  <a:srgbClr val="00000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anchor="ctr"/>
              <a:lstStyle/>
              <a:p>
                <a:pPr algn="ctr"/>
                <a:endParaRPr lang="zh-CN" altLang="en-US" b="1">
                  <a:latin typeface="黑体" pitchFamily="49" charset="-122"/>
                  <a:ea typeface="黑体" pitchFamily="49" charset="-122"/>
                </a:endParaRPr>
              </a:p>
            </p:txBody>
          </p:sp>
          <p:sp>
            <p:nvSpPr>
              <p:cNvPr id="30737" name="矩形 26"/>
              <p:cNvSpPr>
                <a:spLocks noChangeArrowheads="1"/>
              </p:cNvSpPr>
              <p:nvPr/>
            </p:nvSpPr>
            <p:spPr bwMode="auto">
              <a:xfrm>
                <a:off x="5888061" y="1793875"/>
                <a:ext cx="2473325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2000" b="1">
                    <a:solidFill>
                      <a:srgbClr val="0000FF"/>
                    </a:solidFill>
                    <a:latin typeface="黑体" pitchFamily="49" charset="-122"/>
                    <a:ea typeface="黑体" pitchFamily="49" charset="-122"/>
                  </a:rPr>
                  <a:t>音乐厅</a:t>
                </a:r>
              </a:p>
            </p:txBody>
          </p:sp>
        </p:grpSp>
      </p:grpSp>
      <p:pic>
        <p:nvPicPr>
          <p:cNvPr id="26" name="Picture 6" descr="C:\Users\Administrator\Desktop\可改图标 - 副本\结构主旨2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213" y="57150"/>
            <a:ext cx="2187575" cy="58102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7" name="组合 26"/>
          <p:cNvGrpSpPr/>
          <p:nvPr/>
        </p:nvGrpSpPr>
        <p:grpSpPr>
          <a:xfrm>
            <a:off x="392670" y="849980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8" name="圆角矩形 27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课文结构</a:t>
              </a:r>
            </a:p>
          </p:txBody>
        </p:sp>
        <p:sp>
          <p:nvSpPr>
            <p:cNvPr id="30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8918" grpId="0"/>
      <p:bldP spid="38919" grpId="0"/>
      <p:bldP spid="2867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内容占位符 2"/>
          <p:cNvSpPr txBox="1">
            <a:spLocks noChangeArrowheads="1"/>
          </p:cNvSpPr>
          <p:nvPr/>
        </p:nvSpPr>
        <p:spPr bwMode="auto">
          <a:xfrm>
            <a:off x="823913" y="1814513"/>
            <a:ext cx="7392987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23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Calibri" pitchFamily="34" charset="0"/>
              </a:rPr>
              <a:t>作者抓住秋天里大自然的一些声响，用诗的语言赞美了秋天，表达了对秋天的喜爱，抒发了对美好生活的热爱。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45246" y="969320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9" name="圆角矩形 8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课文主旨</a:t>
              </a:r>
            </a:p>
          </p:txBody>
        </p:sp>
        <p:sp>
          <p:nvSpPr>
            <p:cNvPr id="10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1"/>
          <p:cNvSpPr>
            <a:spLocks noChangeArrowheads="1"/>
          </p:cNvSpPr>
          <p:nvPr/>
        </p:nvSpPr>
        <p:spPr bwMode="auto">
          <a:xfrm>
            <a:off x="912813" y="1876425"/>
            <a:ext cx="725328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2300"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j-ea"/>
                <a:ea typeface="+mj-ea"/>
              </a:rPr>
              <a:t>这篇诗歌语言精练优美，富有韵味，读起来朗朗上口。作者抓住秋天里大自然一些声响，用诗的语言，赞美了秋天。让我们感受到了秋天的美好。</a:t>
            </a:r>
          </a:p>
        </p:txBody>
      </p:sp>
      <p:sp>
        <p:nvSpPr>
          <p:cNvPr id="32770" name="矩形 2"/>
          <p:cNvSpPr>
            <a:spLocks noChangeArrowheads="1"/>
          </p:cNvSpPr>
          <p:nvPr/>
        </p:nvSpPr>
        <p:spPr bwMode="auto">
          <a:xfrm>
            <a:off x="1209675" y="1082675"/>
            <a:ext cx="1620838" cy="5222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8014" y="2979722"/>
            <a:ext cx="2142716" cy="1554481"/>
          </a:xfrm>
          <a:prstGeom prst="ellipse">
            <a:avLst/>
          </a:prstGeom>
          <a:ln w="38100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3794" name="矩形 5"/>
          <p:cNvSpPr>
            <a:spLocks noChangeArrowheads="1"/>
          </p:cNvSpPr>
          <p:nvPr/>
        </p:nvSpPr>
        <p:spPr bwMode="auto">
          <a:xfrm>
            <a:off x="773113" y="1250950"/>
            <a:ext cx="758348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sz="2400" b="1" dirty="0"/>
              <a:t>小朋友，你觉得秋的声音在哪里？写一写、画一画。</a:t>
            </a:r>
          </a:p>
          <a:p>
            <a:pPr indent="450850">
              <a:lnSpc>
                <a:spcPct val="150000"/>
              </a:lnSpc>
            </a:pPr>
            <a:r>
              <a:rPr lang="zh-CN" altLang="en-US" sz="2400" b="1" dirty="0"/>
              <a:t>秋天的声音在果实成熟的炸裂中，农民丰收后的欢笑中。</a:t>
            </a:r>
          </a:p>
        </p:txBody>
      </p:sp>
      <p:sp>
        <p:nvSpPr>
          <p:cNvPr id="33795" name="矩形 11"/>
          <p:cNvSpPr>
            <a:spLocks noChangeArrowheads="1"/>
          </p:cNvSpPr>
          <p:nvPr/>
        </p:nvSpPr>
        <p:spPr bwMode="auto">
          <a:xfrm>
            <a:off x="3592513" y="554038"/>
            <a:ext cx="1958975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主题延伸</a:t>
            </a:r>
          </a:p>
        </p:txBody>
      </p:sp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8087" y="2749771"/>
            <a:ext cx="2716213" cy="191135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725" y="2998788"/>
            <a:ext cx="1566863" cy="15668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矩形 1"/>
          <p:cNvSpPr>
            <a:spLocks noChangeArrowheads="1"/>
          </p:cNvSpPr>
          <p:nvPr/>
        </p:nvSpPr>
        <p:spPr bwMode="auto">
          <a:xfrm>
            <a:off x="1984375" y="1530350"/>
            <a:ext cx="42386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秋天来了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秋天来了，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秋天来了。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乘着凉爽的风来了，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骑着洁白的云来了，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踏着落叶来了，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唱着秋歌来了。</a:t>
            </a:r>
          </a:p>
        </p:txBody>
      </p:sp>
      <p:pic>
        <p:nvPicPr>
          <p:cNvPr id="10" name="图片 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5350" y="146050"/>
            <a:ext cx="2273300" cy="450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组合 10"/>
          <p:cNvGrpSpPr/>
          <p:nvPr/>
        </p:nvGrpSpPr>
        <p:grpSpPr>
          <a:xfrm>
            <a:off x="444779" y="809099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2" name="圆角矩形 11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推荐阅读</a:t>
              </a:r>
            </a:p>
          </p:txBody>
        </p:sp>
        <p:sp>
          <p:nvSpPr>
            <p:cNvPr id="13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34820" name="矩形 1"/>
          <p:cNvSpPr>
            <a:spLocks noChangeArrowheads="1"/>
          </p:cNvSpPr>
          <p:nvPr/>
        </p:nvSpPr>
        <p:spPr bwMode="auto">
          <a:xfrm>
            <a:off x="3732213" y="1068388"/>
            <a:ext cx="142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秋天来了</a:t>
            </a:r>
            <a:endParaRPr lang="zh-CN" altLang="en-US" sz="2400"/>
          </a:p>
        </p:txBody>
      </p:sp>
      <p:pic>
        <p:nvPicPr>
          <p:cNvPr id="39947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2638" y="2016306"/>
            <a:ext cx="3210535" cy="229252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矩形 1"/>
          <p:cNvSpPr>
            <a:spLocks noChangeArrowheads="1"/>
          </p:cNvSpPr>
          <p:nvPr/>
        </p:nvSpPr>
        <p:spPr bwMode="auto">
          <a:xfrm>
            <a:off x="1495425" y="792163"/>
            <a:ext cx="4238625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秋天手捧一个宝瓶，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把神奇的颜色向大地挥洒：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金黄泼向田野，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雪白注入棉花，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天蓝涂给大海，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紫红染給葡萄。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美丽的大自然，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展露着丰收的笑脸。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365625" y="2176463"/>
            <a:ext cx="3914775" cy="111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思考：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文中的秋天是通过什么方式来的？</a:t>
            </a:r>
            <a:endParaRPr lang="en-US" altLang="zh-CN" sz="2400" b="1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809625" y="3376613"/>
            <a:ext cx="784542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2300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秋天是一个色彩缤纷的季节，下面让我们静下心来，细细去听一听秋天里的声音。</a:t>
            </a:r>
          </a:p>
        </p:txBody>
      </p:sp>
      <p:pic>
        <p:nvPicPr>
          <p:cNvPr id="6" name="Picture 2" descr="C:\Documents and Settings\zyan\桌面\秋天的诗.files\slide0005_image0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5288" y="995363"/>
            <a:ext cx="3336925" cy="2343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2669780" y="307025"/>
            <a:ext cx="266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矩形 1"/>
          <p:cNvSpPr>
            <a:spLocks noChangeArrowheads="1"/>
          </p:cNvSpPr>
          <p:nvPr/>
        </p:nvSpPr>
        <p:spPr bwMode="auto">
          <a:xfrm>
            <a:off x="800100" y="1263650"/>
            <a:ext cx="7648575" cy="32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7063"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秋天的风，卷起了片片黄叶，在街道和巷子里吹。又到家家户户储存秋菜的季节了。大白菜、土豆、萝卜、冬瓜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堆满了菜店的棚子。有着特殊香味的秦艽花，街上仍有人在卖。每到这个时候，我就想起乡下田野里那好闻的气味。红薯地都翻过了，玉米秸已砍倒，摘完棉花的花棵立在地里。经过秋霜的红薯秧，叶黑黑的，一团团堆在地头，发出一种甘甜的味道。村庄周围弥漫着煮新粮而生成的炊烟，使你不禁产生一种亲切、幸福的感觉。</a:t>
            </a:r>
          </a:p>
        </p:txBody>
      </p:sp>
      <p:sp>
        <p:nvSpPr>
          <p:cNvPr id="36866" name="矩形 1"/>
          <p:cNvSpPr>
            <a:spLocks noChangeArrowheads="1"/>
          </p:cNvSpPr>
          <p:nvPr/>
        </p:nvSpPr>
        <p:spPr bwMode="auto">
          <a:xfrm>
            <a:off x="3706813" y="642938"/>
            <a:ext cx="17303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秋天的味道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矩形 1"/>
          <p:cNvSpPr>
            <a:spLocks noChangeArrowheads="1"/>
          </p:cNvSpPr>
          <p:nvPr/>
        </p:nvSpPr>
        <p:spPr bwMode="auto">
          <a:xfrm>
            <a:off x="800100" y="865188"/>
            <a:ext cx="764857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7063"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秋天是收获的季节。谷粟瓜果，都以成熟的姿态呈现在人们的眼前。秋与冬，正暗暗地交接。</a:t>
            </a:r>
          </a:p>
          <a:p>
            <a:pPr indent="627063"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我想把院子里的葡萄架收拾一下以便过冬。忽然，我在一堆半枯黄的藤叶片后面发现了一小串葡萄！中秋节前一个月，葡萄便成熟了，节日吃的几串还是特意保护下来的呢！不知怎么竟遗漏了一小串在这里。这串葡萄只有五粒，每粒都硕大无比，闪着鲜艳的紫红色。我小心地摘下，在手上细细品玩了一番。那色、香、态引你馋涎欲滴。皮薄得仿佛一碰就破，表面一层白霜，任何翡翠玛瑙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矩形 1"/>
          <p:cNvSpPr>
            <a:spLocks noChangeArrowheads="1"/>
          </p:cNvSpPr>
          <p:nvPr/>
        </p:nvSpPr>
        <p:spPr bwMode="auto">
          <a:xfrm>
            <a:off x="787400" y="762000"/>
            <a:ext cx="764857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都不及这大自然的结晶真实鲜活！我迫不及待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地摘下一粒送入口中，顿时，一股甘甜清香使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我醉倒了！我尝过那么多的果品，却从来没有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享受过如此纯正、浓烈的滋味！那香、那甜久久不去，令人脑清目明，为之一振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这时，我自然想到了“满足”这个词。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     这一小串葡萄吸收了整个秋天的精华，当然就蕴涵着浓浓的秋香。</a:t>
            </a:r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2769" y="954318"/>
            <a:ext cx="1859954" cy="116247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87400" y="4038600"/>
            <a:ext cx="57531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思考：</a:t>
            </a: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作者认为秋天的味道是什么样的？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矩形 1"/>
          <p:cNvSpPr>
            <a:spLocks noChangeArrowheads="1"/>
          </p:cNvSpPr>
          <p:nvPr/>
        </p:nvSpPr>
        <p:spPr bwMode="auto">
          <a:xfrm>
            <a:off x="1030288" y="2293938"/>
            <a:ext cx="7253287" cy="166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叮咛：</a:t>
            </a:r>
            <a:r>
              <a:rPr lang="zh-CN" altLang="en-US" sz="2400" b="1" u="sng">
                <a:latin typeface="楷体" pitchFamily="49" charset="-122"/>
                <a:ea typeface="楷体" pitchFamily="49" charset="-122"/>
              </a:rPr>
              <a:t>                          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                                                                </a:t>
            </a:r>
          </a:p>
          <a:p>
            <a:pPr>
              <a:lnSpc>
                <a:spcPct val="150000"/>
              </a:lnSpc>
            </a:pP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歌韵：</a:t>
            </a:r>
            <a:r>
              <a:rPr lang="zh-CN" altLang="en-US" sz="2400" b="1" u="sng">
                <a:latin typeface="楷体" pitchFamily="49" charset="-122"/>
                <a:ea typeface="楷体" pitchFamily="49" charset="-122"/>
              </a:rPr>
              <a:t>                          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                                     </a:t>
            </a:r>
            <a:endParaRPr lang="zh-CN" altLang="en-US" sz="2400" b="1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绽开：</a:t>
            </a:r>
            <a:r>
              <a:rPr lang="zh-CN" altLang="en-US" sz="2400" b="1" u="sng">
                <a:latin typeface="楷体" pitchFamily="49" charset="-122"/>
                <a:ea typeface="楷体" pitchFamily="49" charset="-122"/>
              </a:rPr>
              <a:t>                         </a:t>
            </a:r>
            <a:r>
              <a:rPr lang="zh-CN" altLang="zh-CN" sz="2400" b="1" u="sng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                                                              </a:t>
            </a:r>
          </a:p>
        </p:txBody>
      </p:sp>
      <p:sp>
        <p:nvSpPr>
          <p:cNvPr id="28678" name="Rectangle 12"/>
          <p:cNvSpPr>
            <a:spLocks noChangeArrowheads="1"/>
          </p:cNvSpPr>
          <p:nvPr/>
        </p:nvSpPr>
        <p:spPr bwMode="auto">
          <a:xfrm>
            <a:off x="2055813" y="2286000"/>
            <a:ext cx="2851150" cy="166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反复地嘱咐</a:t>
            </a:r>
            <a:endParaRPr lang="zh-CN" altLang="en-US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歌曲的音节旋律</a:t>
            </a:r>
            <a:endParaRPr lang="zh-CN" altLang="en-US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裂开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7" name="图片 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9625" y="85725"/>
            <a:ext cx="2444750" cy="4953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940" name="矩形 1"/>
          <p:cNvSpPr>
            <a:spLocks noChangeArrowheads="1"/>
          </p:cNvSpPr>
          <p:nvPr/>
        </p:nvSpPr>
        <p:spPr bwMode="auto">
          <a:xfrm>
            <a:off x="939800" y="984250"/>
            <a:ext cx="7289800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31825">
              <a:lnSpc>
                <a:spcPct val="150000"/>
              </a:lnSpc>
            </a:pPr>
            <a:r>
              <a:rPr lang="zh-CN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读课文时，我发现有一些难懂的词语，我通过多种方法理解了他们的意思。</a:t>
            </a:r>
            <a:endParaRPr lang="zh-CN" altLang="en-US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矩形 1"/>
          <p:cNvSpPr>
            <a:spLocks noChangeArrowheads="1"/>
          </p:cNvSpPr>
          <p:nvPr/>
        </p:nvSpPr>
        <p:spPr bwMode="auto">
          <a:xfrm>
            <a:off x="581025" y="1706563"/>
            <a:ext cx="808831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+mj-ea"/>
                <a:ea typeface="+mj-ea"/>
              </a:rPr>
              <a:t>    作者听到秋天</a:t>
            </a:r>
            <a:r>
              <a:rPr lang="en-US" altLang="zh-CN" sz="2400" b="1" dirty="0">
                <a:latin typeface="+mj-ea"/>
                <a:ea typeface="+mj-ea"/>
              </a:rPr>
              <a:t>____</a:t>
            </a:r>
            <a:r>
              <a:rPr lang="zh-CN" altLang="en-US" sz="2400" b="1" u="sng" dirty="0">
                <a:latin typeface="+mj-ea"/>
                <a:ea typeface="+mj-ea"/>
              </a:rPr>
              <a:t>            </a:t>
            </a:r>
            <a:r>
              <a:rPr lang="zh-CN" altLang="en-US" sz="2400" b="1" dirty="0">
                <a:latin typeface="+mj-ea"/>
                <a:ea typeface="+mj-ea"/>
              </a:rPr>
              <a:t>、</a:t>
            </a:r>
            <a:r>
              <a:rPr lang="en-US" altLang="zh-CN" sz="2400" b="1" dirty="0">
                <a:latin typeface="+mj-ea"/>
                <a:ea typeface="+mj-ea"/>
              </a:rPr>
              <a:t>_</a:t>
            </a:r>
            <a:r>
              <a:rPr lang="zh-CN" altLang="en-US" sz="2400" b="1" u="sng" dirty="0">
                <a:latin typeface="+mj-ea"/>
                <a:ea typeface="+mj-ea"/>
              </a:rPr>
              <a:t>              </a:t>
            </a:r>
            <a:r>
              <a:rPr lang="zh-CN" altLang="en-US" sz="2400" b="1" dirty="0">
                <a:latin typeface="+mj-ea"/>
                <a:ea typeface="+mj-ea"/>
              </a:rPr>
              <a:t>、          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400" b="1" u="sng" dirty="0">
                <a:latin typeface="+mj-ea"/>
                <a:ea typeface="+mj-ea"/>
              </a:rPr>
              <a:t>__</a:t>
            </a:r>
            <a:r>
              <a:rPr lang="zh-CN" altLang="en-US" sz="2400" b="1" u="sng" dirty="0">
                <a:latin typeface="+mj-ea"/>
                <a:ea typeface="+mj-ea"/>
              </a:rPr>
              <a:t>             </a:t>
            </a:r>
            <a:r>
              <a:rPr lang="zh-CN" altLang="en-US" sz="2400" b="1" dirty="0">
                <a:latin typeface="+mj-ea"/>
                <a:ea typeface="+mj-ea"/>
              </a:rPr>
              <a:t>和</a:t>
            </a:r>
            <a:r>
              <a:rPr lang="zh-CN" altLang="en-US" sz="2400" b="1" u="sng" dirty="0">
                <a:latin typeface="+mj-ea"/>
                <a:ea typeface="+mj-ea"/>
              </a:rPr>
              <a:t> </a:t>
            </a:r>
            <a:r>
              <a:rPr lang="en-US" altLang="zh-CN" sz="2400" b="1" u="sng" dirty="0">
                <a:latin typeface="+mj-ea"/>
                <a:ea typeface="+mj-ea"/>
              </a:rPr>
              <a:t>___</a:t>
            </a:r>
            <a:r>
              <a:rPr lang="zh-CN" altLang="en-US" sz="2400" b="1" u="sng" dirty="0">
                <a:latin typeface="+mj-ea"/>
                <a:ea typeface="+mj-ea"/>
              </a:rPr>
              <a:t>          </a:t>
            </a:r>
            <a:r>
              <a:rPr lang="zh-CN" altLang="en-US" sz="2400" b="1" dirty="0">
                <a:latin typeface="+mj-ea"/>
                <a:ea typeface="+mj-ea"/>
              </a:rPr>
              <a:t>的声音，写出了秋天的美好。</a:t>
            </a:r>
          </a:p>
        </p:txBody>
      </p:sp>
      <p:sp>
        <p:nvSpPr>
          <p:cNvPr id="28678" name="Rectangle 12"/>
          <p:cNvSpPr>
            <a:spLocks noChangeArrowheads="1"/>
          </p:cNvSpPr>
          <p:nvPr/>
        </p:nvSpPr>
        <p:spPr bwMode="auto">
          <a:xfrm>
            <a:off x="3529013" y="2244725"/>
            <a:ext cx="17383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秋风的歌吟</a:t>
            </a:r>
            <a:endParaRPr lang="en-US" altLang="zh-CN" sz="2400" b="1" dirty="0">
              <a:solidFill>
                <a:srgbClr val="FF0000"/>
              </a:solidFill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328988" y="1803400"/>
            <a:ext cx="2039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b="1">
                <a:solidFill>
                  <a:srgbClr val="FF0000"/>
                </a:solidFill>
                <a:latin typeface="宋体" pitchFamily="2" charset="-122"/>
              </a:rPr>
              <a:t>黄叶的刷刷声</a:t>
            </a:r>
            <a:endParaRPr lang="zh-CN" altLang="en-US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097588" y="1706563"/>
            <a:ext cx="17319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zh-CN" sz="2400" b="1">
                <a:solidFill>
                  <a:srgbClr val="FF0000"/>
                </a:solidFill>
                <a:latin typeface="宋体" pitchFamily="2" charset="-122"/>
              </a:rPr>
              <a:t>蟋蟀的叫声</a:t>
            </a:r>
            <a:endParaRPr lang="zh-CN" altLang="en-US" sz="2400" b="1">
              <a:solidFill>
                <a:srgbClr val="FF0000"/>
              </a:solidFill>
              <a:latin typeface="宋体" pitchFamily="2" charset="-122"/>
              <a:cs typeface="Times New Roman" pitchFamily="18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39800" y="2359025"/>
            <a:ext cx="1887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b="1">
                <a:solidFill>
                  <a:srgbClr val="FF0000"/>
                </a:solidFill>
                <a:latin typeface="宋体" pitchFamily="2" charset="-122"/>
              </a:rPr>
              <a:t>大雁的叮咛</a:t>
            </a: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build="p"/>
      <p:bldP spid="2" grpId="0" build="p"/>
      <p:bldP spid="3" grpId="0" build="p"/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919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55688" y="1763713"/>
            <a:ext cx="70850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5600" indent="-355600">
              <a:lnSpc>
                <a:spcPct val="150000"/>
              </a:lnSpc>
            </a:pPr>
            <a:r>
              <a:rPr lang="en-US" altLang="zh-CN" sz="2400" b="1" dirty="0">
                <a:latin typeface="Times New Roman" pitchFamily="18" charset="0"/>
              </a:rPr>
              <a:t>1.</a:t>
            </a:r>
            <a:r>
              <a:rPr lang="zh-CN" altLang="en-US" sz="2400" b="1" dirty="0">
                <a:latin typeface="Times New Roman" pitchFamily="18" charset="0"/>
              </a:rPr>
              <a:t>会认本课</a:t>
            </a:r>
            <a:r>
              <a:rPr lang="en-US" altLang="zh-CN" sz="2400" b="1" dirty="0">
                <a:latin typeface="Times New Roman" pitchFamily="18" charset="0"/>
              </a:rPr>
              <a:t>9</a:t>
            </a:r>
            <a:r>
              <a:rPr lang="zh-CN" altLang="en-US" sz="2400" b="1" dirty="0">
                <a:latin typeface="Times New Roman" pitchFamily="18" charset="0"/>
              </a:rPr>
              <a:t>个生字，通过多种方法理解难懂的词语。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</a:rPr>
              <a:t>重点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)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marL="355600" indent="-355600">
              <a:lnSpc>
                <a:spcPct val="150000"/>
              </a:lnSpc>
            </a:pPr>
            <a:r>
              <a:rPr lang="en-US" altLang="zh-CN" sz="2400" b="1" dirty="0">
                <a:latin typeface="Times New Roman" pitchFamily="18" charset="0"/>
              </a:rPr>
              <a:t>2.</a:t>
            </a:r>
            <a:r>
              <a:rPr lang="zh-CN" altLang="en-US" sz="2400" b="1" dirty="0">
                <a:latin typeface="Times New Roman" pitchFamily="18" charset="0"/>
              </a:rPr>
              <a:t>有感情地朗读诗歌，一边读一边想，感受秋天的美好。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</a:rPr>
              <a:t>难点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)</a:t>
            </a:r>
            <a:endParaRPr lang="en-US" altLang="zh-CN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任意多边形 18"/>
          <p:cNvSpPr>
            <a:spLocks noChangeArrowheads="1"/>
          </p:cNvSpPr>
          <p:nvPr/>
        </p:nvSpPr>
        <p:spPr bwMode="auto">
          <a:xfrm>
            <a:off x="1468438" y="1058863"/>
            <a:ext cx="1620837" cy="523875"/>
          </a:xfrm>
          <a:custGeom>
            <a:avLst/>
            <a:gdLst>
              <a:gd name="T0" fmla="*/ 0 w 258980"/>
              <a:gd name="T1" fmla="*/ 0 h 54733"/>
              <a:gd name="T2" fmla="*/ 2147483647 w 258980"/>
              <a:gd name="T3" fmla="*/ 0 h 54733"/>
              <a:gd name="T4" fmla="*/ 2147483647 w 258980"/>
              <a:gd name="T5" fmla="*/ 2147483647 h 54733"/>
              <a:gd name="T6" fmla="*/ 0 w 258980"/>
              <a:gd name="T7" fmla="*/ 2147483647 h 54733"/>
              <a:gd name="T8" fmla="*/ 0 w 258980"/>
              <a:gd name="T9" fmla="*/ 0 h 547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8980"/>
              <a:gd name="T16" fmla="*/ 0 h 54733"/>
              <a:gd name="T17" fmla="*/ 258980 w 258980"/>
              <a:gd name="T18" fmla="*/ 54733 h 547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8980" h="54733">
                <a:moveTo>
                  <a:pt x="0" y="0"/>
                </a:moveTo>
                <a:lnTo>
                  <a:pt x="258980" y="0"/>
                </a:lnTo>
                <a:lnTo>
                  <a:pt x="258980" y="54733"/>
                </a:lnTo>
                <a:lnTo>
                  <a:pt x="0" y="5473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864037" y="1136886"/>
            <a:ext cx="443625" cy="371387"/>
          </a:xfrm>
          <a:prstGeom prst="roundRect">
            <a:avLst>
              <a:gd name="adj" fmla="val 10000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Oval 512"/>
          <p:cNvSpPr>
            <a:spLocks noChangeArrowheads="1"/>
          </p:cNvSpPr>
          <p:nvPr/>
        </p:nvSpPr>
        <p:spPr bwMode="auto">
          <a:xfrm>
            <a:off x="2514600" y="1479550"/>
            <a:ext cx="615950" cy="465138"/>
          </a:xfrm>
          <a:prstGeom prst="ellipse">
            <a:avLst/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ko-KR" altLang="en-US">
              <a:ea typeface="Malgun Gothic" pitchFamily="34" charset="-127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3600" y="912813"/>
            <a:ext cx="7416800" cy="547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1367" tIns="181367" rIns="181367" bIns="181367" spcCol="1270" anchor="ctr"/>
          <a:lstStyle/>
          <a:p>
            <a:pPr algn="ctr" defTabSz="1600200">
              <a:lnSpc>
                <a:spcPct val="150000"/>
              </a:lnSpc>
              <a:spcAft>
                <a:spcPct val="35000"/>
              </a:spcAft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听范读，边听边画出文中的生字，注意生字的读音。</a:t>
            </a:r>
          </a:p>
        </p:txBody>
      </p:sp>
      <p:pic>
        <p:nvPicPr>
          <p:cNvPr id="12" name="Picture 2" descr="C:\Users\Administrator\Desktop\3333\初读感知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50" y="61913"/>
            <a:ext cx="2044700" cy="59213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244" name="Picture 14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50" y="1649413"/>
            <a:ext cx="4000500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矩形 2"/>
          <p:cNvSpPr>
            <a:spLocks noChangeArrowheads="1"/>
          </p:cNvSpPr>
          <p:nvPr/>
        </p:nvSpPr>
        <p:spPr bwMode="auto">
          <a:xfrm>
            <a:off x="992188" y="1989138"/>
            <a:ext cx="7218362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4375" defTabSz="1244600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</a:rPr>
              <a:t>请同学们自由朗读课文，注意读准字音，读通句子，难读的地方多读几遍。</a:t>
            </a:r>
            <a:endParaRPr lang="zh-CN" altLang="en-US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266" name="组合 5"/>
          <p:cNvGrpSpPr>
            <a:grpSpLocks/>
          </p:cNvGrpSpPr>
          <p:nvPr/>
        </p:nvGrpSpPr>
        <p:grpSpPr bwMode="auto">
          <a:xfrm>
            <a:off x="923925" y="1106488"/>
            <a:ext cx="2287588" cy="671512"/>
            <a:chOff x="924037" y="1067895"/>
            <a:chExt cx="2287078" cy="672532"/>
          </a:xfrm>
        </p:grpSpPr>
        <p:pic>
          <p:nvPicPr>
            <p:cNvPr id="11267" name="Picture 10" descr="C:\Users\Administrator\Desktop\绿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4037" y="1486150"/>
              <a:ext cx="2287078" cy="254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圆角矩形 16"/>
            <p:cNvSpPr/>
            <p:nvPr/>
          </p:nvSpPr>
          <p:spPr>
            <a:xfrm>
              <a:off x="1485979" y="1067895"/>
              <a:ext cx="1667986" cy="531209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自读提示</a:t>
              </a:r>
              <a:endParaRPr lang="zh-CN" altLang="en-US" sz="28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771775" y="3013075"/>
            <a:ext cx="14366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抖土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203450" y="3657600"/>
            <a:ext cx="290671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精神抖擞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979488" y="2327275"/>
            <a:ext cx="117951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dǒu </a:t>
            </a:r>
          </a:p>
        </p:txBody>
      </p:sp>
      <p:sp>
        <p:nvSpPr>
          <p:cNvPr id="12292" name="TextBox 44"/>
          <p:cNvSpPr txBox="1">
            <a:spLocks noChangeArrowheads="1"/>
          </p:cNvSpPr>
          <p:nvPr/>
        </p:nvSpPr>
        <p:spPr bwMode="auto">
          <a:xfrm>
            <a:off x="1279525" y="1377950"/>
            <a:ext cx="26241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抖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抖手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643688" y="2949575"/>
            <a:ext cx="1892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蟋蟀草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618288" y="3649663"/>
            <a:ext cx="25447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斗蟋蟀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459413" y="2324100"/>
            <a:ext cx="5619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xī</a:t>
            </a:r>
          </a:p>
        </p:txBody>
      </p:sp>
      <p:sp>
        <p:nvSpPr>
          <p:cNvPr id="12296" name="TextBox 44"/>
          <p:cNvSpPr txBox="1">
            <a:spLocks noChangeArrowheads="1"/>
          </p:cNvSpPr>
          <p:nvPr/>
        </p:nvSpPr>
        <p:spPr bwMode="auto">
          <a:xfrm>
            <a:off x="5894388" y="1389063"/>
            <a:ext cx="2098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蟋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蟀 </a:t>
            </a:r>
          </a:p>
        </p:txBody>
      </p:sp>
      <p:grpSp>
        <p:nvGrpSpPr>
          <p:cNvPr id="12297" name="组合 4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25" name="圆角矩形 24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我会认</a:t>
              </a:r>
            </a:p>
          </p:txBody>
        </p:sp>
        <p:sp>
          <p:nvSpPr>
            <p:cNvPr id="26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b="1"/>
            </a:p>
          </p:txBody>
        </p:sp>
      </p:grpSp>
      <p:graphicFrame>
        <p:nvGraphicFramePr>
          <p:cNvPr id="27" name="Group 47"/>
          <p:cNvGraphicFramePr>
            <a:graphicFrameLocks noGrp="1"/>
          </p:cNvGraphicFramePr>
          <p:nvPr/>
        </p:nvGraphicFramePr>
        <p:xfrm>
          <a:off x="912813" y="3114675"/>
          <a:ext cx="1223962" cy="1223964"/>
        </p:xfrm>
        <a:graphic>
          <a:graphicData uri="http://schemas.openxmlformats.org/drawingml/2006/table">
            <a:tbl>
              <a:tblPr/>
              <a:tblGrid>
                <a:gridCol w="611981"/>
                <a:gridCol w="611981"/>
              </a:tblGrid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TextBox 26"/>
          <p:cNvSpPr txBox="1">
            <a:spLocks noChangeArrowheads="1"/>
          </p:cNvSpPr>
          <p:nvPr/>
        </p:nvSpPr>
        <p:spPr bwMode="auto">
          <a:xfrm>
            <a:off x="947738" y="3119438"/>
            <a:ext cx="1150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抖</a:t>
            </a:r>
          </a:p>
        </p:txBody>
      </p:sp>
      <p:graphicFrame>
        <p:nvGraphicFramePr>
          <p:cNvPr id="29" name="Group 47"/>
          <p:cNvGraphicFramePr>
            <a:graphicFrameLocks noGrp="1"/>
          </p:cNvGraphicFramePr>
          <p:nvPr/>
        </p:nvGraphicFramePr>
        <p:xfrm>
          <a:off x="5148263" y="3127375"/>
          <a:ext cx="1223962" cy="1223964"/>
        </p:xfrm>
        <a:graphic>
          <a:graphicData uri="http://schemas.openxmlformats.org/drawingml/2006/table">
            <a:tbl>
              <a:tblPr/>
              <a:tblGrid>
                <a:gridCol w="611981"/>
                <a:gridCol w="611981"/>
              </a:tblGrid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5183188" y="3132138"/>
            <a:ext cx="1150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15" grpId="0"/>
      <p:bldP spid="16" grpId="0"/>
      <p:bldP spid="17" grpId="0"/>
      <p:bldP spid="28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308225" y="3017838"/>
            <a:ext cx="22288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 斗蟀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125663" y="3657600"/>
            <a:ext cx="242093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 小蟋蟀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857250" y="2339975"/>
            <a:ext cx="1412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shuài</a:t>
            </a:r>
          </a:p>
        </p:txBody>
      </p:sp>
      <p:sp>
        <p:nvSpPr>
          <p:cNvPr id="13316" name="TextBox 44"/>
          <p:cNvSpPr txBox="1">
            <a:spLocks noChangeArrowheads="1"/>
          </p:cNvSpPr>
          <p:nvPr/>
        </p:nvSpPr>
        <p:spPr bwMode="auto">
          <a:xfrm>
            <a:off x="1617663" y="1360488"/>
            <a:ext cx="22844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蟋</a:t>
            </a:r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蟀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910388" y="2992438"/>
            <a:ext cx="14366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振作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400800" y="3656013"/>
            <a:ext cx="25527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振奋人心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121275" y="2333625"/>
            <a:ext cx="12255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zhèn</a:t>
            </a:r>
          </a:p>
        </p:txBody>
      </p:sp>
      <p:sp>
        <p:nvSpPr>
          <p:cNvPr id="13320" name="TextBox 44"/>
          <p:cNvSpPr txBox="1">
            <a:spLocks noChangeArrowheads="1"/>
          </p:cNvSpPr>
          <p:nvPr/>
        </p:nvSpPr>
        <p:spPr bwMode="auto">
          <a:xfrm>
            <a:off x="5876925" y="1393825"/>
            <a:ext cx="2097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振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动</a:t>
            </a:r>
          </a:p>
        </p:txBody>
      </p:sp>
      <p:grpSp>
        <p:nvGrpSpPr>
          <p:cNvPr id="13321" name="组合 4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25" name="圆角矩形 24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我会认</a:t>
              </a:r>
            </a:p>
          </p:txBody>
        </p:sp>
        <p:sp>
          <p:nvSpPr>
            <p:cNvPr id="26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b="1"/>
            </a:p>
          </p:txBody>
        </p:sp>
      </p:grpSp>
      <p:graphicFrame>
        <p:nvGraphicFramePr>
          <p:cNvPr id="27" name="Group 47"/>
          <p:cNvGraphicFramePr>
            <a:graphicFrameLocks noGrp="1"/>
          </p:cNvGraphicFramePr>
          <p:nvPr/>
        </p:nvGraphicFramePr>
        <p:xfrm>
          <a:off x="912813" y="3114675"/>
          <a:ext cx="1223962" cy="1223964"/>
        </p:xfrm>
        <a:graphic>
          <a:graphicData uri="http://schemas.openxmlformats.org/drawingml/2006/table">
            <a:tbl>
              <a:tblPr/>
              <a:tblGrid>
                <a:gridCol w="611981"/>
                <a:gridCol w="611981"/>
              </a:tblGrid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TextBox 26"/>
          <p:cNvSpPr txBox="1">
            <a:spLocks noChangeArrowheads="1"/>
          </p:cNvSpPr>
          <p:nvPr/>
        </p:nvSpPr>
        <p:spPr bwMode="auto">
          <a:xfrm>
            <a:off x="947738" y="3119438"/>
            <a:ext cx="1150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蟀</a:t>
            </a:r>
          </a:p>
        </p:txBody>
      </p:sp>
      <p:graphicFrame>
        <p:nvGraphicFramePr>
          <p:cNvPr id="29" name="Group 47"/>
          <p:cNvGraphicFramePr>
            <a:graphicFrameLocks noGrp="1"/>
          </p:cNvGraphicFramePr>
          <p:nvPr/>
        </p:nvGraphicFramePr>
        <p:xfrm>
          <a:off x="5148263" y="3127375"/>
          <a:ext cx="1223962" cy="1223964"/>
        </p:xfrm>
        <a:graphic>
          <a:graphicData uri="http://schemas.openxmlformats.org/drawingml/2006/table">
            <a:tbl>
              <a:tblPr/>
              <a:tblGrid>
                <a:gridCol w="611981"/>
                <a:gridCol w="611981"/>
              </a:tblGrid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5183188" y="3132138"/>
            <a:ext cx="1150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15" grpId="0"/>
      <p:bldP spid="16" grpId="0"/>
      <p:bldP spid="17" grpId="0"/>
      <p:bldP spid="28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706688" y="2947988"/>
            <a:ext cx="14366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韵味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151063" y="3660775"/>
            <a:ext cx="25542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风韵犹存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012825" y="2327275"/>
            <a:ext cx="10048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yùn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904038" y="2971800"/>
            <a:ext cx="14366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掠视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367463" y="3657600"/>
            <a:ext cx="25542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梳云掠月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165725" y="2325688"/>
            <a:ext cx="1130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lüè </a:t>
            </a:r>
          </a:p>
        </p:txBody>
      </p:sp>
      <p:sp>
        <p:nvSpPr>
          <p:cNvPr id="14343" name="TextBox 44"/>
          <p:cNvSpPr txBox="1">
            <a:spLocks noChangeArrowheads="1"/>
          </p:cNvSpPr>
          <p:nvPr/>
        </p:nvSpPr>
        <p:spPr bwMode="auto">
          <a:xfrm>
            <a:off x="5875338" y="1384300"/>
            <a:ext cx="18430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掠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过</a:t>
            </a:r>
            <a:endParaRPr lang="zh-CN" altLang="en-US" sz="5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344" name="TextBox 44"/>
          <p:cNvSpPr txBox="1">
            <a:spLocks noChangeArrowheads="1"/>
          </p:cNvSpPr>
          <p:nvPr/>
        </p:nvSpPr>
        <p:spPr bwMode="auto">
          <a:xfrm>
            <a:off x="1598613" y="1381125"/>
            <a:ext cx="20970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歌</a:t>
            </a:r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韵</a:t>
            </a:r>
          </a:p>
        </p:txBody>
      </p:sp>
      <p:grpSp>
        <p:nvGrpSpPr>
          <p:cNvPr id="14345" name="组合 4"/>
          <p:cNvGrpSpPr>
            <a:grpSpLocks/>
          </p:cNvGrpSpPr>
          <p:nvPr/>
        </p:nvGrpSpPr>
        <p:grpSpPr bwMode="auto">
          <a:xfrm>
            <a:off x="579438" y="771525"/>
            <a:ext cx="1331912" cy="530225"/>
            <a:chOff x="579880" y="770997"/>
            <a:chExt cx="1331484" cy="531209"/>
          </a:xfrm>
        </p:grpSpPr>
        <p:sp>
          <p:nvSpPr>
            <p:cNvPr id="25" name="圆角矩形 24"/>
            <p:cNvSpPr/>
            <p:nvPr/>
          </p:nvSpPr>
          <p:spPr>
            <a:xfrm>
              <a:off x="590550" y="770997"/>
              <a:ext cx="1310700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buFontTx/>
                <a:buNone/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我会认</a:t>
              </a:r>
            </a:p>
          </p:txBody>
        </p:sp>
        <p:sp>
          <p:nvSpPr>
            <p:cNvPr id="26" name="直线连接符 21"/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buFontTx/>
                <a:buNone/>
                <a:defRPr/>
              </a:pPr>
              <a:endParaRPr lang="zh-CN" altLang="en-US" b="1"/>
            </a:p>
          </p:txBody>
        </p:sp>
      </p:grpSp>
      <p:graphicFrame>
        <p:nvGraphicFramePr>
          <p:cNvPr id="27" name="Group 47"/>
          <p:cNvGraphicFramePr>
            <a:graphicFrameLocks noGrp="1"/>
          </p:cNvGraphicFramePr>
          <p:nvPr/>
        </p:nvGraphicFramePr>
        <p:xfrm>
          <a:off x="912813" y="3114675"/>
          <a:ext cx="1223962" cy="1223964"/>
        </p:xfrm>
        <a:graphic>
          <a:graphicData uri="http://schemas.openxmlformats.org/drawingml/2006/table">
            <a:tbl>
              <a:tblPr/>
              <a:tblGrid>
                <a:gridCol w="611981"/>
                <a:gridCol w="611981"/>
              </a:tblGrid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TextBox 26"/>
          <p:cNvSpPr txBox="1">
            <a:spLocks noChangeArrowheads="1"/>
          </p:cNvSpPr>
          <p:nvPr/>
        </p:nvSpPr>
        <p:spPr bwMode="auto">
          <a:xfrm>
            <a:off x="947738" y="3119438"/>
            <a:ext cx="1150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韵</a:t>
            </a:r>
          </a:p>
        </p:txBody>
      </p:sp>
      <p:graphicFrame>
        <p:nvGraphicFramePr>
          <p:cNvPr id="29" name="Group 47"/>
          <p:cNvGraphicFramePr>
            <a:graphicFrameLocks noGrp="1"/>
          </p:cNvGraphicFramePr>
          <p:nvPr/>
        </p:nvGraphicFramePr>
        <p:xfrm>
          <a:off x="5148263" y="3127375"/>
          <a:ext cx="1223962" cy="1223964"/>
        </p:xfrm>
        <a:graphic>
          <a:graphicData uri="http://schemas.openxmlformats.org/drawingml/2006/table">
            <a:tbl>
              <a:tblPr/>
              <a:tblGrid>
                <a:gridCol w="611981"/>
                <a:gridCol w="611981"/>
              </a:tblGrid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9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23" marR="91623" marT="34321" marB="3432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5183188" y="3132138"/>
            <a:ext cx="1150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20" grpId="0"/>
      <p:bldP spid="15" grpId="0"/>
      <p:bldP spid="16" grpId="0"/>
      <p:bldP spid="17" grpId="0"/>
      <p:bldP spid="28" grpId="0"/>
      <p:bldP spid="3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1453</Words>
  <Characters>0</Characters>
  <Application>Microsoft Office PowerPoint</Application>
  <DocSecurity>0</DocSecurity>
  <PresentationFormat>全屏显示(16:9)</PresentationFormat>
  <Lines>0</Lines>
  <Paragraphs>213</Paragraphs>
  <Slides>35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52" baseType="lpstr">
      <vt:lpstr>Gulim</vt:lpstr>
      <vt:lpstr>Malgun Gothic</vt:lpstr>
      <vt:lpstr>Meiryo</vt:lpstr>
      <vt:lpstr>方正大黑简体</vt:lpstr>
      <vt:lpstr>方正姚体</vt:lpstr>
      <vt:lpstr>仿宋</vt:lpstr>
      <vt:lpstr>黑体</vt:lpstr>
      <vt:lpstr>楷体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643</cp:revision>
  <dcterms:created xsi:type="dcterms:W3CDTF">2015-12-30T08:03:25Z</dcterms:created>
  <dcterms:modified xsi:type="dcterms:W3CDTF">2021-07-27T14:45:23Z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