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notesMasterIdLst>
    <p:notesMasterId r:id="rId19"/>
  </p:notesMasterIdLst>
  <p:handoutMasterIdLst>
    <p:handoutMasterId r:id="rId20"/>
  </p:handoutMasterIdLst>
  <p:sldIdLst>
    <p:sldId id="334" r:id="rId3"/>
    <p:sldId id="335" r:id="rId4"/>
    <p:sldId id="336" r:id="rId5"/>
    <p:sldId id="337" r:id="rId6"/>
    <p:sldId id="338" r:id="rId7"/>
    <p:sldId id="339" r:id="rId8"/>
    <p:sldId id="340" r:id="rId9"/>
    <p:sldId id="341" r:id="rId10"/>
    <p:sldId id="342" r:id="rId11"/>
    <p:sldId id="343" r:id="rId12"/>
    <p:sldId id="344" r:id="rId13"/>
    <p:sldId id="345" r:id="rId14"/>
    <p:sldId id="346" r:id="rId15"/>
    <p:sldId id="347" r:id="rId16"/>
    <p:sldId id="348" r:id="rId17"/>
    <p:sldId id="349" r:id="rId1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F7"/>
    <a:srgbClr val="F68920"/>
    <a:srgbClr val="FFC800"/>
    <a:srgbClr val="5A8E2A"/>
    <a:srgbClr val="BED63A"/>
    <a:srgbClr val="BF9000"/>
    <a:srgbClr val="33CC33"/>
    <a:srgbClr val="B5DFE6"/>
    <a:srgbClr val="730003"/>
    <a:srgbClr val="EA61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3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78" y="120"/>
      </p:cViewPr>
      <p:guideLst>
        <p:guide orient="horz" pos="23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6C464-DC4F-43BD-82AC-BD87B7597910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180BA-5A68-4248-8FC2-276B7E79B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006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864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223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790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046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2509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117" y="214670"/>
            <a:ext cx="523845" cy="523845"/>
          </a:xfrm>
          <a:prstGeom prst="rect">
            <a:avLst/>
          </a:prstGeom>
        </p:spPr>
      </p:pic>
      <p:sp>
        <p:nvSpPr>
          <p:cNvPr id="21" name="矩形 20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素材：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背景：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图表：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下载：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资料下载：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个人简历：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试卷下载：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教案下载：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手抄报：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课件：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语文课件：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数学课件：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英语课件：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美术课件：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科学课件：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物理课件：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化学课件：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生物课件：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地理课件：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历史课件：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959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785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202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90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772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3E26BC15-B161-4C75-9B3A-128C91250747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58B4E113-1DE2-475C-BE03-FB3C594330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1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993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636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787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504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0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443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0" y="1836206"/>
            <a:ext cx="9144000" cy="8309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听听，秋的声音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448547" y="422762"/>
            <a:ext cx="31851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人教版小学语文三年级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422082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5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3" name="矩形 2"/>
          <p:cNvSpPr/>
          <p:nvPr/>
        </p:nvSpPr>
        <p:spPr>
          <a:xfrm>
            <a:off x="1022458" y="850752"/>
            <a:ext cx="2908490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自读诗歌第六小节：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22460" y="1403032"/>
            <a:ext cx="6896230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思考：怎样理解这一小节的含义呢？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64723" y="2070730"/>
            <a:ext cx="5498870" cy="15225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秋天是美妙的，但美好的事物总是短暂的。我们要尽情地感受和聆听秋天的声音，把握每一刻的美好。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428" y="1894917"/>
            <a:ext cx="3000188" cy="187511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37762" y="206693"/>
            <a:ext cx="147113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37761" y="819372"/>
            <a:ext cx="7456626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思考：秋的声音还有哪些？你能仿照课文再写一写秋的声音吗？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27451" y="1673048"/>
            <a:ext cx="7456626" cy="29777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听听，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秋的声音，</a:t>
            </a:r>
          </a:p>
          <a:p>
            <a:pPr>
              <a:lnSpc>
                <a:spcPct val="200000"/>
              </a:lnSpc>
            </a:pPr>
            <a:r>
              <a:rPr lang="zh-CN" altLang="en-US" sz="2100" u="sng" dirty="0">
                <a:latin typeface="微软雅黑" panose="020B0503020204020204" charset="-122"/>
                <a:ea typeface="微软雅黑" panose="020B0503020204020204" charset="-122"/>
              </a:rPr>
              <a:t>                      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 ，</a:t>
            </a:r>
          </a:p>
          <a:p>
            <a:pPr>
              <a:lnSpc>
                <a:spcPct val="200000"/>
              </a:lnSpc>
            </a:pPr>
            <a:r>
              <a:rPr lang="zh-CN" altLang="en-US" sz="2100" u="sng" dirty="0">
                <a:latin typeface="微软雅黑" panose="020B0503020204020204" charset="-122"/>
                <a:ea typeface="微软雅黑" panose="020B0503020204020204" charset="-122"/>
              </a:rPr>
              <a:t> </a:t>
            </a:r>
            <a:r>
              <a:rPr lang="en-US" altLang="zh-CN" sz="2100" u="sng" dirty="0"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</a:p>
          <a:p>
            <a:pPr>
              <a:lnSpc>
                <a:spcPct val="200000"/>
              </a:lnSpc>
            </a:pPr>
            <a:r>
              <a:rPr lang="zh-CN" altLang="en-US" sz="2100" u="sng" dirty="0">
                <a:latin typeface="微软雅黑" panose="020B0503020204020204" charset="-122"/>
                <a:ea typeface="微软雅黑" panose="020B0503020204020204" charset="-122"/>
              </a:rPr>
              <a:t>                                    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385815" y="2665002"/>
            <a:ext cx="2553887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秋雨从天上落下来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342042" y="3300685"/>
            <a:ext cx="154707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“沙沙”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385816" y="3920005"/>
            <a:ext cx="3195912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是和云妈妈分别的歌声</a:t>
            </a:r>
          </a:p>
        </p:txBody>
      </p:sp>
      <p:pic>
        <p:nvPicPr>
          <p:cNvPr id="11" name="Picture 87" descr="G:\f盘\2013年及前\各种稿件\以往稿件集锦\2013年 我的稿件\png（小图标）\学生\素材天下网 sucaitianxia1062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925998" y="2314932"/>
            <a:ext cx="1229710" cy="1971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37762" y="206693"/>
            <a:ext cx="147113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37761" y="819372"/>
            <a:ext cx="7456626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思考：秋的声音还有哪些？你能仿照课文再写一写秋的声音吗？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37761" y="1548376"/>
            <a:ext cx="154707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其他示例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866074" y="2202958"/>
            <a:ext cx="3560388" cy="24929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听听，</a:t>
            </a:r>
          </a:p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秋的声音，</a:t>
            </a:r>
          </a:p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露珠从小草上滑落，</a:t>
            </a:r>
            <a:endParaRPr lang="en-US" altLang="zh-CN" sz="2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“叮咚”，</a:t>
            </a:r>
            <a:endParaRPr lang="en-US" altLang="zh-CN" sz="2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是和小草道别的话音。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007170" y="2202957"/>
            <a:ext cx="3560388" cy="24929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听听，</a:t>
            </a:r>
          </a:p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秋的声音，</a:t>
            </a:r>
          </a:p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田野里一片金黄，</a:t>
            </a:r>
          </a:p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“咔嚓”，</a:t>
            </a:r>
          </a:p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这是农民收割稻谷的声音。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64805" y="177510"/>
            <a:ext cx="147113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536179" y="43973"/>
            <a:ext cx="154707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仿写诗歌</a:t>
            </a:r>
          </a:p>
        </p:txBody>
      </p:sp>
      <p:sp>
        <p:nvSpPr>
          <p:cNvPr id="7" name="文本占位符 44034"/>
          <p:cNvSpPr txBox="1">
            <a:spLocks noChangeArrowheads="1"/>
          </p:cNvSpPr>
          <p:nvPr/>
        </p:nvSpPr>
        <p:spPr>
          <a:xfrm>
            <a:off x="1333024" y="615315"/>
            <a:ext cx="2557939" cy="441721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听听  ，</a:t>
            </a:r>
            <a:endParaRPr lang="en-US" altLang="zh-CN" sz="1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秋的声音，</a:t>
            </a:r>
            <a:endParaRPr lang="en-US" altLang="zh-CN" sz="1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蜜蜂扇动翅膀，</a:t>
            </a:r>
            <a:endParaRPr lang="en-US" altLang="zh-CN" sz="1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“嗡嗡”，</a:t>
            </a:r>
            <a:endParaRPr lang="en-US" altLang="zh-CN" sz="1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是和花朵告别的声音。</a:t>
            </a:r>
          </a:p>
          <a:p>
            <a:pPr fontAlgn="auto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altLang="zh-CN" sz="1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听听  ，</a:t>
            </a:r>
            <a:endParaRPr lang="en-US" altLang="zh-CN" sz="1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秋的声音，</a:t>
            </a:r>
            <a:endParaRPr lang="en-US" altLang="zh-CN" sz="1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石榴露出笑脸，</a:t>
            </a:r>
            <a:endParaRPr lang="en-US" altLang="zh-CN" sz="1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“啪啪”，</a:t>
            </a:r>
            <a:endParaRPr lang="en-US" altLang="zh-CN" sz="1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是对秋姑娘的问候。</a:t>
            </a:r>
          </a:p>
          <a:p>
            <a:pPr>
              <a:buFont typeface="Arial" panose="020B0604020202020204" pitchFamily="34" charset="0"/>
              <a:buNone/>
            </a:pPr>
            <a:endParaRPr lang="en-US" altLang="zh-CN" sz="1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一只只燕子追上白云，</a:t>
            </a:r>
            <a:endParaRPr lang="en-US" altLang="zh-CN" sz="1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撒下一阵暖暖的叮咛；</a:t>
            </a:r>
            <a:endParaRPr lang="en-US" altLang="zh-CN" sz="1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一阵阵秋风掠过果园，</a:t>
            </a:r>
            <a:endParaRPr lang="en-US" altLang="zh-CN" sz="1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送来一片丰收的歌吟。</a:t>
            </a:r>
            <a:endParaRPr lang="zh-CN" altLang="en-US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zh-CN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占位符 44035"/>
          <p:cNvSpPr txBox="1">
            <a:spLocks noChangeArrowheads="1"/>
          </p:cNvSpPr>
          <p:nvPr/>
        </p:nvSpPr>
        <p:spPr>
          <a:xfrm>
            <a:off x="6003895" y="420225"/>
            <a:ext cx="3136691" cy="4723275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zh-CN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zh-CN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zh-CN" altLang="en-US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0000"/>
              </a:lnSpc>
            </a:pPr>
            <a:endParaRPr lang="en-US" altLang="zh-CN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73893" y="226695"/>
            <a:ext cx="3297079" cy="4915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听听，</a:t>
            </a: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走进秋，</a:t>
            </a: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走进这五彩缤纷的演奏厅，</a:t>
            </a: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你仔细地去欣赏</a:t>
            </a: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——秋的奏鸣。</a:t>
            </a: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endParaRPr lang="zh-CN" altLang="en-US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秋的声音，</a:t>
            </a:r>
            <a:endParaRPr lang="zh-CN" altLang="en-US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在每一个苹果里，</a:t>
            </a:r>
            <a:endParaRPr lang="zh-CN" altLang="en-US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在每一片花瓣上，</a:t>
            </a:r>
            <a:endParaRPr lang="zh-CN" altLang="en-US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在每一滴露珠里，</a:t>
            </a:r>
            <a:endParaRPr lang="zh-CN" altLang="en-US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在每一朵绽放的秋菊里。</a:t>
            </a: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endParaRPr lang="zh-CN" altLang="en-US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听听，</a:t>
            </a:r>
            <a:endParaRPr lang="zh-CN" altLang="en-US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秋的声音，</a:t>
            </a:r>
            <a:endParaRPr lang="zh-CN" altLang="en-US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从远方匆匆地跑来，</a:t>
            </a:r>
            <a:endParaRPr lang="zh-CN" altLang="en-US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又向远方匆匆地离去 。</a:t>
            </a:r>
            <a:endParaRPr lang="zh-CN" altLang="en-US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听听，</a:t>
            </a:r>
            <a:endParaRPr lang="zh-CN" altLang="en-US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lnSpc>
                <a:spcPct val="80000"/>
              </a:lnSpc>
              <a:spcBef>
                <a:spcPts val="75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我们去听秋的声音。</a:t>
            </a:r>
            <a:endParaRPr lang="zh-CN" altLang="en-US"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20925" y="321981"/>
            <a:ext cx="2241233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课堂小练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37761" y="819373"/>
            <a:ext cx="7828818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展开想象：（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）黄叶道别大树时，会说什么？（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）蟋蟀告别阳台时，会说什么？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18895" y="1831148"/>
            <a:ext cx="4123452" cy="24929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大树抖抖手臂，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“唰唰”，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是黄叶道别的话音。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黄叶说：</a:t>
            </a:r>
            <a:endParaRPr lang="en-US" altLang="zh-CN" sz="2100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100" u="sng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            </a:t>
            </a:r>
            <a:r>
              <a:rPr lang="zh-CN" altLang="en-US" sz="2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。”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53127" y="3637562"/>
            <a:ext cx="2911298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大树妈妈我真舍不得你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919105" y="1884025"/>
            <a:ext cx="4123452" cy="24929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蟋蟀振动翅膀，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“㘗㘗”，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是和阳台告别的歌韵。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蟋蟀说：</a:t>
            </a:r>
            <a:endParaRPr lang="en-US" altLang="zh-CN" sz="2100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100" u="sng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            </a:t>
            </a:r>
            <a:r>
              <a:rPr lang="zh-CN" altLang="en-US" sz="2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。”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312397" y="3690440"/>
            <a:ext cx="3371504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我要回到温暖的家里去了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20925" y="326459"/>
            <a:ext cx="205359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</a:p>
        </p:txBody>
      </p:sp>
      <p:grpSp>
        <p:nvGrpSpPr>
          <p:cNvPr id="7" name="Group 11"/>
          <p:cNvGrpSpPr/>
          <p:nvPr/>
        </p:nvGrpSpPr>
        <p:grpSpPr bwMode="auto">
          <a:xfrm>
            <a:off x="920926" y="1242290"/>
            <a:ext cx="7196081" cy="1471613"/>
            <a:chOff x="476" y="845"/>
            <a:chExt cx="4717" cy="1236"/>
          </a:xfrm>
        </p:grpSpPr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476" y="845"/>
              <a:ext cx="4717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2100" b="1" dirty="0">
                  <a:latin typeface="微软雅黑" panose="020B0503020204020204" charset="-122"/>
                  <a:ea typeface="微软雅黑" panose="020B0503020204020204" charset="-122"/>
                </a:rPr>
                <a:t>掠过（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lüè</a:t>
              </a:r>
              <a:r>
                <a:rPr kumimoji="1" lang="en-US" altLang="zh-CN" sz="2100" b="1" dirty="0">
                  <a:latin typeface="微软雅黑" panose="020B0503020204020204" charset="-122"/>
                  <a:ea typeface="微软雅黑" panose="020B0503020204020204" charset="-122"/>
                </a:rPr>
                <a:t>    n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üè</a:t>
              </a:r>
              <a:r>
                <a:rPr kumimoji="1" lang="zh-CN" altLang="en-US" sz="2100" b="1" dirty="0">
                  <a:latin typeface="微软雅黑" panose="020B0503020204020204" charset="-122"/>
                  <a:ea typeface="微软雅黑" panose="020B0503020204020204" charset="-122"/>
                </a:rPr>
                <a:t>）                 歌吟（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y</a:t>
              </a:r>
              <a:r>
                <a:rPr kumimoji="1" lang="en-US" altLang="en-US" sz="2100" b="1" dirty="0" err="1">
                  <a:latin typeface="微软雅黑" panose="020B0503020204020204" charset="-122"/>
                  <a:ea typeface="微软雅黑" panose="020B0503020204020204" charset="-122"/>
                </a:rPr>
                <a:t>í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n</a:t>
              </a:r>
              <a:r>
                <a:rPr kumimoji="1" lang="en-US" altLang="zh-CN" sz="2100" b="1" dirty="0">
                  <a:latin typeface="微软雅黑" panose="020B0503020204020204" charset="-122"/>
                  <a:ea typeface="微软雅黑" panose="020B0503020204020204" charset="-122"/>
                </a:rPr>
                <a:t>     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y</a:t>
              </a:r>
              <a:r>
                <a:rPr kumimoji="1" lang="en-US" altLang="en-US" sz="2100" b="1" dirty="0" err="1">
                  <a:latin typeface="微软雅黑" panose="020B0503020204020204" charset="-122"/>
                  <a:ea typeface="微软雅黑" panose="020B0503020204020204" charset="-122"/>
                </a:rPr>
                <a:t>í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ng</a:t>
              </a:r>
              <a:r>
                <a:rPr kumimoji="1" lang="zh-CN" altLang="en-US" sz="2100" b="1" dirty="0">
                  <a:latin typeface="微软雅黑" panose="020B0503020204020204" charset="-122"/>
                  <a:ea typeface="微软雅黑" panose="020B0503020204020204" charset="-122"/>
                </a:rPr>
                <a:t>）</a:t>
              </a:r>
            </a:p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2100" b="1" dirty="0">
                  <a:latin typeface="微软雅黑" panose="020B0503020204020204" charset="-122"/>
                  <a:ea typeface="微软雅黑" panose="020B0503020204020204" charset="-122"/>
                </a:rPr>
                <a:t>振动（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zh</a:t>
              </a:r>
              <a:r>
                <a:rPr kumimoji="1" lang="en-US" altLang="en-US" sz="2100" b="1" dirty="0" err="1">
                  <a:latin typeface="微软雅黑" panose="020B0503020204020204" charset="-122"/>
                  <a:ea typeface="微软雅黑" panose="020B0503020204020204" charset="-122"/>
                </a:rPr>
                <a:t>è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n</a:t>
              </a:r>
              <a:r>
                <a:rPr kumimoji="1" lang="en-US" altLang="zh-CN" sz="2100" b="1" dirty="0">
                  <a:latin typeface="微软雅黑" panose="020B0503020204020204" charset="-122"/>
                  <a:ea typeface="微软雅黑" panose="020B0503020204020204" charset="-122"/>
                </a:rPr>
                <a:t>     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zh</a:t>
              </a:r>
              <a:r>
                <a:rPr kumimoji="1" lang="en-US" altLang="en-US" sz="2100" b="1" dirty="0" err="1">
                  <a:latin typeface="微软雅黑" panose="020B0503020204020204" charset="-122"/>
                  <a:ea typeface="微软雅黑" panose="020B0503020204020204" charset="-122"/>
                </a:rPr>
                <a:t>è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ng</a:t>
              </a:r>
              <a:r>
                <a:rPr kumimoji="1" lang="zh-CN" altLang="en-US" sz="2100" b="1" dirty="0">
                  <a:latin typeface="微软雅黑" panose="020B0503020204020204" charset="-122"/>
                  <a:ea typeface="微软雅黑" panose="020B0503020204020204" charset="-122"/>
                </a:rPr>
                <a:t>）        匆匆（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c</a:t>
              </a:r>
              <a:r>
                <a:rPr kumimoji="1" lang="en-US" altLang="en-US" sz="2100" b="1" dirty="0" err="1">
                  <a:latin typeface="微软雅黑" panose="020B0503020204020204" charset="-122"/>
                  <a:ea typeface="微软雅黑" panose="020B0503020204020204" charset="-122"/>
                </a:rPr>
                <a:t>ō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ng</a:t>
              </a:r>
              <a:r>
                <a:rPr kumimoji="1" lang="en-US" altLang="zh-CN" sz="2100" b="1" dirty="0">
                  <a:latin typeface="微软雅黑" panose="020B0503020204020204" charset="-122"/>
                  <a:ea typeface="微软雅黑" panose="020B0503020204020204" charset="-122"/>
                </a:rPr>
                <a:t>     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ch</a:t>
              </a:r>
              <a:r>
                <a:rPr kumimoji="1" lang="en-US" altLang="en-US" sz="2100" b="1" dirty="0" err="1">
                  <a:latin typeface="微软雅黑" panose="020B0503020204020204" charset="-122"/>
                  <a:ea typeface="微软雅黑" panose="020B0503020204020204" charset="-122"/>
                </a:rPr>
                <a:t>ō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ng</a:t>
              </a:r>
              <a:r>
                <a:rPr kumimoji="1" lang="zh-CN" altLang="en-US" sz="2100" b="1" dirty="0">
                  <a:latin typeface="微软雅黑" panose="020B0503020204020204" charset="-122"/>
                  <a:ea typeface="微软雅黑" panose="020B0503020204020204" charset="-122"/>
                </a:rPr>
                <a:t>）</a:t>
              </a:r>
            </a:p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2100" b="1" dirty="0">
                  <a:latin typeface="微软雅黑" panose="020B0503020204020204" charset="-122"/>
                  <a:ea typeface="微软雅黑" panose="020B0503020204020204" charset="-122"/>
                </a:rPr>
                <a:t>叮咛（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n</a:t>
              </a:r>
              <a:r>
                <a:rPr kumimoji="1" lang="en-US" altLang="en-US" sz="2100" b="1" dirty="0" err="1">
                  <a:latin typeface="微软雅黑" panose="020B0503020204020204" charset="-122"/>
                  <a:ea typeface="微软雅黑" panose="020B0503020204020204" charset="-122"/>
                </a:rPr>
                <a:t>í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ng</a:t>
              </a:r>
              <a:r>
                <a:rPr kumimoji="1" lang="en-US" altLang="zh-CN" sz="2100" b="1" dirty="0">
                  <a:latin typeface="微软雅黑" panose="020B0503020204020204" charset="-122"/>
                  <a:ea typeface="微软雅黑" panose="020B0503020204020204" charset="-122"/>
                </a:rPr>
                <a:t>     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l</a:t>
              </a:r>
              <a:r>
                <a:rPr kumimoji="1" lang="en-US" altLang="en-US" sz="2100" b="1" dirty="0" err="1">
                  <a:latin typeface="微软雅黑" panose="020B0503020204020204" charset="-122"/>
                  <a:ea typeface="微软雅黑" panose="020B0503020204020204" charset="-122"/>
                </a:rPr>
                <a:t>í</a:t>
              </a:r>
              <a:r>
                <a:rPr kumimoji="1" lang="en-US" altLang="zh-CN" sz="2100" b="1" dirty="0" err="1">
                  <a:latin typeface="微软雅黑" panose="020B0503020204020204" charset="-122"/>
                  <a:ea typeface="微软雅黑" panose="020B0503020204020204" charset="-122"/>
                </a:rPr>
                <a:t>ng</a:t>
              </a:r>
              <a:r>
                <a:rPr kumimoji="1" lang="zh-CN" altLang="en-US" sz="2100" b="1" dirty="0">
                  <a:latin typeface="微软雅黑" panose="020B0503020204020204" charset="-122"/>
                  <a:ea typeface="微软雅黑" panose="020B0503020204020204" charset="-122"/>
                </a:rPr>
                <a:t>）</a:t>
              </a: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3043" y="1112"/>
              <a:ext cx="13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6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●</a:t>
              </a: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567" y="1527"/>
              <a:ext cx="13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6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●</a:t>
              </a:r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2906" y="1527"/>
              <a:ext cx="13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6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●</a:t>
              </a: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727" y="1926"/>
              <a:ext cx="13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6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●</a:t>
              </a:r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553" y="1107"/>
              <a:ext cx="13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6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●</a:t>
              </a:r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762574" y="1152702"/>
            <a:ext cx="37053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3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√</a:t>
            </a:r>
            <a:endParaRPr kumimoji="1" lang="en-US" altLang="zh-CN" sz="1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5414969" y="1242295"/>
            <a:ext cx="37053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3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√</a:t>
            </a:r>
            <a:endParaRPr kumimoji="1" lang="en-US" altLang="zh-CN" sz="1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1930482" y="1633893"/>
            <a:ext cx="37053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3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√</a:t>
            </a:r>
            <a:endParaRPr kumimoji="1" lang="en-US" altLang="zh-CN" sz="1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5521021" y="1666645"/>
            <a:ext cx="37053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3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√</a:t>
            </a:r>
            <a:endParaRPr kumimoji="1" lang="en-US" altLang="zh-CN" sz="1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1930672" y="2211060"/>
            <a:ext cx="37053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3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√</a:t>
            </a:r>
            <a:endParaRPr kumimoji="1" lang="en-US" altLang="zh-CN" sz="1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846727" y="760112"/>
            <a:ext cx="253841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1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一、读一读，选一选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920925" y="2686509"/>
            <a:ext cx="253841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1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二、填空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995123" y="3073287"/>
            <a:ext cx="2464215" cy="1846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100" b="1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kumimoji="1"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、找近义词</a:t>
            </a:r>
            <a:endParaRPr kumimoji="1" lang="en-US" altLang="zh-CN" sz="21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道别</a:t>
            </a:r>
            <a:r>
              <a:rPr kumimoji="1" lang="en-US" altLang="zh-CN" sz="2100" b="1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掠过</a:t>
            </a:r>
            <a:r>
              <a:rPr kumimoji="1" lang="en-US" altLang="zh-CN" sz="2100" b="1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辽阔</a:t>
            </a:r>
            <a:r>
              <a:rPr kumimoji="1" lang="en-US" altLang="zh-CN" sz="2100" b="1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endParaRPr kumimoji="1" lang="zh-CN" altLang="en-US" sz="21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4483418" y="3083242"/>
            <a:ext cx="5088255" cy="1361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100" b="1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kumimoji="1"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、诗中具体写了</a:t>
            </a:r>
            <a:r>
              <a:rPr kumimoji="1" lang="zh-CN" altLang="en-US" sz="2100" b="1" u="sng" dirty="0"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kumimoji="1"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endParaRPr kumimoji="1" lang="en-US" altLang="zh-CN" sz="21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kumimoji="1" lang="zh-CN" altLang="en-US" sz="2100" b="1" u="sng" dirty="0">
                <a:latin typeface="微软雅黑" panose="020B0503020204020204" charset="-122"/>
                <a:ea typeface="微软雅黑" panose="020B0503020204020204" charset="-122"/>
              </a:rPr>
              <a:t>             </a:t>
            </a:r>
            <a:r>
              <a:rPr kumimoji="1"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kumimoji="1" lang="zh-CN" altLang="en-US" sz="2100" b="1" u="sng" dirty="0">
                <a:latin typeface="微软雅黑" panose="020B0503020204020204" charset="-122"/>
                <a:ea typeface="微软雅黑" panose="020B0503020204020204" charset="-122"/>
              </a:rPr>
              <a:t>               </a:t>
            </a:r>
            <a:r>
              <a:rPr kumimoji="1"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和</a:t>
            </a:r>
            <a:endParaRPr kumimoji="1" lang="en-US" altLang="zh-CN" sz="21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2100" b="1" u="sng" dirty="0"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kumimoji="1"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的声音。</a:t>
            </a:r>
            <a:r>
              <a:rPr kumimoji="1" lang="en-US" altLang="zh-CN" sz="2100" b="1" u="sng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kumimoji="1" lang="zh-CN" altLang="en-US" sz="2100" b="1" u="sng" dirty="0"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kumimoji="1" lang="en-US" altLang="zh-CN" sz="2100" b="1" u="sng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kumimoji="1" lang="zh-CN" altLang="en-US" sz="2100" b="1" u="sng" dirty="0">
                <a:latin typeface="微软雅黑" panose="020B0503020204020204" charset="-122"/>
                <a:ea typeface="微软雅黑" panose="020B0503020204020204" charset="-122"/>
              </a:rPr>
              <a:t>     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227230" y="3435904"/>
            <a:ext cx="154707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告别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2227230" y="3932623"/>
            <a:ext cx="154707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拂过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227230" y="4379811"/>
            <a:ext cx="154707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广阔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570163" y="2938968"/>
            <a:ext cx="154707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黄叶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4756339" y="3435904"/>
            <a:ext cx="154707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蟋蟀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6063382" y="3435658"/>
            <a:ext cx="154707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大雁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4628434" y="3932343"/>
            <a:ext cx="154707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秋风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56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20411" y="655214"/>
            <a:ext cx="617658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自然界中有许多美妙的声音。小鸟“叽叽”，蜜蜂“嗡嗡”，青蛙“呱呱”。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9811" y="2452514"/>
            <a:ext cx="1513284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720411" y="3529013"/>
            <a:ext cx="6654521" cy="101488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在秋天的季节，你能听到什么声音呢？今天我们学习一首现代诗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听听，秋的声音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  <a:p>
            <a:endParaRPr lang="zh-CN" altLang="en-US" dirty="0"/>
          </a:p>
        </p:txBody>
      </p:sp>
      <p:pic>
        <p:nvPicPr>
          <p:cNvPr id="6" name="图片 5" descr="210455mqw1r1qqrq5qyq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160" y="1977391"/>
            <a:ext cx="1883351" cy="118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 descr="2206584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4097" y="1977390"/>
            <a:ext cx="1880522" cy="1178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5107" y="1982629"/>
            <a:ext cx="1767969" cy="117864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080574" y="216633"/>
            <a:ext cx="1061830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239" y="2361293"/>
            <a:ext cx="1514475" cy="1828800"/>
          </a:xfrm>
          <a:prstGeom prst="rect">
            <a:avLst/>
          </a:prstGeom>
        </p:spPr>
      </p:pic>
      <p:grpSp>
        <p:nvGrpSpPr>
          <p:cNvPr id="79" name="组合 78"/>
          <p:cNvGrpSpPr/>
          <p:nvPr/>
        </p:nvGrpSpPr>
        <p:grpSpPr>
          <a:xfrm>
            <a:off x="949388" y="1114508"/>
            <a:ext cx="6801803" cy="3079091"/>
            <a:chOff x="1376341" y="1982580"/>
            <a:chExt cx="9069070" cy="4105454"/>
          </a:xfrm>
        </p:grpSpPr>
        <p:grpSp>
          <p:nvGrpSpPr>
            <p:cNvPr id="76" name="组合 75"/>
            <p:cNvGrpSpPr/>
            <p:nvPr/>
          </p:nvGrpSpPr>
          <p:grpSpPr>
            <a:xfrm>
              <a:off x="1376341" y="1982580"/>
              <a:ext cx="9069070" cy="2054567"/>
              <a:chOff x="1376341" y="1982580"/>
              <a:chExt cx="9069070" cy="2054567"/>
            </a:xfrm>
          </p:grpSpPr>
          <p:grpSp>
            <p:nvGrpSpPr>
              <p:cNvPr id="74" name="组合 73"/>
              <p:cNvGrpSpPr/>
              <p:nvPr/>
            </p:nvGrpSpPr>
            <p:grpSpPr>
              <a:xfrm>
                <a:off x="1376341" y="2630011"/>
                <a:ext cx="6900830" cy="1407136"/>
                <a:chOff x="678201" y="2630011"/>
                <a:chExt cx="6900830" cy="1407136"/>
              </a:xfrm>
            </p:grpSpPr>
            <p:grpSp>
              <p:nvGrpSpPr>
                <p:cNvPr id="67" name="组合 66"/>
                <p:cNvGrpSpPr/>
                <p:nvPr/>
              </p:nvGrpSpPr>
              <p:grpSpPr>
                <a:xfrm>
                  <a:off x="678201" y="2630013"/>
                  <a:ext cx="1380166" cy="1373880"/>
                  <a:chOff x="1731522" y="2618493"/>
                  <a:chExt cx="1380166" cy="1373880"/>
                </a:xfrm>
              </p:grpSpPr>
              <p:pic>
                <p:nvPicPr>
                  <p:cNvPr id="34" name="图片 33"/>
                  <p:cNvPicPr>
                    <a:picLocks noChangeAspect="1"/>
                  </p:cNvPicPr>
                  <p:nvPr/>
                </p:nvPicPr>
                <p:blipFill>
                  <a:blip r:embed="rId3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731522" y="2618493"/>
                    <a:ext cx="1380166" cy="1362769"/>
                  </a:xfrm>
                  <a:prstGeom prst="rect">
                    <a:avLst/>
                  </a:prstGeom>
                </p:spPr>
              </p:pic>
              <p:sp>
                <p:nvSpPr>
                  <p:cNvPr id="46" name="文本框 45"/>
                  <p:cNvSpPr txBox="1"/>
                  <p:nvPr/>
                </p:nvSpPr>
                <p:spPr>
                  <a:xfrm>
                    <a:off x="1804482" y="2638156"/>
                    <a:ext cx="1276935" cy="135421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6000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抖</a:t>
                    </a:r>
                  </a:p>
                </p:txBody>
              </p:sp>
            </p:grpSp>
            <p:grpSp>
              <p:nvGrpSpPr>
                <p:cNvPr id="69" name="组合 68"/>
                <p:cNvGrpSpPr/>
                <p:nvPr/>
              </p:nvGrpSpPr>
              <p:grpSpPr>
                <a:xfrm>
                  <a:off x="2058367" y="2630012"/>
                  <a:ext cx="1393815" cy="1366080"/>
                  <a:chOff x="3111688" y="2618492"/>
                  <a:chExt cx="1393815" cy="1366080"/>
                </a:xfrm>
              </p:grpSpPr>
              <p:pic>
                <p:nvPicPr>
                  <p:cNvPr id="35" name="图片 34"/>
                  <p:cNvPicPr>
                    <a:picLocks noChangeAspect="1"/>
                  </p:cNvPicPr>
                  <p:nvPr/>
                </p:nvPicPr>
                <p:blipFill>
                  <a:blip r:embed="rId3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111688" y="2618492"/>
                    <a:ext cx="1380166" cy="1362769"/>
                  </a:xfrm>
                  <a:prstGeom prst="rect">
                    <a:avLst/>
                  </a:prstGeom>
                </p:spPr>
              </p:pic>
              <p:sp>
                <p:nvSpPr>
                  <p:cNvPr id="47" name="文本框 46"/>
                  <p:cNvSpPr txBox="1"/>
                  <p:nvPr/>
                </p:nvSpPr>
                <p:spPr>
                  <a:xfrm>
                    <a:off x="3228567" y="2630355"/>
                    <a:ext cx="1276936" cy="135421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6000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蟋</a:t>
                    </a:r>
                  </a:p>
                </p:txBody>
              </p:sp>
            </p:grpSp>
            <p:grpSp>
              <p:nvGrpSpPr>
                <p:cNvPr id="70" name="组合 69"/>
                <p:cNvGrpSpPr/>
                <p:nvPr/>
              </p:nvGrpSpPr>
              <p:grpSpPr>
                <a:xfrm>
                  <a:off x="3438533" y="2630011"/>
                  <a:ext cx="1394687" cy="1377885"/>
                  <a:chOff x="4491854" y="2618491"/>
                  <a:chExt cx="1394687" cy="1377885"/>
                </a:xfrm>
              </p:grpSpPr>
              <p:pic>
                <p:nvPicPr>
                  <p:cNvPr id="37" name="图片 36"/>
                  <p:cNvPicPr>
                    <a:picLocks noChangeAspect="1"/>
                  </p:cNvPicPr>
                  <p:nvPr/>
                </p:nvPicPr>
                <p:blipFill>
                  <a:blip r:embed="rId3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491854" y="2618491"/>
                    <a:ext cx="1380166" cy="1362769"/>
                  </a:xfrm>
                  <a:prstGeom prst="rect">
                    <a:avLst/>
                  </a:prstGeom>
                </p:spPr>
              </p:pic>
              <p:sp>
                <p:nvSpPr>
                  <p:cNvPr id="48" name="文本框 47"/>
                  <p:cNvSpPr txBox="1"/>
                  <p:nvPr/>
                </p:nvSpPr>
                <p:spPr>
                  <a:xfrm>
                    <a:off x="4609605" y="2642159"/>
                    <a:ext cx="1276936" cy="135421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6000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蟀</a:t>
                    </a:r>
                  </a:p>
                </p:txBody>
              </p:sp>
            </p:grpSp>
            <p:grpSp>
              <p:nvGrpSpPr>
                <p:cNvPr id="71" name="组合 70"/>
                <p:cNvGrpSpPr/>
                <p:nvPr/>
              </p:nvGrpSpPr>
              <p:grpSpPr>
                <a:xfrm>
                  <a:off x="4818699" y="2630011"/>
                  <a:ext cx="1394687" cy="1407136"/>
                  <a:chOff x="5872020" y="2618491"/>
                  <a:chExt cx="1394687" cy="1407136"/>
                </a:xfrm>
              </p:grpSpPr>
              <p:pic>
                <p:nvPicPr>
                  <p:cNvPr id="38" name="图片 37"/>
                  <p:cNvPicPr>
                    <a:picLocks noChangeAspect="1"/>
                  </p:cNvPicPr>
                  <p:nvPr/>
                </p:nvPicPr>
                <p:blipFill>
                  <a:blip r:embed="rId3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872020" y="2618491"/>
                    <a:ext cx="1380166" cy="1362769"/>
                  </a:xfrm>
                  <a:prstGeom prst="rect">
                    <a:avLst/>
                  </a:prstGeom>
                </p:spPr>
              </p:pic>
              <p:sp>
                <p:nvSpPr>
                  <p:cNvPr id="49" name="文本框 48"/>
                  <p:cNvSpPr txBox="1"/>
                  <p:nvPr/>
                </p:nvSpPr>
                <p:spPr>
                  <a:xfrm>
                    <a:off x="5989771" y="2671410"/>
                    <a:ext cx="1276936" cy="135421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6000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振</a:t>
                    </a:r>
                  </a:p>
                </p:txBody>
              </p:sp>
            </p:grpSp>
            <p:grpSp>
              <p:nvGrpSpPr>
                <p:cNvPr id="72" name="组合 71"/>
                <p:cNvGrpSpPr/>
                <p:nvPr/>
              </p:nvGrpSpPr>
              <p:grpSpPr>
                <a:xfrm>
                  <a:off x="6198865" y="2630011"/>
                  <a:ext cx="1380166" cy="1381064"/>
                  <a:chOff x="7252186" y="2618491"/>
                  <a:chExt cx="1380166" cy="1381064"/>
                </a:xfrm>
              </p:grpSpPr>
              <p:pic>
                <p:nvPicPr>
                  <p:cNvPr id="39" name="图片 38"/>
                  <p:cNvPicPr>
                    <a:picLocks noChangeAspect="1"/>
                  </p:cNvPicPr>
                  <p:nvPr/>
                </p:nvPicPr>
                <p:blipFill>
                  <a:blip r:embed="rId3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252186" y="2618491"/>
                    <a:ext cx="1380166" cy="1362769"/>
                  </a:xfrm>
                  <a:prstGeom prst="rect">
                    <a:avLst/>
                  </a:prstGeom>
                </p:spPr>
              </p:pic>
              <p:sp>
                <p:nvSpPr>
                  <p:cNvPr id="50" name="文本框 49"/>
                  <p:cNvSpPr txBox="1"/>
                  <p:nvPr/>
                </p:nvSpPr>
                <p:spPr>
                  <a:xfrm>
                    <a:off x="7323537" y="2645338"/>
                    <a:ext cx="1276935" cy="135421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6000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韵</a:t>
                    </a:r>
                  </a:p>
                </p:txBody>
              </p:sp>
            </p:grpSp>
          </p:grpSp>
          <p:sp>
            <p:nvSpPr>
              <p:cNvPr id="56" name="Rectangle 18"/>
              <p:cNvSpPr>
                <a:spLocks noChangeArrowheads="1"/>
              </p:cNvSpPr>
              <p:nvPr/>
            </p:nvSpPr>
            <p:spPr bwMode="auto">
              <a:xfrm>
                <a:off x="1424601" y="1982580"/>
                <a:ext cx="9020810" cy="615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fr-FR" altLang="zh-CN" sz="2400" b="1" dirty="0">
                    <a:solidFill>
                      <a:srgbClr val="FF000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b="1" dirty="0" err="1">
                    <a:solidFill>
                      <a:srgbClr val="FF000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  <a:cs typeface="Times New Roman" panose="02020603050405020304" pitchFamily="18" charset="0"/>
                  </a:rPr>
                  <a:t>dǒu</a:t>
                </a:r>
                <a:r>
                  <a:rPr lang="fr-FR" altLang="zh-CN" sz="2400" b="1" dirty="0">
                    <a:solidFill>
                      <a:srgbClr val="FF000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  <a:cs typeface="Times New Roman" panose="02020603050405020304" pitchFamily="18" charset="0"/>
                  </a:rPr>
                  <a:t>     xī   shuài  zhèn   </a:t>
                </a:r>
                <a:r>
                  <a:rPr lang="en-US" altLang="zh-CN" sz="2400" b="1" dirty="0" err="1">
                    <a:solidFill>
                      <a:srgbClr val="FF000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  <a:cs typeface="Times New Roman" panose="02020603050405020304" pitchFamily="18" charset="0"/>
                  </a:rPr>
                  <a:t>yùn</a:t>
                </a:r>
                <a:endParaRPr lang="en-US" altLang="zh-CN" sz="2400" b="1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1376341" y="4064290"/>
              <a:ext cx="9068435" cy="2023744"/>
              <a:chOff x="1376341" y="4064290"/>
              <a:chExt cx="9068435" cy="2023744"/>
            </a:xfrm>
          </p:grpSpPr>
          <p:sp>
            <p:nvSpPr>
              <p:cNvPr id="57" name="Rectangle 18"/>
              <p:cNvSpPr>
                <a:spLocks noChangeArrowheads="1"/>
              </p:cNvSpPr>
              <p:nvPr/>
            </p:nvSpPr>
            <p:spPr bwMode="auto">
              <a:xfrm>
                <a:off x="1376341" y="4064290"/>
                <a:ext cx="9068435" cy="615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/>
              <a:p>
                <a:r>
                  <a:rPr lang="en-US" altLang="fr-FR" sz="2400" b="1" dirty="0">
                    <a:solidFill>
                      <a:srgbClr val="FF000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fr-FR" altLang="zh-CN" sz="2400" b="1" dirty="0">
                    <a:solidFill>
                      <a:srgbClr val="FF000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  <a:cs typeface="Times New Roman" panose="02020603050405020304" pitchFamily="18" charset="0"/>
                  </a:rPr>
                  <a:t>lüè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400" b="1" dirty="0" err="1">
                    <a:solidFill>
                      <a:srgbClr val="FF000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  <a:cs typeface="Times New Roman" panose="02020603050405020304" pitchFamily="18" charset="0"/>
                  </a:rPr>
                  <a:t>yín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en-US" altLang="zh-CN" sz="2400" b="1" dirty="0" err="1">
                    <a:solidFill>
                      <a:srgbClr val="FF000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  <a:cs typeface="Times New Roman" panose="02020603050405020304" pitchFamily="18" charset="0"/>
                  </a:rPr>
                  <a:t>liáo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400" b="1" dirty="0" err="1">
                    <a:solidFill>
                      <a:srgbClr val="FF0000"/>
                    </a:solidFill>
                    <a:latin typeface="GB Pinyinok-B" panose="02010601030101010101" pitchFamily="2" charset="-122"/>
                    <a:ea typeface="GB Pinyinok-B" panose="02010601030101010101" pitchFamily="2" charset="-122"/>
                    <a:cs typeface="Times New Roman" panose="02020603050405020304" pitchFamily="18" charset="0"/>
                  </a:rPr>
                  <a:t>kuò</a:t>
                </a:r>
                <a:endParaRPr lang="en-US" altLang="zh-CN" sz="2400" b="1" dirty="0">
                  <a:solidFill>
                    <a:srgbClr val="FF0000"/>
                  </a:solidFill>
                  <a:latin typeface="GB Pinyinok-B" panose="02010601030101010101" pitchFamily="2" charset="-122"/>
                  <a:ea typeface="GB Pinyinok-B" panose="02010601030101010101" pitchFamily="2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75" name="组合 74"/>
              <p:cNvGrpSpPr/>
              <p:nvPr/>
            </p:nvGrpSpPr>
            <p:grpSpPr>
              <a:xfrm>
                <a:off x="1376341" y="4662425"/>
                <a:ext cx="5544369" cy="1425609"/>
                <a:chOff x="2645585" y="4662425"/>
                <a:chExt cx="5544369" cy="1425609"/>
              </a:xfrm>
            </p:grpSpPr>
            <p:grpSp>
              <p:nvGrpSpPr>
                <p:cNvPr id="68" name="组合 67"/>
                <p:cNvGrpSpPr/>
                <p:nvPr/>
              </p:nvGrpSpPr>
              <p:grpSpPr>
                <a:xfrm>
                  <a:off x="4034935" y="4662425"/>
                  <a:ext cx="4155019" cy="1421051"/>
                  <a:chOff x="1731522" y="4805437"/>
                  <a:chExt cx="4155019" cy="1421051"/>
                </a:xfrm>
              </p:grpSpPr>
              <p:grpSp>
                <p:nvGrpSpPr>
                  <p:cNvPr id="22" name="组合 21"/>
                  <p:cNvGrpSpPr/>
                  <p:nvPr/>
                </p:nvGrpSpPr>
                <p:grpSpPr>
                  <a:xfrm>
                    <a:off x="1731522" y="4813237"/>
                    <a:ext cx="1380166" cy="1413251"/>
                    <a:chOff x="1731522" y="4813237"/>
                    <a:chExt cx="1380166" cy="1413251"/>
                  </a:xfrm>
                </p:grpSpPr>
                <p:pic>
                  <p:nvPicPr>
                    <p:cNvPr id="41" name="图片 40"/>
                    <p:cNvPicPr>
                      <a:picLocks noChangeAspect="1"/>
                    </p:cNvPicPr>
                    <p:nvPr/>
                  </p:nvPicPr>
                  <p:blipFill>
                    <a:blip r:embed="rId3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731522" y="4863719"/>
                      <a:ext cx="1380166" cy="1362769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51" name="文本框 50"/>
                    <p:cNvSpPr txBox="1"/>
                    <p:nvPr/>
                  </p:nvSpPr>
                  <p:spPr>
                    <a:xfrm>
                      <a:off x="1804482" y="4813237"/>
                      <a:ext cx="1276937" cy="135421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zh-CN" altLang="en-US" sz="6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吟</a:t>
                      </a:r>
                    </a:p>
                  </p:txBody>
                </p:sp>
              </p:grpSp>
              <p:grpSp>
                <p:nvGrpSpPr>
                  <p:cNvPr id="29" name="组合 28"/>
                  <p:cNvGrpSpPr/>
                  <p:nvPr/>
                </p:nvGrpSpPr>
                <p:grpSpPr>
                  <a:xfrm>
                    <a:off x="3111688" y="4805437"/>
                    <a:ext cx="1393815" cy="1421050"/>
                    <a:chOff x="3111688" y="4805437"/>
                    <a:chExt cx="1393815" cy="1421050"/>
                  </a:xfrm>
                </p:grpSpPr>
                <p:pic>
                  <p:nvPicPr>
                    <p:cNvPr id="42" name="图片 41"/>
                    <p:cNvPicPr>
                      <a:picLocks noChangeAspect="1"/>
                    </p:cNvPicPr>
                    <p:nvPr/>
                  </p:nvPicPr>
                  <p:blipFill>
                    <a:blip r:embed="rId3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111688" y="4863718"/>
                      <a:ext cx="1380166" cy="1362769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52" name="文本框 51"/>
                    <p:cNvSpPr txBox="1"/>
                    <p:nvPr/>
                  </p:nvSpPr>
                  <p:spPr>
                    <a:xfrm>
                      <a:off x="3228567" y="4805437"/>
                      <a:ext cx="1276936" cy="13542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zh-CN" altLang="en-US" sz="6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辽</a:t>
                      </a:r>
                    </a:p>
                  </p:txBody>
                </p:sp>
              </p:grpSp>
              <p:grpSp>
                <p:nvGrpSpPr>
                  <p:cNvPr id="62" name="组合 61"/>
                  <p:cNvGrpSpPr/>
                  <p:nvPr/>
                </p:nvGrpSpPr>
                <p:grpSpPr>
                  <a:xfrm>
                    <a:off x="4491854" y="4817241"/>
                    <a:ext cx="1394687" cy="1409245"/>
                    <a:chOff x="4491854" y="4817241"/>
                    <a:chExt cx="1394687" cy="1409245"/>
                  </a:xfrm>
                </p:grpSpPr>
                <p:pic>
                  <p:nvPicPr>
                    <p:cNvPr id="43" name="图片 42"/>
                    <p:cNvPicPr>
                      <a:picLocks noChangeAspect="1"/>
                    </p:cNvPicPr>
                    <p:nvPr/>
                  </p:nvPicPr>
                  <p:blipFill>
                    <a:blip r:embed="rId3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491854" y="4863717"/>
                      <a:ext cx="1380166" cy="1362769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53" name="文本框 52"/>
                    <p:cNvSpPr txBox="1"/>
                    <p:nvPr/>
                  </p:nvSpPr>
                  <p:spPr>
                    <a:xfrm>
                      <a:off x="4609605" y="4817241"/>
                      <a:ext cx="1276936" cy="13542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zh-CN" altLang="en-US" sz="6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阔</a:t>
                      </a:r>
                    </a:p>
                  </p:txBody>
                </p:sp>
              </p:grpSp>
            </p:grpSp>
            <p:grpSp>
              <p:nvGrpSpPr>
                <p:cNvPr id="73" name="组合 72"/>
                <p:cNvGrpSpPr/>
                <p:nvPr/>
              </p:nvGrpSpPr>
              <p:grpSpPr>
                <a:xfrm>
                  <a:off x="2645585" y="4718217"/>
                  <a:ext cx="1380166" cy="1369817"/>
                  <a:chOff x="8642858" y="2622557"/>
                  <a:chExt cx="1380166" cy="1369817"/>
                </a:xfrm>
              </p:grpSpPr>
              <p:pic>
                <p:nvPicPr>
                  <p:cNvPr id="58" name="图片 57"/>
                  <p:cNvPicPr>
                    <a:picLocks noChangeAspect="1"/>
                  </p:cNvPicPr>
                  <p:nvPr/>
                </p:nvPicPr>
                <p:blipFill>
                  <a:blip r:embed="rId3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642858" y="2622557"/>
                    <a:ext cx="1380166" cy="1362769"/>
                  </a:xfrm>
                  <a:prstGeom prst="rect">
                    <a:avLst/>
                  </a:prstGeom>
                </p:spPr>
              </p:pic>
              <p:sp>
                <p:nvSpPr>
                  <p:cNvPr id="60" name="文本框 19"/>
                  <p:cNvSpPr txBox="1"/>
                  <p:nvPr/>
                </p:nvSpPr>
                <p:spPr>
                  <a:xfrm>
                    <a:off x="8689213" y="2638157"/>
                    <a:ext cx="1276935" cy="135421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6000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掠</a:t>
                    </a:r>
                  </a:p>
                </p:txBody>
              </p:sp>
            </p:grpSp>
          </p:grpSp>
        </p:grpSp>
      </p:grpSp>
      <p:sp>
        <p:nvSpPr>
          <p:cNvPr id="3" name="文本框 2"/>
          <p:cNvSpPr txBox="1"/>
          <p:nvPr/>
        </p:nvSpPr>
        <p:spPr>
          <a:xfrm>
            <a:off x="3577507" y="216633"/>
            <a:ext cx="2309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DEEBF7"/>
                </a:solidFill>
              </a:rPr>
              <a:t>https://www.ypppt.com/</a:t>
            </a:r>
            <a:endParaRPr lang="zh-CN" altLang="en-US" dirty="0">
              <a:solidFill>
                <a:srgbClr val="DEEBF7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2627" y="342900"/>
            <a:ext cx="156680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我能理解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7601" y="2614613"/>
            <a:ext cx="1513284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1172642" y="1148673"/>
            <a:ext cx="6213916" cy="3161923"/>
            <a:chOff x="1577170" y="1613451"/>
            <a:chExt cx="8285221" cy="4215896"/>
          </a:xfrm>
        </p:grpSpPr>
        <p:grpSp>
          <p:nvGrpSpPr>
            <p:cNvPr id="5" name="组合 4"/>
            <p:cNvGrpSpPr/>
            <p:nvPr/>
          </p:nvGrpSpPr>
          <p:grpSpPr>
            <a:xfrm>
              <a:off x="1577170" y="1659618"/>
              <a:ext cx="1862065" cy="4169729"/>
              <a:chOff x="1577170" y="1659618"/>
              <a:chExt cx="1862065" cy="4169729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577170" y="1659618"/>
                <a:ext cx="1862065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道别：</a:t>
                </a:r>
                <a:endParaRPr lang="en-US" altLang="zh-CN" sz="24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" name="TextBox 2"/>
              <p:cNvSpPr txBox="1"/>
              <p:nvPr/>
            </p:nvSpPr>
            <p:spPr>
              <a:xfrm>
                <a:off x="1577170" y="2548162"/>
                <a:ext cx="1862065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歌韵：</a:t>
                </a:r>
                <a:endParaRPr lang="en-US" altLang="zh-CN" sz="24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" name="TextBox 2"/>
              <p:cNvSpPr txBox="1"/>
              <p:nvPr/>
            </p:nvSpPr>
            <p:spPr>
              <a:xfrm>
                <a:off x="1577170" y="3436706"/>
                <a:ext cx="1862065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叮咛：</a:t>
                </a:r>
                <a:endParaRPr lang="en-US" altLang="zh-CN" sz="24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" name="TextBox 2"/>
              <p:cNvSpPr txBox="1"/>
              <p:nvPr/>
            </p:nvSpPr>
            <p:spPr>
              <a:xfrm>
                <a:off x="1577170" y="4325249"/>
                <a:ext cx="1862065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掠过：</a:t>
                </a:r>
                <a:endParaRPr lang="en-US" altLang="zh-CN" sz="24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" name="TextBox 2"/>
              <p:cNvSpPr txBox="1"/>
              <p:nvPr/>
            </p:nvSpPr>
            <p:spPr>
              <a:xfrm>
                <a:off x="1577170" y="5213794"/>
                <a:ext cx="1862065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辽阔：</a:t>
                </a:r>
                <a:endParaRPr lang="en-US" altLang="zh-CN" sz="24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3647328" y="1613451"/>
              <a:ext cx="6215063" cy="4215896"/>
              <a:chOff x="3647328" y="1613451"/>
              <a:chExt cx="6215063" cy="4215896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3647328" y="1613451"/>
                <a:ext cx="6215063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latin typeface="微软雅黑" panose="020B0503020204020204" charset="-122"/>
                    <a:ea typeface="微软雅黑" panose="020B0503020204020204" charset="-122"/>
                  </a:rPr>
                  <a:t>告别、话别。</a:t>
                </a:r>
                <a:endParaRPr lang="en-US" altLang="zh-CN" sz="24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" name="TextBox 3"/>
              <p:cNvSpPr txBox="1"/>
              <p:nvPr/>
            </p:nvSpPr>
            <p:spPr>
              <a:xfrm>
                <a:off x="3647328" y="2513538"/>
                <a:ext cx="6215063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latin typeface="微软雅黑" panose="020B0503020204020204" charset="-122"/>
                    <a:ea typeface="微软雅黑" panose="020B0503020204020204" charset="-122"/>
                  </a:rPr>
                  <a:t>好听的歌声。</a:t>
                </a:r>
                <a:endParaRPr lang="en-US" altLang="zh-CN" sz="24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" name="TextBox 3"/>
              <p:cNvSpPr txBox="1"/>
              <p:nvPr/>
            </p:nvSpPr>
            <p:spPr>
              <a:xfrm>
                <a:off x="3647328" y="3413623"/>
                <a:ext cx="6215063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latin typeface="微软雅黑" panose="020B0503020204020204" charset="-122"/>
                    <a:ea typeface="微软雅黑" panose="020B0503020204020204" charset="-122"/>
                  </a:rPr>
                  <a:t>反复地告诉。</a:t>
                </a:r>
                <a:endParaRPr lang="en-US" altLang="zh-CN" sz="24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1" name="TextBox 3"/>
              <p:cNvSpPr txBox="1"/>
              <p:nvPr/>
            </p:nvSpPr>
            <p:spPr>
              <a:xfrm>
                <a:off x="3647328" y="4313709"/>
                <a:ext cx="6215063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latin typeface="微软雅黑" panose="020B0503020204020204" charset="-122"/>
                    <a:ea typeface="微软雅黑" panose="020B0503020204020204" charset="-122"/>
                  </a:rPr>
                  <a:t>轻轻地擦过或拂过。</a:t>
                </a:r>
                <a:endParaRPr lang="en-US" altLang="zh-CN" sz="24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" name="TextBox 3"/>
              <p:cNvSpPr txBox="1"/>
              <p:nvPr/>
            </p:nvSpPr>
            <p:spPr>
              <a:xfrm>
                <a:off x="3647328" y="5213794"/>
                <a:ext cx="6215063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latin typeface="微软雅黑" panose="020B0503020204020204" charset="-122"/>
                    <a:ea typeface="微软雅黑" panose="020B0503020204020204" charset="-122"/>
                  </a:rPr>
                  <a:t>宽广，广阔。</a:t>
                </a:r>
                <a:endParaRPr lang="en-US" altLang="zh-CN" sz="24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3" name="矩形 2"/>
          <p:cNvSpPr/>
          <p:nvPr/>
        </p:nvSpPr>
        <p:spPr>
          <a:xfrm>
            <a:off x="1022460" y="850752"/>
            <a:ext cx="2908489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自读诗歌第一小节：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22460" y="1403032"/>
            <a:ext cx="6896230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思考：这一小节描写了什么声音，描绘了什么画面？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73577" y="2070729"/>
            <a:ext cx="5498870" cy="15234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这一小节描写了秋天里落叶的声音。</a:t>
            </a:r>
            <a:endParaRPr lang="en-US" altLang="zh-CN" sz="2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这一小节运用了拟人的手法，描绘了秋风中树枝摇摆，一片片黄叶随风飘落的画面。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8348" y="2183322"/>
            <a:ext cx="3008478" cy="1880299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3" name="矩形 2"/>
          <p:cNvSpPr/>
          <p:nvPr/>
        </p:nvSpPr>
        <p:spPr>
          <a:xfrm>
            <a:off x="1022460" y="850752"/>
            <a:ext cx="2908489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自读诗歌第二小节：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22460" y="1403032"/>
            <a:ext cx="6896230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思考：（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）这一小节描写了什么声音？（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）蟋蟀与秋天有什么联系呢？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56844" y="2617314"/>
            <a:ext cx="5498870" cy="15234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这一小节描写了秋天里蟋蟀的声音。</a:t>
            </a:r>
            <a:endParaRPr lang="en-US" altLang="zh-CN" sz="2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蟋蟀又叫秋虫、蛐蛐，立秋之后，就开始鸣叫，所以蟋蟀一叫就意味着秋天来了。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447" y="2015395"/>
            <a:ext cx="2854684" cy="214101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3" name="矩形 2"/>
          <p:cNvSpPr/>
          <p:nvPr/>
        </p:nvSpPr>
        <p:spPr>
          <a:xfrm>
            <a:off x="1022458" y="850752"/>
            <a:ext cx="2908490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自读诗歌第三小节：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22460" y="1403032"/>
            <a:ext cx="6896230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思考： （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）这一小节的句式有什么特点？ （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）诵读这一小节时，你的脑海中浮现了怎样的画面呢？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8291" y="2642236"/>
            <a:ext cx="3362801" cy="189023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078" y="2642236"/>
            <a:ext cx="3139916" cy="189023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22406" y="2642078"/>
            <a:ext cx="5498870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 这一小节句式工整，给人以节奏轻快、朗朗上口的感觉。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116704" y="3673227"/>
            <a:ext cx="4503761" cy="7148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诵读这一小节时，脑海中产生出一幅大雁南飞、五谷丰登的画面。</a:t>
            </a:r>
            <a:endParaRPr lang="zh-CN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3" name="矩形 2"/>
          <p:cNvSpPr/>
          <p:nvPr/>
        </p:nvSpPr>
        <p:spPr>
          <a:xfrm>
            <a:off x="1022458" y="850752"/>
            <a:ext cx="2908490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自读诗歌第四小节：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22460" y="1403032"/>
            <a:ext cx="6896230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思考：“音乐厅”有什么特殊含义？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64723" y="2070729"/>
            <a:ext cx="5498870" cy="20082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“音乐厅”指秋天的大自然，它的含义是：秋天的大自然像动听的音乐一样值得我们去欣赏，去感受，去热爱和赞美。这表达了作者对秋天的喜爱。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8837" y="2165739"/>
            <a:ext cx="2909157" cy="181822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3" name="矩形 2"/>
          <p:cNvSpPr/>
          <p:nvPr/>
        </p:nvSpPr>
        <p:spPr>
          <a:xfrm>
            <a:off x="1022458" y="850752"/>
            <a:ext cx="2908490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自读诗歌第五小节：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22460" y="1403032"/>
            <a:ext cx="6896230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思考：怎样理解这一小节的含义呢？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64723" y="2070729"/>
            <a:ext cx="5498870" cy="15234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秋天来到，万物都发生了变化，到处都有秋的声音，这些声音只有用心去感受，才能体会。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3783" y="2226291"/>
            <a:ext cx="3050381" cy="17145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926</Words>
  <Application>Microsoft Office PowerPoint</Application>
  <PresentationFormat>全屏显示(16:9)</PresentationFormat>
  <Paragraphs>175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GB Pinyinok-B</vt:lpstr>
      <vt:lpstr>Meiryo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467</cp:revision>
  <cp:lastPrinted>2018-04-06T08:03:00Z</cp:lastPrinted>
  <dcterms:created xsi:type="dcterms:W3CDTF">2016-02-25T11:28:00Z</dcterms:created>
  <dcterms:modified xsi:type="dcterms:W3CDTF">2021-07-27T14:38:43Z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