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0" r:id="rId1"/>
    <p:sldMasterId id="2147484154" r:id="rId2"/>
  </p:sldMasterIdLst>
  <p:notesMasterIdLst>
    <p:notesMasterId r:id="rId27"/>
  </p:notesMasterIdLst>
  <p:handoutMasterIdLst>
    <p:handoutMasterId r:id="rId28"/>
  </p:handoutMasterIdLst>
  <p:sldIdLst>
    <p:sldId id="260" r:id="rId3"/>
    <p:sldId id="532" r:id="rId4"/>
    <p:sldId id="263" r:id="rId5"/>
    <p:sldId id="429" r:id="rId6"/>
    <p:sldId id="534" r:id="rId7"/>
    <p:sldId id="428" r:id="rId8"/>
    <p:sldId id="275" r:id="rId9"/>
    <p:sldId id="277" r:id="rId10"/>
    <p:sldId id="281" r:id="rId11"/>
    <p:sldId id="585" r:id="rId12"/>
    <p:sldId id="536" r:id="rId13"/>
    <p:sldId id="571" r:id="rId14"/>
    <p:sldId id="572" r:id="rId15"/>
    <p:sldId id="285" r:id="rId16"/>
    <p:sldId id="539" r:id="rId17"/>
    <p:sldId id="587" r:id="rId18"/>
    <p:sldId id="586" r:id="rId19"/>
    <p:sldId id="540" r:id="rId20"/>
    <p:sldId id="289" r:id="rId21"/>
    <p:sldId id="290" r:id="rId22"/>
    <p:sldId id="291" r:id="rId23"/>
    <p:sldId id="294" r:id="rId24"/>
    <p:sldId id="427" r:id="rId25"/>
    <p:sldId id="588" r:id="rId26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6840" indent="-11686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3680" indent="-2337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520" indent="-3505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360" indent="-4674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699870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39844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379817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19791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  <a:srgbClr val="FF2929"/>
    <a:srgbClr val="FF1D1D"/>
    <a:srgbClr val="A3E0FF"/>
    <a:srgbClr val="0033CC"/>
    <a:srgbClr val="0060A8"/>
    <a:srgbClr val="791286"/>
    <a:srgbClr val="B30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4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F99D1C-C7F9-4234-AC06-7EB8C50862F8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E24A30-16AF-4A7C-9006-62E2276C5FD0}" type="datetimeFigureOut">
              <a:rPr lang="zh-CN" altLang="en-US"/>
              <a:pPr>
                <a:defRPr/>
              </a:pPr>
              <a:t>2021/7/27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834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18A599-0DE1-48AD-BEEE-F98DB5BC5D9F}" type="datetimeFigureOut">
              <a:rPr lang="zh-CN" altLang="en-US"/>
              <a:pPr>
                <a:defRPr/>
              </a:pPr>
              <a:t>2021/7/27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DC79D9-EEC5-49A5-A856-9C9F2F0C6A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9627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80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56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32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08" algn="l" defTabSz="914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6FDF27D-8D5C-4B5A-BAA2-221EA78107D9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732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765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AA045AB-855E-41C5-A33B-8540FA3AAD2E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085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05F6E78-4A33-48FC-87AD-633896D56B27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470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54A2DF1-B534-41BD-9EAA-1DC877E0EC18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380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37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775B0F1-F71B-4C0F-9722-D8AB7FEB5E31}" type="slidenum">
              <a:rPr lang="zh-CN" altLang="en-US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53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0556174-018D-47BE-B76A-4AAE804460E7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099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78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1779AAA-A9C7-4851-BDEF-929924892A52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255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2B72D3A-67E0-4198-9FCD-2B932D9C40A5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917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19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FFF6ACD-851C-45D7-AD14-AE3DEF7ACB7D}" type="slidenum">
              <a:rPr lang="zh-CN" altLang="en-US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1819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40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C267A88-F611-496C-9476-B6C42F1C4A20}" type="slidenum">
              <a:rPr lang="zh-CN" altLang="en-US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0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60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9877CD3-7681-458A-91BE-739978EAB9BA}" type="slidenum">
              <a:rPr lang="zh-CN" altLang="en-US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093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9922B2F-E230-4BBA-8FA5-BE9FF3FFB261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5680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81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44D8374-073D-488D-88CA-E3248818F557}" type="slidenum">
              <a:rPr lang="zh-CN" altLang="en-US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9480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006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878ADF5-CDF1-4C7F-8F27-8EEF7CF5ECC3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124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EA634A7-E9C8-48EB-98AE-6695E5B68272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782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E03C6DC-CD45-4C89-935C-B9FCC4594D9D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25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D373A68-4B07-4B8A-8FAE-A233DC771879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93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99FC9C-5A3C-4A3D-81E3-3CF11F212FCE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398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E003AA7-5D4F-45C7-82FD-6C505BA40CEB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0337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560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D13533F-4B08-4470-8471-E4070F36318A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3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1163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/>
          <p:cNvSpPr/>
          <p:nvPr/>
        </p:nvSpPr>
        <p:spPr bwMode="auto">
          <a:xfrm>
            <a:off x="141703" y="450042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95" tIns="33997" rIns="67995" bIns="33997"/>
          <a:lstStyle/>
          <a:p>
            <a:pPr eaLnBrk="0" hangingPunct="0">
              <a:defRPr/>
            </a:pPr>
            <a:endParaRPr lang="zh-CN" altLang="en-US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6D2F5-BC39-485F-BED1-57DA69E2D62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8155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9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755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626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5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6CCBF0-4120-4B2A-8FB7-794D59D1BC7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7457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42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91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9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05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62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22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60" y="205834"/>
            <a:ext cx="8229481" cy="85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6" rIns="91411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60" y="1200111"/>
            <a:ext cx="8229481" cy="3394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59" y="4684155"/>
            <a:ext cx="2133878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607" y="4684155"/>
            <a:ext cx="2894787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863" y="4684155"/>
            <a:ext cx="2133878" cy="3581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6" rIns="91411" bIns="4570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35D224-1463-46AA-8F63-1A9502917BC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07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15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22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30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335" indent="-34233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13" indent="-28449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510" indent="-2278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530" indent="-2278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70" indent="-2278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18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94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70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46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6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2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8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4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80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6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32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08" algn="l" defTabSz="914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8757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5" r:id="rId1"/>
    <p:sldLayoutId id="2147484156" r:id="rId2"/>
    <p:sldLayoutId id="2147484157" r:id="rId3"/>
    <p:sldLayoutId id="2147484158" r:id="rId4"/>
    <p:sldLayoutId id="2147484159" r:id="rId5"/>
    <p:sldLayoutId id="2147484160" r:id="rId6"/>
    <p:sldLayoutId id="2147484161" r:id="rId7"/>
    <p:sldLayoutId id="2147484162" r:id="rId8"/>
    <p:sldLayoutId id="2147484163" r:id="rId9"/>
    <p:sldLayoutId id="2147484164" r:id="rId10"/>
    <p:sldLayoutId id="21474841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248703" y="1959484"/>
            <a:ext cx="3522860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部编小学语文三年级上册</a:t>
            </a:r>
          </a:p>
        </p:txBody>
      </p:sp>
      <p:sp>
        <p:nvSpPr>
          <p:cNvPr id="23" name="TextBox 48"/>
          <p:cNvSpPr txBox="1"/>
          <p:nvPr/>
        </p:nvSpPr>
        <p:spPr>
          <a:xfrm>
            <a:off x="2789283" y="854498"/>
            <a:ext cx="5998196" cy="899655"/>
          </a:xfrm>
          <a:prstGeom prst="rect">
            <a:avLst/>
          </a:prstGeom>
          <a:noFill/>
          <a:effectLst>
            <a:softEdge rad="31750"/>
          </a:effectLst>
        </p:spPr>
        <p:txBody>
          <a:bodyPr lIns="67995" tIns="33997" rIns="67995" bIns="33997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54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7. </a:t>
            </a:r>
            <a:r>
              <a:rPr lang="zh-CN" altLang="zh-CN" sz="54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听听，秋的声音</a:t>
            </a:r>
            <a:endParaRPr lang="zh-CN" altLang="zh-CN" sz="5400" b="1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778940" y="1802493"/>
            <a:ext cx="4018883" cy="1163"/>
          </a:xfrm>
          <a:prstGeom prst="line">
            <a:avLst/>
          </a:prstGeom>
          <a:ln w="28575">
            <a:solidFill>
              <a:srgbClr val="D6A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-1" y="4441605"/>
            <a:ext cx="9141193" cy="383616"/>
          </a:xfrm>
          <a:prstGeom prst="rect">
            <a:avLst/>
          </a:prstGeom>
        </p:spPr>
        <p:txBody>
          <a:bodyPr wrap="square" lIns="67995" tIns="33997" rIns="67995" bIns="33997">
            <a:spAutoFit/>
          </a:bodyPr>
          <a:lstStyle/>
          <a:p>
            <a:pPr marL="254980" indent="-25498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9155" y="703554"/>
            <a:ext cx="7505487" cy="82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b="1" dirty="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想一想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：第1小节运用了什么修辞方法?为我们描绘了一幅怎样的画面?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48295" y="2232765"/>
            <a:ext cx="6212300" cy="197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5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第1小节运用了拟人的修辞方法,把秋天黄叶的落写成是大树抖臂的结果,把“唰唰”的落叶声音说成是道别的话音。我们仿佛看到了秋风中树枝摇摆,一片片黄叶随风飘落,并与大树道别的动态画面。</a:t>
            </a:r>
          </a:p>
        </p:txBody>
      </p:sp>
      <p:pic>
        <p:nvPicPr>
          <p:cNvPr id="20484" name="图片 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26" y="1565262"/>
            <a:ext cx="2302969" cy="287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2530" name="文本框 2"/>
          <p:cNvSpPr txBox="1">
            <a:spLocks noChangeArrowheads="1"/>
          </p:cNvSpPr>
          <p:nvPr/>
        </p:nvSpPr>
        <p:spPr bwMode="auto">
          <a:xfrm>
            <a:off x="448925" y="1089636"/>
            <a:ext cx="3635451" cy="214615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zh-CN" sz="270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algn="just"/>
            <a:r>
              <a:rPr lang="zh-CN" altLang="zh-CN" sz="270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algn="just"/>
            <a:r>
              <a:rPr lang="zh-CN" altLang="zh-CN" sz="2700">
                <a:latin typeface="楷体" pitchFamily="49" charset="-122"/>
                <a:ea typeface="楷体" pitchFamily="49" charset="-122"/>
              </a:rPr>
              <a:t>蟋蟀振动翅膀，</a:t>
            </a:r>
          </a:p>
          <a:p>
            <a:pPr algn="just"/>
            <a:r>
              <a:rPr lang="zh-CN" altLang="zh-CN" sz="270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700">
                <a:latin typeface="黑体" pitchFamily="49" charset="-122"/>
                <a:ea typeface="黑体" pitchFamily="49" charset="-122"/>
              </a:rPr>
              <a:t>㘗㘗</a:t>
            </a:r>
            <a:r>
              <a:rPr lang="zh-CN" altLang="zh-CN" sz="2700">
                <a:latin typeface="楷体" pitchFamily="49" charset="-122"/>
                <a:ea typeface="楷体" pitchFamily="49" charset="-122"/>
              </a:rPr>
              <a:t>”，</a:t>
            </a:r>
          </a:p>
          <a:p>
            <a:pPr algn="just"/>
            <a:r>
              <a:rPr lang="zh-CN" altLang="zh-CN" sz="2700">
                <a:latin typeface="楷体" pitchFamily="49" charset="-122"/>
                <a:ea typeface="楷体" pitchFamily="49" charset="-122"/>
              </a:rPr>
              <a:t>是和阳台告别的歌韵。</a:t>
            </a:r>
          </a:p>
        </p:txBody>
      </p:sp>
      <p:sp>
        <p:nvSpPr>
          <p:cNvPr id="8" name="线形标注 2 7"/>
          <p:cNvSpPr>
            <a:spLocks/>
          </p:cNvSpPr>
          <p:nvPr/>
        </p:nvSpPr>
        <p:spPr bwMode="auto">
          <a:xfrm>
            <a:off x="4459472" y="1302446"/>
            <a:ext cx="3661648" cy="400037"/>
          </a:xfrm>
          <a:prstGeom prst="borderCallout2">
            <a:avLst>
              <a:gd name="adj1" fmla="val 634"/>
              <a:gd name="adj2" fmla="val 819"/>
              <a:gd name="adj3" fmla="val 11060"/>
              <a:gd name="adj4" fmla="val 662"/>
              <a:gd name="adj5" fmla="val 8963"/>
              <a:gd name="adj6" fmla="val -324"/>
            </a:avLst>
          </a:prstGeom>
          <a:solidFill>
            <a:srgbClr val="E6E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en-US" altLang="zh-CN" sz="24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写蟋蟀的声音。</a:t>
            </a:r>
          </a:p>
        </p:txBody>
      </p:sp>
      <p:sp>
        <p:nvSpPr>
          <p:cNvPr id="23" name="椭圆 22"/>
          <p:cNvSpPr/>
          <p:nvPr/>
        </p:nvSpPr>
        <p:spPr>
          <a:xfrm>
            <a:off x="345327" y="503536"/>
            <a:ext cx="988347" cy="4849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345326" y="3522419"/>
            <a:ext cx="4549971" cy="882491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  为什么说蟋振动翅除的</a:t>
            </a:r>
            <a:r>
              <a:rPr lang="zh-CN" altLang="zh-CN" sz="25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700" dirty="0">
                <a:latin typeface="黑体" pitchFamily="49" charset="-122"/>
                <a:ea typeface="黑体" pitchFamily="49" charset="-122"/>
              </a:rPr>
              <a:t>㘗㘗</a:t>
            </a:r>
            <a:r>
              <a:rPr lang="zh-CN" altLang="zh-CN" sz="2500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声是秋的声音?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5858638" y="2442087"/>
            <a:ext cx="2904313" cy="1985068"/>
          </a:xfrm>
          <a:prstGeom prst="borderCallout2">
            <a:avLst>
              <a:gd name="adj1" fmla="val 34254"/>
              <a:gd name="adj2" fmla="val -3482"/>
              <a:gd name="adj3" fmla="val 32852"/>
              <a:gd name="adj4" fmla="val -2853"/>
              <a:gd name="adj5" fmla="val 33860"/>
              <a:gd name="adj6" fmla="val -3083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 algn="just">
              <a:defRPr/>
            </a:pPr>
            <a:r>
              <a:rPr lang="en-US" altLang="zh-CN" sz="2100" noProof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altLang="zh-CN" sz="21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㘗㘗</a:t>
            </a:r>
            <a:r>
              <a:rPr altLang="zh-CN" sz="21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”</a:t>
            </a:r>
            <a:r>
              <a:rPr lang="zh-CN" altLang="en-US" sz="21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既是蟋蟀叫声的实写,也仿佛在告诉人们,秋天来了,蟋蟀在和人们告别。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3" grpId="0" bldLvl="0" animBg="1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4578" name="文本框 2"/>
          <p:cNvSpPr txBox="1">
            <a:spLocks noChangeArrowheads="1"/>
          </p:cNvSpPr>
          <p:nvPr/>
        </p:nvSpPr>
        <p:spPr bwMode="auto">
          <a:xfrm>
            <a:off x="329847" y="898921"/>
            <a:ext cx="3498512" cy="1730651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一排排大雁追上白云，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撒下一阵暖暖的叮咛；</a:t>
            </a:r>
          </a:p>
          <a:p>
            <a:pPr algn="just"/>
            <a:r>
              <a:rPr lang="zh-CN" altLang="zh-CN" sz="27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一阵阵秋风</a:t>
            </a:r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掠过田野，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送来一片丰收的歌吟。</a:t>
            </a:r>
          </a:p>
        </p:txBody>
      </p:sp>
      <p:sp>
        <p:nvSpPr>
          <p:cNvPr id="23" name="椭圆 22"/>
          <p:cNvSpPr/>
          <p:nvPr/>
        </p:nvSpPr>
        <p:spPr>
          <a:xfrm>
            <a:off x="345327" y="503536"/>
            <a:ext cx="988347" cy="4849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29846" y="2768862"/>
            <a:ext cx="5461322" cy="436215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996" tIns="25498" rIns="50996" bIns="25498">
            <a:spAutoFit/>
          </a:bodyPr>
          <a:lstStyle/>
          <a:p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一阵阵秋风吹过,我们仿佛看到了什么?</a:t>
            </a:r>
          </a:p>
        </p:txBody>
      </p:sp>
      <p:sp>
        <p:nvSpPr>
          <p:cNvPr id="10" name="线形标注 2 9"/>
          <p:cNvSpPr>
            <a:spLocks/>
          </p:cNvSpPr>
          <p:nvPr/>
        </p:nvSpPr>
        <p:spPr bwMode="auto">
          <a:xfrm>
            <a:off x="4682147" y="1293143"/>
            <a:ext cx="3661649" cy="363988"/>
          </a:xfrm>
          <a:prstGeom prst="borderCallout2">
            <a:avLst>
              <a:gd name="adj1" fmla="val 634"/>
              <a:gd name="adj2" fmla="val 819"/>
              <a:gd name="adj3" fmla="val -37843"/>
              <a:gd name="adj4" fmla="val -18148"/>
              <a:gd name="adj5" fmla="val 264"/>
              <a:gd name="adj6" fmla="val 35398"/>
            </a:avLst>
          </a:prstGeom>
          <a:solidFill>
            <a:srgbClr val="E6E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1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写大雁及秋风的声音。</a:t>
            </a:r>
          </a:p>
        </p:txBody>
      </p:sp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1999320" y="3843380"/>
            <a:ext cx="6614783" cy="820935"/>
          </a:xfrm>
          <a:prstGeom prst="rect">
            <a:avLst/>
          </a:prstGeom>
          <a:solidFill>
            <a:srgbClr val="A3A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我们仿佛看到秋风所到之处,都是一片丰收的景象。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0" grpId="0" bldLvl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514417" y="988464"/>
            <a:ext cx="3820022" cy="1915317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走进秋，</a:t>
            </a:r>
          </a:p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走进这辽阔透明的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音乐厅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，</a:t>
            </a:r>
          </a:p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你好好地去听</a:t>
            </a:r>
          </a:p>
          <a:p>
            <a:pPr algn="just"/>
            <a:r>
              <a:rPr lang="zh-CN" altLang="en-US" sz="2400">
                <a:latin typeface="楷体" pitchFamily="49" charset="-122"/>
                <a:ea typeface="楷体" pitchFamily="49" charset="-122"/>
              </a:rPr>
              <a:t>——秋的声音。</a:t>
            </a:r>
            <a:r>
              <a:rPr lang="zh-CN" altLang="en-US" sz="240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　</a:t>
            </a:r>
          </a:p>
        </p:txBody>
      </p:sp>
      <p:sp>
        <p:nvSpPr>
          <p:cNvPr id="23" name="椭圆 22"/>
          <p:cNvSpPr/>
          <p:nvPr/>
        </p:nvSpPr>
        <p:spPr>
          <a:xfrm>
            <a:off x="345327" y="503536"/>
            <a:ext cx="988347" cy="48492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sp>
        <p:nvSpPr>
          <p:cNvPr id="5" name="线形标注 2 4"/>
          <p:cNvSpPr/>
          <p:nvPr/>
        </p:nvSpPr>
        <p:spPr>
          <a:xfrm>
            <a:off x="5194183" y="1133827"/>
            <a:ext cx="3431828" cy="661689"/>
          </a:xfrm>
          <a:prstGeom prst="borderCallout2">
            <a:avLst>
              <a:gd name="adj1" fmla="val 23609"/>
              <a:gd name="adj2" fmla="val -1361"/>
              <a:gd name="adj3" fmla="val 2907"/>
              <a:gd name="adj4" fmla="val -22465"/>
              <a:gd name="adj5" fmla="val -1137"/>
              <a:gd name="adj6" fmla="val 8341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 algn="just">
              <a:defRPr/>
            </a:pPr>
            <a:r>
              <a:rPr lang="zh-CN" altLang="en-US" sz="2100" noProof="1">
                <a:solidFill>
                  <a:schemeClr val="accent2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写要走进秋天，听秋的声音。</a:t>
            </a:r>
          </a:p>
        </p:txBody>
      </p:sp>
      <p:sp>
        <p:nvSpPr>
          <p:cNvPr id="3" name="线形标注 2 2"/>
          <p:cNvSpPr/>
          <p:nvPr/>
        </p:nvSpPr>
        <p:spPr>
          <a:xfrm>
            <a:off x="2865017" y="3116568"/>
            <a:ext cx="3705707" cy="775654"/>
          </a:xfrm>
          <a:prstGeom prst="borderCallout2">
            <a:avLst>
              <a:gd name="adj1" fmla="val -3475"/>
              <a:gd name="adj2" fmla="val 88559"/>
              <a:gd name="adj3" fmla="val -45515"/>
              <a:gd name="adj4" fmla="val 82624"/>
              <a:gd name="adj5" fmla="val -121608"/>
              <a:gd name="adj6" fmla="val 47609"/>
            </a:avLst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en-US" altLang="zh-CN" sz="2100" noProof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100" noProof="1">
                <a:solidFill>
                  <a:srgbClr val="C90924"/>
                </a:solidFill>
                <a:sym typeface="+mn-ea"/>
              </a:rPr>
              <a:t>思考； </a:t>
            </a:r>
            <a:endParaRPr lang="zh-CN" altLang="en-US" sz="2100" noProof="1">
              <a:solidFill>
                <a:srgbClr val="C90924"/>
              </a:solidFill>
            </a:endParaRPr>
          </a:p>
          <a:p>
            <a:pPr algn="ctr">
              <a:defRPr/>
            </a:pPr>
            <a:r>
              <a:rPr lang="zh-CN" altLang="en-US" sz="2100" noProof="1">
                <a:solidFill>
                  <a:srgbClr val="C90924"/>
                </a:solidFill>
                <a:sym typeface="+mn-ea"/>
              </a:rPr>
              <a:t>        音乐厅指的是什么？</a:t>
            </a:r>
            <a:endParaRPr lang="zh-CN" altLang="en-US" sz="2100" noProof="1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26" y="605870"/>
            <a:ext cx="3940291" cy="2426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384" y="1109405"/>
            <a:ext cx="3822404" cy="2924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十字形 1"/>
          <p:cNvSpPr/>
          <p:nvPr/>
        </p:nvSpPr>
        <p:spPr>
          <a:xfrm>
            <a:off x="1197925" y="3543352"/>
            <a:ext cx="3087693" cy="1147780"/>
          </a:xfrm>
          <a:prstGeom prst="plus">
            <a:avLst/>
          </a:prstGeom>
          <a:solidFill>
            <a:schemeClr val="accent1">
              <a:lumMod val="9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 sz="1500" noProof="1">
              <a:solidFill>
                <a:srgbClr val="C90924"/>
              </a:solidFill>
            </a:endParaRPr>
          </a:p>
          <a:p>
            <a:pPr algn="ctr">
              <a:defRPr/>
            </a:pPr>
            <a:r>
              <a:rPr lang="zh-CN" altLang="en-US" sz="1500" noProof="1">
                <a:solidFill>
                  <a:srgbClr val="C90924"/>
                </a:solidFill>
              </a:rPr>
              <a:t> </a:t>
            </a:r>
            <a:r>
              <a:rPr lang="zh-CN" altLang="en-US" sz="2700" noProof="1">
                <a:solidFill>
                  <a:srgbClr val="C90924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辽阔的音乐厅，秋天的所有景物。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30722" name="文本框 2"/>
          <p:cNvSpPr txBox="1">
            <a:spLocks noChangeArrowheads="1"/>
          </p:cNvSpPr>
          <p:nvPr/>
        </p:nvSpPr>
        <p:spPr bwMode="auto">
          <a:xfrm>
            <a:off x="723994" y="1033817"/>
            <a:ext cx="3878371" cy="1915317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在每一片</a:t>
            </a:r>
            <a:r>
              <a:rPr lang="zh-CN" altLang="zh-CN" sz="2400" b="1">
                <a:solidFill>
                  <a:srgbClr val="262673"/>
                </a:solidFill>
                <a:latin typeface="楷体" pitchFamily="49" charset="-122"/>
                <a:ea typeface="楷体" pitchFamily="49" charset="-122"/>
              </a:rPr>
              <a:t>叶子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里，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在每一朵</a:t>
            </a:r>
            <a:r>
              <a:rPr lang="zh-CN" altLang="zh-CN" sz="2400" b="1">
                <a:solidFill>
                  <a:srgbClr val="262673"/>
                </a:solidFill>
                <a:latin typeface="楷体" pitchFamily="49" charset="-122"/>
                <a:ea typeface="楷体" pitchFamily="49" charset="-122"/>
              </a:rPr>
              <a:t>小花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上，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在每一滴</a:t>
            </a:r>
            <a:r>
              <a:rPr lang="zh-CN" altLang="zh-CN" sz="2400" b="1">
                <a:solidFill>
                  <a:srgbClr val="262673"/>
                </a:solidFill>
                <a:latin typeface="楷体" pitchFamily="49" charset="-122"/>
                <a:ea typeface="楷体" pitchFamily="49" charset="-122"/>
              </a:rPr>
              <a:t>汗水</a:t>
            </a:r>
            <a:r>
              <a:rPr lang="zh-CN" altLang="zh-CN" sz="2400">
                <a:latin typeface="楷体" pitchFamily="49" charset="-122"/>
                <a:ea typeface="楷体" pitchFamily="49" charset="-122"/>
              </a:rPr>
              <a:t>里，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在每一颗饱满的谷粒里。</a:t>
            </a:r>
          </a:p>
        </p:txBody>
      </p:sp>
      <p:sp>
        <p:nvSpPr>
          <p:cNvPr id="8" name="线形标注 2 7"/>
          <p:cNvSpPr>
            <a:spLocks/>
          </p:cNvSpPr>
          <p:nvPr/>
        </p:nvSpPr>
        <p:spPr bwMode="auto">
          <a:xfrm>
            <a:off x="529898" y="3431714"/>
            <a:ext cx="3912903" cy="825658"/>
          </a:xfrm>
          <a:prstGeom prst="borderCallout2">
            <a:avLst>
              <a:gd name="adj1" fmla="val 611"/>
              <a:gd name="adj2" fmla="val 89046"/>
              <a:gd name="adj3" fmla="val -63778"/>
              <a:gd name="adj4" fmla="val 94074"/>
              <a:gd name="adj5" fmla="val 306"/>
              <a:gd name="adj6" fmla="val 100060"/>
            </a:avLst>
          </a:prstGeom>
          <a:solidFill>
            <a:srgbClr val="E6E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1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运用排比的修辞手法写秋天的大自然到处都有秋的声音。</a:t>
            </a:r>
          </a:p>
        </p:txBody>
      </p:sp>
      <p:sp>
        <p:nvSpPr>
          <p:cNvPr id="23" name="椭圆 22"/>
          <p:cNvSpPr/>
          <p:nvPr/>
        </p:nvSpPr>
        <p:spPr>
          <a:xfrm>
            <a:off x="437017" y="548888"/>
            <a:ext cx="988347" cy="4849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5540" y="1672248"/>
            <a:ext cx="3893851" cy="2397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9155" y="703554"/>
            <a:ext cx="8285447" cy="82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思考：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第</a:t>
            </a:r>
            <a:r>
              <a:rPr lang="zh-CN" altLang="zh-CN" sz="2500" dirty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小节运用了什么修辞方法</a:t>
            </a:r>
            <a:r>
              <a:rPr lang="zh-CN" altLang="zh-CN" sz="2500" dirty="0">
                <a:latin typeface="黑体" pitchFamily="49" charset="-122"/>
                <a:ea typeface="黑体" pitchFamily="49" charset="-122"/>
              </a:rPr>
              <a:t>?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怎样理解这一小节的意思</a:t>
            </a:r>
            <a:r>
              <a:rPr lang="zh-CN" altLang="zh-CN" sz="2500" dirty="0">
                <a:latin typeface="黑体" pitchFamily="49" charset="-122"/>
                <a:ea typeface="黑体" pitchFamily="49" charset="-122"/>
              </a:rPr>
              <a:t>?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48295" y="2232765"/>
            <a:ext cx="6212300" cy="197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第5小节运用了排比的修辞方法,表现出秋天的大自然到处都有秋的声音,随处可寻。这一小节写的秋天的声音,同前面写的声音不同,是一种可以心领神会而不能听见的声音,其实是秋天给人的感受。</a:t>
            </a:r>
          </a:p>
        </p:txBody>
      </p:sp>
      <p:pic>
        <p:nvPicPr>
          <p:cNvPr id="32772" name="图片 3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26" y="1565262"/>
            <a:ext cx="2302969" cy="2873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34818" name="文本框 2"/>
          <p:cNvSpPr txBox="1">
            <a:spLocks noChangeArrowheads="1"/>
          </p:cNvSpPr>
          <p:nvPr/>
        </p:nvSpPr>
        <p:spPr bwMode="auto">
          <a:xfrm>
            <a:off x="723994" y="1033817"/>
            <a:ext cx="2903122" cy="2284649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从远方匆匆地来，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向远方匆匆地去。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algn="just"/>
            <a:r>
              <a:rPr lang="zh-CN" altLang="zh-CN" sz="2400">
                <a:latin typeface="楷体" pitchFamily="49" charset="-122"/>
                <a:ea typeface="楷体" pitchFamily="49" charset="-122"/>
              </a:rPr>
              <a:t>我们去听秋的声音。</a:t>
            </a:r>
          </a:p>
        </p:txBody>
      </p:sp>
      <p:sp>
        <p:nvSpPr>
          <p:cNvPr id="8" name="线形标注 2 7"/>
          <p:cNvSpPr>
            <a:spLocks/>
          </p:cNvSpPr>
          <p:nvPr/>
        </p:nvSpPr>
        <p:spPr bwMode="auto">
          <a:xfrm>
            <a:off x="437017" y="3768954"/>
            <a:ext cx="3914093" cy="388408"/>
          </a:xfrm>
          <a:prstGeom prst="borderCallout2">
            <a:avLst>
              <a:gd name="adj1" fmla="val 3468"/>
              <a:gd name="adj2" fmla="val 194"/>
              <a:gd name="adj3" fmla="val -127153"/>
              <a:gd name="adj4" fmla="val 18718"/>
              <a:gd name="adj5" fmla="val -2509"/>
              <a:gd name="adj6" fmla="val 36731"/>
            </a:avLst>
          </a:prstGeom>
          <a:solidFill>
            <a:srgbClr val="E6E6E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100">
                <a:solidFill>
                  <a:srgbClr val="262673"/>
                </a:solidFill>
                <a:latin typeface="黑体" pitchFamily="49" charset="-122"/>
                <a:ea typeface="黑体" pitchFamily="49" charset="-122"/>
              </a:rPr>
              <a:t>写出了秋天的声音来去匆匆。</a:t>
            </a:r>
          </a:p>
        </p:txBody>
      </p:sp>
      <p:sp>
        <p:nvSpPr>
          <p:cNvPr id="23" name="椭圆 22"/>
          <p:cNvSpPr/>
          <p:nvPr/>
        </p:nvSpPr>
        <p:spPr>
          <a:xfrm>
            <a:off x="437017" y="548888"/>
            <a:ext cx="988347" cy="4849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4850" y="1033817"/>
            <a:ext cx="4557115" cy="233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813559" y="448879"/>
            <a:ext cx="5516883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思考：诗歌中出现了那些声音？</a:t>
            </a:r>
          </a:p>
        </p:txBody>
      </p:sp>
      <p:sp>
        <p:nvSpPr>
          <p:cNvPr id="2" name="下箭头 1"/>
          <p:cNvSpPr>
            <a:spLocks noChangeArrowheads="1"/>
          </p:cNvSpPr>
          <p:nvPr/>
        </p:nvSpPr>
        <p:spPr bwMode="auto">
          <a:xfrm>
            <a:off x="4183211" y="3109590"/>
            <a:ext cx="376286" cy="446553"/>
          </a:xfrm>
          <a:prstGeom prst="downArrow">
            <a:avLst>
              <a:gd name="adj1" fmla="val 50000"/>
              <a:gd name="adj2" fmla="val 49868"/>
            </a:avLst>
          </a:prstGeom>
          <a:solidFill>
            <a:srgbClr val="7575D1"/>
          </a:solidFill>
          <a:ln w="9525">
            <a:solidFill>
              <a:srgbClr val="D1D1F0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endParaRPr lang="zh-CN" altLang="en-US"/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504891" y="3623592"/>
            <a:ext cx="8290210" cy="466992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en-US" altLang="zh-CN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唰唰的黄叶，</a:t>
            </a:r>
            <a:r>
              <a:rPr lang="zh-CN" altLang="en-US" sz="27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㘗㘗</a:t>
            </a:r>
            <a:r>
              <a:rPr lang="zh-CN" altLang="en-US" sz="25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的蟋蟀，大雁的叮咛，秋风的歌吟</a:t>
            </a:r>
            <a:r>
              <a:rPr lang="zh-CN" altLang="en-US" sz="25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zh-CN" altLang="en-US" sz="2500">
              <a:solidFill>
                <a:srgbClr val="262673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1342" y="950089"/>
            <a:ext cx="2712597" cy="207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bldLvl="0" animBg="1"/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课文结构</a:t>
            </a:r>
          </a:p>
        </p:txBody>
      </p:sp>
      <p:sp>
        <p:nvSpPr>
          <p:cNvPr id="21" name="左大括号 20"/>
          <p:cNvSpPr>
            <a:spLocks/>
          </p:cNvSpPr>
          <p:nvPr/>
        </p:nvSpPr>
        <p:spPr bwMode="auto">
          <a:xfrm>
            <a:off x="1427746" y="1343148"/>
            <a:ext cx="171472" cy="3070052"/>
          </a:xfrm>
          <a:prstGeom prst="leftBrace">
            <a:avLst>
              <a:gd name="adj1" fmla="val 713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7995" tIns="33997" rIns="67995" bIns="33997"/>
          <a:lstStyle/>
          <a:p>
            <a:pPr eaLnBrk="0" hangingPunct="0"/>
            <a:endParaRPr lang="zh-CN" altLang="en-US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8916" name="文本框 1"/>
          <p:cNvSpPr txBox="1">
            <a:spLocks noChangeArrowheads="1"/>
          </p:cNvSpPr>
          <p:nvPr/>
        </p:nvSpPr>
        <p:spPr bwMode="auto">
          <a:xfrm>
            <a:off x="580807" y="1474555"/>
            <a:ext cx="552816" cy="2511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7995" tIns="33997" rIns="67995" bIns="33997">
            <a:spAutoFit/>
          </a:bodyPr>
          <a:lstStyle/>
          <a:p>
            <a:r>
              <a:rPr lang="zh-CN" altLang="en-US" sz="2700">
                <a:latin typeface="黑体" pitchFamily="49" charset="-122"/>
                <a:ea typeface="黑体" pitchFamily="49" charset="-122"/>
              </a:rPr>
              <a:t>听听，秋的声音 </a:t>
            </a:r>
          </a:p>
        </p:txBody>
      </p:sp>
      <p:sp>
        <p:nvSpPr>
          <p:cNvPr id="11" name="右大括号 10"/>
          <p:cNvSpPr/>
          <p:nvPr/>
        </p:nvSpPr>
        <p:spPr>
          <a:xfrm>
            <a:off x="5714553" y="1474555"/>
            <a:ext cx="270307" cy="2807237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349239" y="2303702"/>
            <a:ext cx="2219614" cy="117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秋天美好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黑体" pitchFamily="49" charset="-122"/>
                <a:ea typeface="黑体" pitchFamily="49" charset="-122"/>
              </a:rPr>
              <a:t>声音美妙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985286" y="1485022"/>
            <a:ext cx="1034787" cy="256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>
                <a:latin typeface="黑体" pitchFamily="49" charset="-122"/>
                <a:ea typeface="黑体" pitchFamily="49" charset="-122"/>
              </a:rPr>
              <a:t>黄叶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latin typeface="黑体" pitchFamily="49" charset="-122"/>
                <a:ea typeface="黑体" pitchFamily="49" charset="-122"/>
              </a:rPr>
              <a:t>蟋蟀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latin typeface="黑体" pitchFamily="49" charset="-122"/>
                <a:ea typeface="黑体" pitchFamily="49" charset="-122"/>
              </a:rPr>
              <a:t>大雁</a:t>
            </a:r>
          </a:p>
          <a:p>
            <a:pPr>
              <a:lnSpc>
                <a:spcPct val="150000"/>
              </a:lnSpc>
            </a:pPr>
            <a:r>
              <a:rPr lang="zh-CN" altLang="en-US" sz="2700">
                <a:latin typeface="黑体" pitchFamily="49" charset="-122"/>
                <a:ea typeface="黑体" pitchFamily="49" charset="-122"/>
              </a:rPr>
              <a:t>秋风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1" grpId="0" bldLvl="0" animBg="1"/>
      <p:bldP spid="3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课文导入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0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1754" y="1186157"/>
            <a:ext cx="8460492" cy="15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秋天又称秋季，一年四季的第三季，由夏季到冬季的过渡季，北半球为9至11月，南半球为3至5月，天文为秋分到冬至。气象工作者研究物候学标准是：炎热过后，五天平均气温稳定在22度以下时就算进入了秋季，低于10度时秋季结束。</a:t>
            </a:r>
          </a:p>
        </p:txBody>
      </p:sp>
      <p:sp>
        <p:nvSpPr>
          <p:cNvPr id="7172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696" y="2696064"/>
            <a:ext cx="4160109" cy="216578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48950" y="1988556"/>
            <a:ext cx="8085396" cy="120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algn="just"/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    诗歌描写了秋天大自然里一些特有的声音</a:t>
            </a:r>
            <a:r>
              <a:rPr lang="en-US" altLang="zh-CN" sz="2500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大树的唰唰声、蟋蟀的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㘗㘗声</a:t>
            </a:r>
            <a:r>
              <a:rPr lang="zh-CN" altLang="en-US" sz="2500" dirty="0">
                <a:latin typeface="黑体" pitchFamily="49" charset="-122"/>
                <a:ea typeface="黑体" pitchFamily="49" charset="-122"/>
              </a:rPr>
              <a:t>、大雁的叮咛和秋风的歌吟等,秋的声音藏在大自然的许多事物中,需要我们细细聆听。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课文主题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随堂小练</a:t>
            </a:r>
          </a:p>
        </p:txBody>
      </p:sp>
      <p:sp>
        <p:nvSpPr>
          <p:cNvPr id="99331" name="文本框 99"/>
          <p:cNvSpPr txBox="1"/>
          <p:nvPr/>
        </p:nvSpPr>
        <p:spPr>
          <a:xfrm>
            <a:off x="556331" y="990788"/>
            <a:ext cx="2522071" cy="437990"/>
          </a:xfrm>
          <a:prstGeom prst="rect">
            <a:avLst/>
          </a:prstGeom>
          <a:noFill/>
          <a:ln w="9525">
            <a:noFill/>
          </a:ln>
        </p:spPr>
        <p:txBody>
          <a:bodyPr lIns="67995" tIns="33997" rIns="67995" bIns="33997">
            <a:spAutoFit/>
          </a:bodyPr>
          <a:lstStyle/>
          <a:p>
            <a:pPr indent="113325">
              <a:defRPr/>
            </a:pP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仿写句子</a:t>
            </a:r>
            <a:r>
              <a:rPr lang="zh-CN" altLang="en-US" sz="2400" b="1" noProof="1"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r>
              <a:rPr lang="en-US" altLang="zh-CN" sz="2400" u="sng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</a:p>
        </p:txBody>
      </p:sp>
      <p:sp>
        <p:nvSpPr>
          <p:cNvPr id="2" name="文本框 2"/>
          <p:cNvSpPr txBox="1">
            <a:spLocks noChangeArrowheads="1"/>
          </p:cNvSpPr>
          <p:nvPr/>
        </p:nvSpPr>
        <p:spPr bwMode="auto">
          <a:xfrm>
            <a:off x="884750" y="1321053"/>
            <a:ext cx="6452836" cy="3738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endParaRPr lang="zh-CN" altLang="en-US" sz="21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听听，秋的声音，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花枝（            ）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         ）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是（                  ）。</a:t>
            </a:r>
          </a:p>
          <a:p>
            <a:pPr>
              <a:lnSpc>
                <a:spcPts val="2873"/>
              </a:lnSpc>
            </a:pPr>
            <a:endParaRPr lang="zh-CN" altLang="en-US" sz="21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听听，秋的声音，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蝉（            ）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（              ）</a:t>
            </a:r>
          </a:p>
          <a:p>
            <a:pPr>
              <a:lnSpc>
                <a:spcPts val="2873"/>
              </a:lnSpc>
            </a:pP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是（                     ）。            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885005" y="1971114"/>
            <a:ext cx="1320575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扭扭细腰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291997" y="2353706"/>
            <a:ext cx="799013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沙沙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76593" y="2753743"/>
            <a:ext cx="2275581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和花瓣告别的声音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576593" y="3759651"/>
            <a:ext cx="1378923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震动翅膀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291997" y="4142244"/>
            <a:ext cx="1578974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知了，知了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576593" y="4579494"/>
            <a:ext cx="2768564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和大树告别的声音</a:t>
            </a:r>
            <a:endParaRPr lang="zh-CN" altLang="en-US" sz="2100" b="1">
              <a:solidFill>
                <a:srgbClr val="C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9" grpId="0"/>
      <p:bldP spid="10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69116" y="548888"/>
            <a:ext cx="424989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>
            <a:lvl1pPr indent="1524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9146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33718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8290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4286250" indent="-6286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根据课文内容填空。</a:t>
            </a:r>
            <a:endParaRPr lang="zh-CN" altLang="zh-CN" sz="2400" u="sng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5326" y="1636199"/>
            <a:ext cx="8163988" cy="1915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en-US" sz="240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>
                <a:latin typeface="黑体" pitchFamily="49" charset="-122"/>
                <a:ea typeface="黑体" pitchFamily="49" charset="-122"/>
              </a:rPr>
              <a:t>在辽阔的（         ）里，我们听到了秋的声音。（       ），那是落叶飘飞和大树道别的（         ），（      ）是蟋蟀和阳台告别的（      ），（        ），那是大雁南飞撒下的（       ），（      ），那是秋风为金色的田野送上的阵阵（      ）。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75760" y="1557121"/>
            <a:ext cx="112647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音乐厅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88271" y="1908316"/>
            <a:ext cx="97405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唰唰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580251" y="1985068"/>
            <a:ext cx="92761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话音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8271" y="2336263"/>
            <a:ext cx="996683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㘗㘗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952455" y="2336263"/>
            <a:ext cx="89189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歌韵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916051" y="2336263"/>
            <a:ext cx="856171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嘎嘎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3628307" y="2650246"/>
            <a:ext cx="890703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叮咛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5660968" y="2763046"/>
            <a:ext cx="919282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呼呼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102238" y="3080518"/>
            <a:ext cx="85021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歌吟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" fill="hold"/>
                                        <p:tgtEl>
                                          <p:spTgt spid="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" fill="hold"/>
                                        <p:tgtEl>
                                          <p:spTgt spid="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8" grpId="0"/>
      <p:bldP spid="3" grpId="0"/>
      <p:bldP spid="5" grpId="0"/>
      <p:bldP spid="6" grpId="0"/>
      <p:bldP spid="7" grpId="0"/>
      <p:bldP spid="9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27541" y="1119871"/>
            <a:ext cx="7659097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 eaLnBrk="0" hangingPunct="0"/>
            <a:r>
              <a:rPr lang="en-US" altLang="zh-CN" sz="250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500">
                <a:latin typeface="黑体" pitchFamily="49" charset="-122"/>
                <a:ea typeface="黑体" pitchFamily="49" charset="-122"/>
              </a:rPr>
              <a:t>写一篇有关秋天的观后感</a:t>
            </a:r>
            <a:r>
              <a:rPr lang="zh-CN" altLang="zh-CN" sz="2500">
                <a:latin typeface="黑体" pitchFamily="49" charset="-122"/>
                <a:ea typeface="黑体" pitchFamily="49" charset="-122"/>
              </a:rPr>
              <a:t>。同学之间互相交流。</a:t>
            </a:r>
            <a:endParaRPr lang="zh-CN" altLang="en-US" sz="25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8911" y="561680"/>
            <a:ext cx="1533725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noProof="1">
                <a:sym typeface="+mn-ea"/>
              </a:rPr>
              <a:t>课后作业</a:t>
            </a:r>
            <a:endParaRPr lang="zh-CN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7108" name="Picture 2" descr="https://timgsa.baidu.com/timg?image&amp;quality=80&amp;size=b9999_10000&amp;sec=1527860531522&amp;di=164eb4f17cdc2b740a77f649e3eaa332&amp;imgtype=0&amp;src=http%3A%2F%2Fcc1.cache.cdqss.com%2Fphotochengdu%2Fattachment%2Fforum%2Fmonth_1011%2F1011071058cadb01e31d698d9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805" y="1752488"/>
            <a:ext cx="4342774" cy="282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252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4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</a:p>
        </p:txBody>
      </p:sp>
      <p:sp>
        <p:nvSpPr>
          <p:cNvPr id="9218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9219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56324" y="1550144"/>
            <a:ext cx="8344986" cy="318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500">
                <a:latin typeface="楷体" pitchFamily="49" charset="-122"/>
                <a:ea typeface="楷体" pitchFamily="49" charset="-122"/>
              </a:rPr>
              <a:t>抖  蟋  蟀  振  韵  </a:t>
            </a:r>
            <a:endParaRPr lang="en-US" altLang="zh-CN" sz="45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45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500">
                <a:latin typeface="楷体" pitchFamily="49" charset="-122"/>
                <a:ea typeface="楷体" pitchFamily="49" charset="-122"/>
              </a:rPr>
              <a:t>掠  吟  辽  阔   </a:t>
            </a:r>
            <a:r>
              <a:rPr lang="zh-CN" altLang="en-US" sz="4000"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456324" y="1286166"/>
            <a:ext cx="900230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dǒu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87591" y="1286166"/>
            <a:ext cx="993111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xī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823850" y="1283840"/>
            <a:ext cx="1171728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zhèn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542571" y="1287329"/>
            <a:ext cx="1224122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shuài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938421" y="1287329"/>
            <a:ext cx="1288424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yùn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23008" y="3056097"/>
            <a:ext cx="918091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lüè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674492" y="3056097"/>
            <a:ext cx="759718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yín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809306" y="3111916"/>
            <a:ext cx="801395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liáo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007230" y="3111916"/>
            <a:ext cx="890703" cy="53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</a:rPr>
              <a:t>kuò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3" grpId="0"/>
      <p:bldP spid="4" grpId="0"/>
      <p:bldP spid="5" grpId="0"/>
      <p:bldP spid="14" grpId="0"/>
      <p:bldP spid="6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3"/>
          <p:cNvSpPr txBox="1">
            <a:spLocks noChangeArrowheads="1"/>
          </p:cNvSpPr>
          <p:nvPr/>
        </p:nvSpPr>
        <p:spPr bwMode="auto">
          <a:xfrm>
            <a:off x="856171" y="1175690"/>
            <a:ext cx="230297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儿歌识字识字：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84699" y="3938738"/>
            <a:ext cx="7773412" cy="232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13329" y="2200204"/>
            <a:ext cx="716003" cy="7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45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吟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7606" y="561681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</a:p>
        </p:txBody>
      </p:sp>
      <p:pic>
        <p:nvPicPr>
          <p:cNvPr id="11269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16" y="338404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137706" y="1175690"/>
            <a:ext cx="323111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口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说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今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日诗。</a:t>
            </a:r>
          </a:p>
        </p:txBody>
      </p:sp>
      <p:sp>
        <p:nvSpPr>
          <p:cNvPr id="3" name="TextBox 13"/>
          <p:cNvSpPr txBox="1">
            <a:spLocks noChangeArrowheads="1"/>
          </p:cNvSpPr>
          <p:nvPr/>
        </p:nvSpPr>
        <p:spPr bwMode="auto">
          <a:xfrm>
            <a:off x="2124352" y="2425806"/>
            <a:ext cx="222080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吟诗  吟唱</a:t>
            </a:r>
          </a:p>
        </p:txBody>
      </p:sp>
      <p:pic>
        <p:nvPicPr>
          <p:cNvPr id="11272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614" y="1603638"/>
            <a:ext cx="3487794" cy="22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3"/>
          <p:cNvSpPr txBox="1">
            <a:spLocks noChangeArrowheads="1"/>
          </p:cNvSpPr>
          <p:nvPr/>
        </p:nvSpPr>
        <p:spPr bwMode="auto">
          <a:xfrm>
            <a:off x="856171" y="1175690"/>
            <a:ext cx="4295143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谜语识字：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坐车走（辶）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了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”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15634" y="4218996"/>
            <a:ext cx="7773412" cy="2326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4699" y="2200204"/>
            <a:ext cx="1006146" cy="761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45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45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7606" y="561681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</a:p>
        </p:txBody>
      </p:sp>
      <p:pic>
        <p:nvPicPr>
          <p:cNvPr id="12293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16" y="338404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896913" y="2358358"/>
            <a:ext cx="168581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辽阔  辽远</a:t>
            </a:r>
          </a:p>
        </p:txBody>
      </p:sp>
      <p:pic>
        <p:nvPicPr>
          <p:cNvPr id="1229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652" y="1735044"/>
            <a:ext cx="4289190" cy="2279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6"/>
          <p:cNvSpPr txBox="1">
            <a:spLocks noChangeArrowheads="1"/>
          </p:cNvSpPr>
          <p:nvPr/>
        </p:nvSpPr>
        <p:spPr bwMode="auto">
          <a:xfrm>
            <a:off x="627541" y="617500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字源识字</a:t>
            </a:r>
          </a:p>
        </p:txBody>
      </p:sp>
      <p:pic>
        <p:nvPicPr>
          <p:cNvPr id="13314" name="图片 1" descr="微信截图_202002121810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21" y="1046609"/>
            <a:ext cx="2370843" cy="223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2" descr="微信截图_2020021218103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9677" y="1381524"/>
            <a:ext cx="4744068" cy="156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3" descr="微信截图_2020021218105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9180" y="3365428"/>
            <a:ext cx="7360211" cy="1248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4035" name="TextBox 11"/>
          <p:cNvSpPr txBox="1">
            <a:spLocks noChangeArrowheads="1"/>
          </p:cNvSpPr>
          <p:nvPr/>
        </p:nvSpPr>
        <p:spPr bwMode="auto">
          <a:xfrm>
            <a:off x="345327" y="1130337"/>
            <a:ext cx="8305691" cy="102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 dirty="0">
                <a:latin typeface="黑体" pitchFamily="49" charset="-122"/>
                <a:ea typeface="黑体" pitchFamily="49" charset="-122"/>
              </a:rPr>
              <a:t>蟋蟀：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昆虫，身体黑褐色，触角很长，后腿粗大，善于跳跃。尾部有尾须一对。雄的好斗，两翅摩擦能发声。生活在阴湿的地方，吃植物的根、茎和种子，对农业有害。也叫促织，有的地区叫蛐蛐儿。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6121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</a:p>
        </p:txBody>
      </p:sp>
      <p:pic>
        <p:nvPicPr>
          <p:cNvPr id="14340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338182" y="2182761"/>
            <a:ext cx="2579229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歌韵：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歌曲的韵味。</a:t>
            </a: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45327" y="2679318"/>
            <a:ext cx="8305691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叮咛：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反复地嘱咐。</a:t>
            </a: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345327" y="3132849"/>
            <a:ext cx="8305691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 dirty="0">
                <a:latin typeface="黑体" pitchFamily="49" charset="-122"/>
                <a:ea typeface="黑体" pitchFamily="49" charset="-122"/>
              </a:rPr>
              <a:t>辽阔：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广阔；宽广。</a:t>
            </a: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1038361" y="3497999"/>
            <a:ext cx="4380880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造句：我国是一个幅员辽阔的国家。</a:t>
            </a:r>
            <a:endParaRPr lang="en-US" altLang="zh-CN" sz="21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345327" y="3864312"/>
            <a:ext cx="8305691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 dirty="0">
                <a:latin typeface="黑体" pitchFamily="49" charset="-122"/>
                <a:ea typeface="黑体" pitchFamily="49" charset="-122"/>
              </a:rPr>
              <a:t>饱满：丰满</a:t>
            </a:r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338182" y="4357380"/>
            <a:ext cx="3222251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匆匆：急急忙忙的样子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3754530" y="4357380"/>
            <a:ext cx="4318959" cy="37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造句：这个人来也匆匆，去也匆匆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403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  <p:bldP spid="5" grpId="0"/>
      <p:bldP spid="6" grpId="0"/>
      <p:bldP spid="7" grpId="0"/>
      <p:bldP spid="2" grpId="0"/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2" y="561681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2479204" y="1992046"/>
            <a:ext cx="2069576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endParaRPr lang="zh-CN" altLang="en-US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582803" y="1543167"/>
            <a:ext cx="3435400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>
                <a:latin typeface="黑体" pitchFamily="49" charset="-122"/>
                <a:ea typeface="黑体" pitchFamily="49" charset="-122"/>
              </a:rPr>
              <a:t>              </a:t>
            </a:r>
            <a:endParaRPr lang="en-US" altLang="zh-CN" sz="2100" b="1">
              <a:solidFill>
                <a:srgbClr val="FF0066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222676" y="1992046"/>
            <a:ext cx="8698648" cy="1730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课文描写了大自然里一些特有的声音</a:t>
            </a:r>
            <a:r>
              <a:rPr lang="en-US" altLang="zh-CN" sz="2400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大树的唰唰声，蟋蟀的㘗㘗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声，大雁的叮咛和秋风的歌吟。这些声音都是秋天大自然特有的声音。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126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4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56322" name="文本框 2"/>
          <p:cNvSpPr txBox="1">
            <a:spLocks noChangeArrowheads="1"/>
          </p:cNvSpPr>
          <p:nvPr/>
        </p:nvSpPr>
        <p:spPr bwMode="auto">
          <a:xfrm>
            <a:off x="277453" y="1131501"/>
            <a:ext cx="3406821" cy="2146150"/>
          </a:xfrm>
          <a:prstGeom prst="rect">
            <a:avLst/>
          </a:pr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听听，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秋的声音，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大树抖抖手臂，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700" dirty="0">
                <a:latin typeface="楷体" pitchFamily="49" charset="-122"/>
                <a:ea typeface="楷体" pitchFamily="49" charset="-122"/>
              </a:rPr>
              <a:t>唰唰</a:t>
            </a:r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”，</a:t>
            </a:r>
          </a:p>
          <a:p>
            <a:pPr algn="just"/>
            <a:r>
              <a:rPr lang="zh-CN" altLang="zh-CN" sz="2700" dirty="0">
                <a:latin typeface="楷体" pitchFamily="49" charset="-122"/>
                <a:ea typeface="楷体" pitchFamily="49" charset="-122"/>
              </a:rPr>
              <a:t>是黄叶道别的话音。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71328" y="1400130"/>
            <a:ext cx="3804542" cy="436215"/>
          </a:xfrm>
          <a:prstGeom prst="rect">
            <a:avLst/>
          </a:prstGeom>
          <a:solidFill>
            <a:srgbClr val="A3A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>
                <a:latin typeface="黑体" pitchFamily="49" charset="-122"/>
                <a:ea typeface="黑体" pitchFamily="49" charset="-122"/>
              </a:rPr>
              <a:t>   写了落叶的声音</a:t>
            </a:r>
          </a:p>
        </p:txBody>
      </p:sp>
      <p:sp>
        <p:nvSpPr>
          <p:cNvPr id="23" name="椭圆 22"/>
          <p:cNvSpPr/>
          <p:nvPr/>
        </p:nvSpPr>
        <p:spPr>
          <a:xfrm>
            <a:off x="437017" y="548888"/>
            <a:ext cx="988347" cy="4849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7995" tIns="33997" rIns="67995" bIns="33997" anchor="ctr"/>
          <a:lstStyle/>
          <a:p>
            <a:pPr>
              <a:defRPr/>
            </a:pPr>
            <a:r>
              <a:rPr lang="zh-CN" altLang="en-US" sz="2100" b="1" dirty="0">
                <a:solidFill>
                  <a:srgbClr val="FF2929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品析</a:t>
            </a:r>
          </a:p>
        </p:txBody>
      </p:sp>
      <p:pic>
        <p:nvPicPr>
          <p:cNvPr id="30722" name="Picture 2" descr="https://timgsa.baidu.com/timg?image&amp;quality=80&amp;size=b9999_10000&amp;sec=1527860662210&amp;di=02ce6049fa26eecfd52e1fd67fc92b3c&amp;imgtype=0&amp;src=http%3A%2F%2Fimg1.3lian.com%2F2015%2Fa1%2F149%2Fd%2F1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8268" y="2379290"/>
            <a:ext cx="3805733" cy="231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ldLvl="0" animBg="1"/>
      <p:bldP spid="12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1109</Words>
  <Application>Microsoft Office PowerPoint</Application>
  <PresentationFormat>全屏显示(16:9)</PresentationFormat>
  <Paragraphs>167</Paragraphs>
  <Slides>24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160</cp:revision>
  <dcterms:created xsi:type="dcterms:W3CDTF">2020-01-20T01:23:25Z</dcterms:created>
  <dcterms:modified xsi:type="dcterms:W3CDTF">2021-07-27T14:31:53Z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2052-11.1.0.9828</vt:lpwstr>
  </property>
</Properties>
</file>