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5"/>
  </p:notesMasterIdLst>
  <p:sldIdLst>
    <p:sldId id="457" r:id="rId3"/>
    <p:sldId id="455" r:id="rId4"/>
    <p:sldId id="463" r:id="rId5"/>
    <p:sldId id="464" r:id="rId6"/>
    <p:sldId id="465" r:id="rId7"/>
    <p:sldId id="466" r:id="rId8"/>
    <p:sldId id="467" r:id="rId9"/>
    <p:sldId id="468" r:id="rId10"/>
    <p:sldId id="469" r:id="rId11"/>
    <p:sldId id="470" r:id="rId12"/>
    <p:sldId id="462" r:id="rId13"/>
    <p:sldId id="471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orient="horz" pos="2794">
          <p15:clr>
            <a:srgbClr val="A4A3A4"/>
          </p15:clr>
        </p15:guide>
        <p15:guide id="3" orient="horz" pos="2946">
          <p15:clr>
            <a:srgbClr val="A4A3A4"/>
          </p15:clr>
        </p15:guide>
        <p15:guide id="4" orient="horz" pos="2471">
          <p15:clr>
            <a:srgbClr val="A4A3A4"/>
          </p15:clr>
        </p15:guide>
        <p15:guide id="5" pos="311">
          <p15:clr>
            <a:srgbClr val="A4A3A4"/>
          </p15:clr>
        </p15:guide>
        <p15:guide id="6" pos="541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雪贤 宋" initials="雪贤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936B"/>
    <a:srgbClr val="E4B684"/>
    <a:srgbClr val="E8681A"/>
    <a:srgbClr val="FDB00D"/>
    <a:srgbClr val="F5B700"/>
    <a:srgbClr val="FFD146"/>
    <a:srgbClr val="FFFDF8"/>
    <a:srgbClr val="FFF6E8"/>
    <a:srgbClr val="C58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42" y="132"/>
      </p:cViewPr>
      <p:guideLst>
        <p:guide orient="horz" pos="3168"/>
        <p:guide orient="horz" pos="2794"/>
        <p:guide orient="horz" pos="2946"/>
        <p:guide orient="horz" pos="2471"/>
        <p:guide pos="311"/>
        <p:guide pos="54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3DDB9E7-06CF-4192-A4E4-170458F8BFC9}" type="datetimeFigureOut">
              <a:rPr lang="zh-CN" altLang="en-US" smtClean="0"/>
              <a:t>2021/7/26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238EA4D6-130F-48F5-97DA-B25FDFF56A98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0570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9664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5950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9638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2931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177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7347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4552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89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023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1943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472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204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email">
            <a:alphaModFix amt="23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06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40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598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6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笔记本, 黑暗, 电脑, 飞行&#10;&#10;描述已自动生成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421" y="195219"/>
            <a:ext cx="1414040" cy="972785"/>
          </a:xfrm>
          <a:prstGeom prst="rect">
            <a:avLst/>
          </a:prstGeom>
        </p:spPr>
      </p:pic>
      <p:sp>
        <p:nvSpPr>
          <p:cNvPr id="4" name="任意形状 39"/>
          <p:cNvSpPr>
            <a:spLocks noChangeAspect="1"/>
          </p:cNvSpPr>
          <p:nvPr userDrawn="1"/>
        </p:nvSpPr>
        <p:spPr>
          <a:xfrm rot="4500000">
            <a:off x="264955" y="423811"/>
            <a:ext cx="145083" cy="211784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ea typeface="OPPOSans R" panose="00020600040101010101" pitchFamily="18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7895544" y="4515296"/>
            <a:ext cx="1546200" cy="322959"/>
            <a:chOff x="8183915" y="1052513"/>
            <a:chExt cx="4347565" cy="908088"/>
          </a:xfrm>
        </p:grpSpPr>
        <p:sp>
          <p:nvSpPr>
            <p:cNvPr id="7" name="矩形: 圆角 6"/>
            <p:cNvSpPr/>
            <p:nvPr/>
          </p:nvSpPr>
          <p:spPr>
            <a:xfrm>
              <a:off x="8674100" y="1052513"/>
              <a:ext cx="3857380" cy="5048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0936B">
                    <a:alpha val="28000"/>
                  </a:srgbClr>
                </a:gs>
                <a:gs pos="100000">
                  <a:srgbClr val="E4B684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OPPOSans R" panose="00020600040101010101" pitchFamily="18" charset="-122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8183915" y="1455776"/>
              <a:ext cx="3857380" cy="5048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4B684">
                    <a:alpha val="46000"/>
                  </a:srgbClr>
                </a:gs>
                <a:gs pos="100000">
                  <a:srgbClr val="E4B684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OPPOSans R" panose="00020600040101010101" pitchFamily="18" charset="-122"/>
              </a:endParaRPr>
            </a:p>
          </p:txBody>
        </p:sp>
      </p:grpSp>
      <p:sp>
        <p:nvSpPr>
          <p:cNvPr id="11" name="任意形状 14"/>
          <p:cNvSpPr/>
          <p:nvPr/>
        </p:nvSpPr>
        <p:spPr>
          <a:xfrm rot="16200000">
            <a:off x="1148826" y="-287701"/>
            <a:ext cx="462281" cy="1595229"/>
          </a:xfrm>
          <a:custGeom>
            <a:avLst/>
            <a:gdLst>
              <a:gd name="connsiteX0" fmla="*/ 145135 w 792000"/>
              <a:gd name="connsiteY0" fmla="*/ 0 h 2880000"/>
              <a:gd name="connsiteX1" fmla="*/ 645347 w 792000"/>
              <a:gd name="connsiteY1" fmla="*/ 0 h 2880000"/>
              <a:gd name="connsiteX2" fmla="*/ 656162 w 792000"/>
              <a:gd name="connsiteY2" fmla="*/ 53572 h 2880000"/>
              <a:gd name="connsiteX3" fmla="*/ 788846 w 792000"/>
              <a:gd name="connsiteY3" fmla="*/ 141521 h 2880000"/>
              <a:gd name="connsiteX4" fmla="*/ 792000 w 792000"/>
              <a:gd name="connsiteY4" fmla="*/ 140884 h 2880000"/>
              <a:gd name="connsiteX5" fmla="*/ 792000 w 792000"/>
              <a:gd name="connsiteY5" fmla="*/ 2736637 h 2880000"/>
              <a:gd name="connsiteX6" fmla="*/ 788846 w 792000"/>
              <a:gd name="connsiteY6" fmla="*/ 2736000 h 2880000"/>
              <a:gd name="connsiteX7" fmla="*/ 644846 w 792000"/>
              <a:gd name="connsiteY7" fmla="*/ 2880000 h 2880000"/>
              <a:gd name="connsiteX8" fmla="*/ 145410 w 792000"/>
              <a:gd name="connsiteY8" fmla="*/ 2880000 h 2880000"/>
              <a:gd name="connsiteX9" fmla="*/ 134112 w 792000"/>
              <a:gd name="connsiteY9" fmla="*/ 2824037 h 2880000"/>
              <a:gd name="connsiteX10" fmla="*/ 1428 w 792000"/>
              <a:gd name="connsiteY10" fmla="*/ 2736088 h 2880000"/>
              <a:gd name="connsiteX11" fmla="*/ 0 w 792000"/>
              <a:gd name="connsiteY11" fmla="*/ 2736377 h 2880000"/>
              <a:gd name="connsiteX12" fmla="*/ 0 w 792000"/>
              <a:gd name="connsiteY12" fmla="*/ 142262 h 2880000"/>
              <a:gd name="connsiteX13" fmla="*/ 1428 w 792000"/>
              <a:gd name="connsiteY13" fmla="*/ 142550 h 2880000"/>
              <a:gd name="connsiteX14" fmla="*/ 134112 w 792000"/>
              <a:gd name="connsiteY14" fmla="*/ 54601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2000" h="2880000">
                <a:moveTo>
                  <a:pt x="145135" y="0"/>
                </a:moveTo>
                <a:lnTo>
                  <a:pt x="645347" y="0"/>
                </a:lnTo>
                <a:lnTo>
                  <a:pt x="656162" y="53572"/>
                </a:lnTo>
                <a:cubicBezTo>
                  <a:pt x="678023" y="105256"/>
                  <a:pt x="729199" y="141521"/>
                  <a:pt x="788846" y="141521"/>
                </a:cubicBezTo>
                <a:lnTo>
                  <a:pt x="792000" y="140884"/>
                </a:lnTo>
                <a:lnTo>
                  <a:pt x="792000" y="2736637"/>
                </a:lnTo>
                <a:lnTo>
                  <a:pt x="788846" y="2736000"/>
                </a:lnTo>
                <a:cubicBezTo>
                  <a:pt x="709317" y="2736000"/>
                  <a:pt x="644846" y="2800471"/>
                  <a:pt x="644846" y="2880000"/>
                </a:cubicBezTo>
                <a:lnTo>
                  <a:pt x="145410" y="2880000"/>
                </a:lnTo>
                <a:lnTo>
                  <a:pt x="134112" y="2824037"/>
                </a:lnTo>
                <a:cubicBezTo>
                  <a:pt x="112252" y="2772353"/>
                  <a:pt x="61075" y="2736088"/>
                  <a:pt x="1428" y="2736088"/>
                </a:cubicBezTo>
                <a:lnTo>
                  <a:pt x="0" y="2736377"/>
                </a:lnTo>
                <a:lnTo>
                  <a:pt x="0" y="142262"/>
                </a:lnTo>
                <a:lnTo>
                  <a:pt x="1428" y="142550"/>
                </a:lnTo>
                <a:cubicBezTo>
                  <a:pt x="61075" y="142550"/>
                  <a:pt x="112252" y="106285"/>
                  <a:pt x="134112" y="54601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E4B684"/>
                </a:gs>
                <a:gs pos="99000">
                  <a:srgbClr val="C0936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kumimoji="1" lang="zh-CN" altLang="en-US" dirty="0">
              <a:ea typeface="OPPOSans R" panose="00020600040101010101" pitchFamily="18" charset="-122"/>
            </a:endParaRPr>
          </a:p>
        </p:txBody>
      </p:sp>
      <p:pic>
        <p:nvPicPr>
          <p:cNvPr id="12" name="图片 11" descr="图片包含 笔记本, 黑暗, 电脑, 飞行&#10;&#10;描述已自动生成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4604" y="195219"/>
            <a:ext cx="1414040" cy="9727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92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692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4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453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6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4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fld id="{D8E48170-234A-45A9-BA18-EB5F9F299700}" type="datetimeFigureOut">
              <a:rPr lang="zh-CN" altLang="en-US" smtClean="0"/>
              <a:t>2021/7/26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fld id="{13BEB98F-7A2F-46AB-AD99-CC9999768B61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OPPOSans R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2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形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-79552" b="-15161"/>
          <a:stretch>
            <a:fillRect/>
          </a:stretch>
        </p:blipFill>
        <p:spPr>
          <a:xfrm>
            <a:off x="6505575" y="-704850"/>
            <a:ext cx="895350" cy="895350"/>
          </a:xfrm>
          <a:custGeom>
            <a:avLst/>
            <a:gdLst>
              <a:gd name="connsiteX0" fmla="*/ 0 w 1193800"/>
              <a:gd name="connsiteY0" fmla="*/ 0 h 1193800"/>
              <a:gd name="connsiteX1" fmla="*/ 528927 w 1193800"/>
              <a:gd name="connsiteY1" fmla="*/ 0 h 1193800"/>
              <a:gd name="connsiteX2" fmla="*/ 528927 w 1193800"/>
              <a:gd name="connsiteY2" fmla="*/ 1036635 h 1193800"/>
              <a:gd name="connsiteX3" fmla="*/ 1193800 w 1193800"/>
              <a:gd name="connsiteY3" fmla="*/ 1036635 h 1193800"/>
              <a:gd name="connsiteX4" fmla="*/ 1193800 w 1193800"/>
              <a:gd name="connsiteY4" fmla="*/ 1193800 h 1193800"/>
              <a:gd name="connsiteX5" fmla="*/ 0 w 1193800"/>
              <a:gd name="connsiteY5" fmla="*/ 1193800 h 1193800"/>
              <a:gd name="connsiteX6" fmla="*/ 0 w 1193800"/>
              <a:gd name="connsiteY6" fmla="*/ 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3800" h="1193800">
                <a:moveTo>
                  <a:pt x="0" y="0"/>
                </a:moveTo>
                <a:lnTo>
                  <a:pt x="528927" y="0"/>
                </a:lnTo>
                <a:lnTo>
                  <a:pt x="528927" y="1036635"/>
                </a:lnTo>
                <a:lnTo>
                  <a:pt x="1193800" y="1036635"/>
                </a:lnTo>
                <a:lnTo>
                  <a:pt x="1193800" y="1193800"/>
                </a:lnTo>
                <a:lnTo>
                  <a:pt x="0" y="1193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任意形状 33"/>
          <p:cNvSpPr/>
          <p:nvPr/>
        </p:nvSpPr>
        <p:spPr>
          <a:xfrm>
            <a:off x="2052540" y="1948633"/>
            <a:ext cx="409688" cy="598040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形状 34"/>
          <p:cNvSpPr>
            <a:spLocks noChangeAspect="1"/>
          </p:cNvSpPr>
          <p:nvPr/>
        </p:nvSpPr>
        <p:spPr>
          <a:xfrm rot="4500000">
            <a:off x="6401798" y="2708796"/>
            <a:ext cx="270000" cy="394132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1945" y="1656538"/>
            <a:ext cx="1239068" cy="691531"/>
            <a:chOff x="3149857" y="1206559"/>
            <a:chExt cx="4482843" cy="2501900"/>
          </a:xfrm>
        </p:grpSpPr>
        <p:sp>
          <p:nvSpPr>
            <p:cNvPr id="49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1" name="直线连接符 50"/>
            <p:cNvCxnSpPr/>
            <p:nvPr/>
          </p:nvCxnSpPr>
          <p:spPr>
            <a:xfrm>
              <a:off x="44008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0800000">
            <a:off x="6247035" y="2653390"/>
            <a:ext cx="1083838" cy="604896"/>
            <a:chOff x="3149857" y="1206559"/>
            <a:chExt cx="4482843" cy="2501900"/>
          </a:xfrm>
        </p:grpSpPr>
        <p:sp>
          <p:nvSpPr>
            <p:cNvPr id="57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8" name="直线连接符 57"/>
            <p:cNvCxnSpPr/>
            <p:nvPr/>
          </p:nvCxnSpPr>
          <p:spPr>
            <a:xfrm>
              <a:off x="43881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03" y="-117830"/>
            <a:ext cx="2390084" cy="1644252"/>
          </a:xfrm>
          <a:prstGeom prst="rect">
            <a:avLst/>
          </a:prstGeom>
        </p:spPr>
      </p:pic>
      <p:pic>
        <p:nvPicPr>
          <p:cNvPr id="97" name="图片 96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898" y="3516927"/>
            <a:ext cx="1936556" cy="133224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2638425" y="1219370"/>
            <a:ext cx="3499512" cy="3730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kumimoji="1" spc="2400">
                <a:gradFill>
                  <a:gsLst>
                    <a:gs pos="0">
                      <a:srgbClr val="C58F67"/>
                    </a:gs>
                    <a:gs pos="100000">
                      <a:srgbClr val="C58F67"/>
                    </a:gs>
                    <a:gs pos="50000">
                      <a:srgbClr val="E4B684"/>
                    </a:gs>
                  </a:gsLst>
                  <a:lin ang="2700000" scaled="0"/>
                </a:gradFill>
                <a:latin typeface="思源宋体 CN" panose="02020400000000000000" pitchFamily="18" charset="-128"/>
                <a:ea typeface="思源宋体 CN" panose="02020400000000000000" pitchFamily="18" charset="-128"/>
              </a:defRPr>
            </a:lvl1pPr>
          </a:lstStyle>
          <a:p>
            <a:r>
              <a:rPr lang="zh-CN" altLang="en-US" sz="1800" b="1" dirty="0" smtClean="0">
                <a:latin typeface="+mn-lt"/>
                <a:ea typeface="+mn-ea"/>
                <a:cs typeface="+mn-ea"/>
                <a:sym typeface="+mn-lt"/>
              </a:rPr>
              <a:t>部编版语文</a:t>
            </a:r>
            <a:endParaRPr lang="zh-CN" altLang="en-US" sz="18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2381910" y="1816096"/>
            <a:ext cx="43801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5000" b="1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latin typeface="+mn-lt"/>
                <a:ea typeface="+mn-ea"/>
                <a:cs typeface="+mn-ea"/>
                <a:sym typeface="+mn-lt"/>
              </a:rPr>
              <a:t>古诗三首  山行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108484" y="2961205"/>
            <a:ext cx="2927033" cy="28469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pc="225" dirty="0">
                <a:cs typeface="+mn-ea"/>
                <a:sym typeface="+mn-lt"/>
              </a:rPr>
              <a:t>三</a:t>
            </a:r>
            <a:r>
              <a:rPr lang="zh-CN" altLang="zh-CN" spc="225" dirty="0">
                <a:cs typeface="+mn-ea"/>
                <a:sym typeface="+mn-lt"/>
              </a:rPr>
              <a:t>年级</a:t>
            </a:r>
            <a:r>
              <a:rPr lang="zh-CN" altLang="en-US" spc="225" dirty="0">
                <a:cs typeface="+mn-ea"/>
                <a:sym typeface="+mn-lt"/>
              </a:rPr>
              <a:t>上</a:t>
            </a:r>
            <a:r>
              <a:rPr lang="zh-CN" altLang="zh-CN" spc="225" dirty="0">
                <a:cs typeface="+mn-ea"/>
                <a:sym typeface="+mn-lt"/>
              </a:rPr>
              <a:t>册</a:t>
            </a:r>
            <a:r>
              <a:rPr lang="en-US" altLang="zh-CN" spc="225" dirty="0">
                <a:cs typeface="+mn-ea"/>
                <a:sym typeface="+mn-lt"/>
              </a:rPr>
              <a:t> </a:t>
            </a:r>
            <a:r>
              <a:rPr lang="zh-CN" altLang="en-US" spc="225" dirty="0">
                <a:cs typeface="+mn-ea"/>
                <a:sym typeface="+mn-lt"/>
              </a:rPr>
              <a:t>人教版</a:t>
            </a:r>
            <a:r>
              <a:rPr lang="zh-CN" altLang="zh-CN" b="1" spc="225" dirty="0">
                <a:cs typeface="+mn-ea"/>
                <a:sym typeface="+mn-lt"/>
              </a:rPr>
              <a:t> </a:t>
            </a:r>
            <a:endParaRPr lang="zh-CN" altLang="en-US" spc="225" dirty="0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505575" y="789385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flipH="1">
            <a:off x="-254610" y="3550200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flipH="1">
            <a:off x="585938" y="3831011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6137936" y="1091832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041245" y="4299919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0" grpId="0"/>
      <p:bldP spid="31" grpId="0"/>
      <p:bldP spid="33" grpId="0"/>
      <p:bldP spid="5" grpId="0" animBg="1"/>
      <p:bldP spid="36" grpId="0" animBg="1"/>
      <p:bldP spid="37" grpId="0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6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比较阅读</a:t>
            </a:r>
          </a:p>
        </p:txBody>
      </p:sp>
      <p:sp>
        <p:nvSpPr>
          <p:cNvPr id="13" name="Rectangle 2"/>
          <p:cNvSpPr txBox="1">
            <a:spLocks noRot="1" noChangeArrowheads="1"/>
          </p:cNvSpPr>
          <p:nvPr/>
        </p:nvSpPr>
        <p:spPr>
          <a:xfrm>
            <a:off x="1485900" y="1252892"/>
            <a:ext cx="6172200" cy="369332"/>
          </a:xfrm>
          <a:prstGeom prst="rect">
            <a:avLst/>
          </a:prstGeom>
        </p:spPr>
        <p:txBody>
          <a:bodyPr lIns="68580" tIns="34290" rIns="68580" bIns="34290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OPPOSans R" panose="00020600040101010101" pitchFamily="18" charset="-122"/>
                <a:cs typeface="+mj-cs"/>
              </a:defRPr>
            </a:lvl1pPr>
          </a:lstStyle>
          <a:p>
            <a:pPr algn="ctr"/>
            <a:r>
              <a:rPr lang="zh-CN" altLang="en-US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范仲淹的</a:t>
            </a:r>
            <a:r>
              <a:rPr lang="en-US" altLang="zh-CN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渔家傲</a:t>
            </a:r>
            <a:r>
              <a:rPr lang="en-US" altLang="zh-CN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en-US" altLang="zh-CN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苏幕遮</a:t>
            </a:r>
            <a:r>
              <a:rPr lang="en-US" altLang="zh-CN" sz="2400" b="1" dirty="0">
                <a:solidFill>
                  <a:srgbClr val="C0936B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494110" y="1843087"/>
            <a:ext cx="8101013" cy="3300413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800" dirty="0">
                <a:ea typeface="+mn-ea"/>
                <a:cs typeface="+mn-ea"/>
                <a:sym typeface="+mn-lt"/>
              </a:rPr>
              <a:t>　   同是由秋天景象引发的感思，</a:t>
            </a:r>
            <a:r>
              <a:rPr lang="en-US" altLang="zh-CN" sz="1800" dirty="0"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山行</a:t>
            </a:r>
            <a:r>
              <a:rPr lang="en-US" altLang="zh-CN" sz="1800" dirty="0"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的情调是热情赞美生机勃勃，而范仲淹这两首词的基本情调却都是“悲”。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800" dirty="0">
                <a:ea typeface="+mn-ea"/>
                <a:cs typeface="+mn-ea"/>
                <a:sym typeface="+mn-lt"/>
              </a:rPr>
              <a:t>      但两词又有区别，</a:t>
            </a:r>
            <a:r>
              <a:rPr lang="en-US" altLang="zh-CN" sz="1800" dirty="0"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渔家傲</a:t>
            </a:r>
            <a:r>
              <a:rPr lang="en-US" altLang="zh-CN" sz="1800" dirty="0"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是“悲壮”，可从“燕然未勒归无计”等诗句中看出。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800" dirty="0">
                <a:ea typeface="+mn-ea"/>
                <a:cs typeface="+mn-ea"/>
                <a:sym typeface="+mn-lt"/>
              </a:rPr>
              <a:t>    《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苏幕遮</a:t>
            </a:r>
            <a:r>
              <a:rPr lang="en-US" altLang="zh-CN" sz="1800" dirty="0"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是“悲凉”“悲清”。可从“碧云天”“黄花地”“寒烟翠”“明月高楼”等词语中体味到</a:t>
            </a:r>
            <a:r>
              <a:rPr lang="en-US" altLang="zh-CN" sz="1800" dirty="0">
                <a:ea typeface="+mn-ea"/>
                <a:cs typeface="+mn-ea"/>
                <a:sym typeface="+mn-lt"/>
              </a:rPr>
              <a:t>,</a:t>
            </a:r>
            <a:r>
              <a:rPr lang="zh-CN" altLang="en-US" sz="1800" dirty="0">
                <a:ea typeface="+mn-ea"/>
                <a:cs typeface="+mn-ea"/>
                <a:sym typeface="+mn-lt"/>
              </a:rPr>
              <a:t>它只是“悲凉”“悲清”而不是“凄凉”。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形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l="-79552" b="-15161"/>
          <a:stretch>
            <a:fillRect/>
          </a:stretch>
        </p:blipFill>
        <p:spPr>
          <a:xfrm>
            <a:off x="6505575" y="-704850"/>
            <a:ext cx="895350" cy="895350"/>
          </a:xfrm>
          <a:custGeom>
            <a:avLst/>
            <a:gdLst>
              <a:gd name="connsiteX0" fmla="*/ 0 w 1193800"/>
              <a:gd name="connsiteY0" fmla="*/ 0 h 1193800"/>
              <a:gd name="connsiteX1" fmla="*/ 528927 w 1193800"/>
              <a:gd name="connsiteY1" fmla="*/ 0 h 1193800"/>
              <a:gd name="connsiteX2" fmla="*/ 528927 w 1193800"/>
              <a:gd name="connsiteY2" fmla="*/ 1036635 h 1193800"/>
              <a:gd name="connsiteX3" fmla="*/ 1193800 w 1193800"/>
              <a:gd name="connsiteY3" fmla="*/ 1036635 h 1193800"/>
              <a:gd name="connsiteX4" fmla="*/ 1193800 w 1193800"/>
              <a:gd name="connsiteY4" fmla="*/ 1193800 h 1193800"/>
              <a:gd name="connsiteX5" fmla="*/ 0 w 1193800"/>
              <a:gd name="connsiteY5" fmla="*/ 1193800 h 1193800"/>
              <a:gd name="connsiteX6" fmla="*/ 0 w 1193800"/>
              <a:gd name="connsiteY6" fmla="*/ 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3800" h="1193800">
                <a:moveTo>
                  <a:pt x="0" y="0"/>
                </a:moveTo>
                <a:lnTo>
                  <a:pt x="528927" y="0"/>
                </a:lnTo>
                <a:lnTo>
                  <a:pt x="528927" y="1036635"/>
                </a:lnTo>
                <a:lnTo>
                  <a:pt x="1193800" y="1036635"/>
                </a:lnTo>
                <a:lnTo>
                  <a:pt x="1193800" y="1193800"/>
                </a:lnTo>
                <a:lnTo>
                  <a:pt x="0" y="1193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任意形状 33"/>
          <p:cNvSpPr/>
          <p:nvPr/>
        </p:nvSpPr>
        <p:spPr>
          <a:xfrm>
            <a:off x="2052540" y="1948633"/>
            <a:ext cx="409688" cy="598040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形状 34"/>
          <p:cNvSpPr>
            <a:spLocks noChangeAspect="1"/>
          </p:cNvSpPr>
          <p:nvPr/>
        </p:nvSpPr>
        <p:spPr>
          <a:xfrm rot="4500000">
            <a:off x="6401798" y="2708796"/>
            <a:ext cx="270000" cy="394132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1945" y="1656538"/>
            <a:ext cx="1239068" cy="691531"/>
            <a:chOff x="3149857" y="1206559"/>
            <a:chExt cx="4482843" cy="2501900"/>
          </a:xfrm>
        </p:grpSpPr>
        <p:sp>
          <p:nvSpPr>
            <p:cNvPr id="49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1" name="直线连接符 50"/>
            <p:cNvCxnSpPr/>
            <p:nvPr/>
          </p:nvCxnSpPr>
          <p:spPr>
            <a:xfrm>
              <a:off x="44008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0800000">
            <a:off x="6247035" y="2653390"/>
            <a:ext cx="1083838" cy="604896"/>
            <a:chOff x="3149857" y="1206559"/>
            <a:chExt cx="4482843" cy="2501900"/>
          </a:xfrm>
        </p:grpSpPr>
        <p:sp>
          <p:nvSpPr>
            <p:cNvPr id="57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8" name="直线连接符 57"/>
            <p:cNvCxnSpPr/>
            <p:nvPr/>
          </p:nvCxnSpPr>
          <p:spPr>
            <a:xfrm>
              <a:off x="43881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03" y="-117830"/>
            <a:ext cx="2390084" cy="1644252"/>
          </a:xfrm>
          <a:prstGeom prst="rect">
            <a:avLst/>
          </a:prstGeom>
        </p:spPr>
      </p:pic>
      <p:pic>
        <p:nvPicPr>
          <p:cNvPr id="97" name="图片 96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898" y="3516927"/>
            <a:ext cx="1936556" cy="1332248"/>
          </a:xfrm>
          <a:prstGeom prst="rect">
            <a:avLst/>
          </a:prstGeom>
        </p:spPr>
      </p:pic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2725313" y="1816096"/>
            <a:ext cx="369337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6000" b="1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latin typeface="+mn-lt"/>
                <a:ea typeface="+mn-ea"/>
                <a:cs typeface="+mn-ea"/>
                <a:sym typeface="+mn-lt"/>
              </a:rPr>
              <a:t>谢谢观看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6505575" y="789385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flipH="1">
            <a:off x="-254610" y="3550200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flipH="1">
            <a:off x="585938" y="3831011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6137936" y="1091832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1" grpId="0"/>
      <p:bldP spid="5" grpId="0" animBg="1"/>
      <p:bldP spid="36" grpId="0" animBg="1"/>
      <p:bldP spid="37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41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作者简介</a:t>
            </a:r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632165" y="1556146"/>
            <a:ext cx="4953877" cy="2632830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ea typeface="+mn-ea"/>
                <a:cs typeface="+mn-ea"/>
                <a:sym typeface="+mn-lt"/>
              </a:rPr>
              <a:t>              杜牧（公元</a:t>
            </a:r>
            <a:r>
              <a:rPr lang="en-US" altLang="zh-CN" sz="1600" b="1" dirty="0">
                <a:ea typeface="+mn-ea"/>
                <a:cs typeface="+mn-ea"/>
                <a:sym typeface="+mn-lt"/>
              </a:rPr>
              <a:t>803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－约</a:t>
            </a:r>
            <a:r>
              <a:rPr lang="en-US" altLang="zh-CN" sz="1600" b="1" dirty="0">
                <a:ea typeface="+mn-ea"/>
                <a:cs typeface="+mn-ea"/>
                <a:sym typeface="+mn-lt"/>
              </a:rPr>
              <a:t>852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年）唐代诗人，汉族，字牧之，号樊川居士，京兆万年（今陕西西安）人，宰相杜佑之孙。晚唐杰出诗人，尤以七言绝句著称。擅长文赋，其</a:t>
            </a:r>
            <a:r>
              <a:rPr lang="en-US" altLang="zh-CN" sz="1600" b="1" dirty="0"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阿房宫赋</a:t>
            </a:r>
            <a:r>
              <a:rPr lang="en-US" altLang="zh-CN" sz="1600" b="1" dirty="0"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为后世传诵。有</a:t>
            </a:r>
            <a:r>
              <a:rPr lang="en-US" altLang="zh-CN" sz="1600" b="1" dirty="0"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樊川文集</a:t>
            </a:r>
            <a:r>
              <a:rPr lang="en-US" altLang="zh-CN" sz="1600" b="1" dirty="0"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二十卷传世。</a:t>
            </a:r>
            <a:br>
              <a:rPr lang="zh-CN" altLang="en-US" sz="1600" b="1" dirty="0">
                <a:ea typeface="+mn-ea"/>
                <a:cs typeface="+mn-ea"/>
                <a:sym typeface="+mn-lt"/>
              </a:rPr>
            </a:br>
            <a:r>
              <a:rPr lang="zh-CN" altLang="en-US" sz="1600" b="1" dirty="0" smtClean="0">
                <a:ea typeface="+mn-ea"/>
                <a:cs typeface="+mn-ea"/>
                <a:sym typeface="+mn-lt"/>
              </a:rPr>
              <a:t>         人</a:t>
            </a:r>
            <a:r>
              <a:rPr lang="zh-CN" altLang="en-US" sz="1600" b="1" dirty="0">
                <a:ea typeface="+mn-ea"/>
                <a:cs typeface="+mn-ea"/>
                <a:sym typeface="+mn-lt"/>
              </a:rPr>
              <a:t>称“小杜”，以别于杜甫。与李商隐并称“小李杜”。“大李杜” 是李白和杜甫。</a:t>
            </a:r>
          </a:p>
        </p:txBody>
      </p:sp>
      <p:pic>
        <p:nvPicPr>
          <p:cNvPr id="5" name="Picture 5" descr="2007091301532111c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5433" y="789385"/>
            <a:ext cx="2184659" cy="339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703153" y="789385"/>
            <a:ext cx="2462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9115" y="314353"/>
            <a:ext cx="11217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我会写</a:t>
            </a:r>
          </a:p>
        </p:txBody>
      </p:sp>
      <p:pic>
        <p:nvPicPr>
          <p:cNvPr id="2" name="Picture 2" descr="田字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148" y="2310982"/>
            <a:ext cx="106788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田字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793" y="2310982"/>
            <a:ext cx="106788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田字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6368" y="2310982"/>
            <a:ext cx="106788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田字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0145" y="2310982"/>
            <a:ext cx="106788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6256727" y="2257404"/>
            <a:ext cx="984885" cy="1084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600" dirty="0">
                <a:solidFill>
                  <a:srgbClr val="FF0000"/>
                </a:solidFill>
                <a:cs typeface="+mn-ea"/>
                <a:sym typeface="+mn-lt"/>
              </a:rPr>
              <a:t>霜</a:t>
            </a:r>
          </a:p>
        </p:txBody>
      </p:sp>
      <p:sp>
        <p:nvSpPr>
          <p:cNvPr id="16" name="矩形 15"/>
          <p:cNvSpPr/>
          <p:nvPr/>
        </p:nvSpPr>
        <p:spPr>
          <a:xfrm>
            <a:off x="3183723" y="2257404"/>
            <a:ext cx="984885" cy="1084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600" dirty="0">
                <a:solidFill>
                  <a:srgbClr val="FF0000"/>
                </a:solidFill>
                <a:cs typeface="+mn-ea"/>
                <a:sym typeface="+mn-lt"/>
              </a:rPr>
              <a:t>径</a:t>
            </a:r>
          </a:p>
        </p:txBody>
      </p:sp>
      <p:sp>
        <p:nvSpPr>
          <p:cNvPr id="18" name="矩形 17"/>
          <p:cNvSpPr/>
          <p:nvPr/>
        </p:nvSpPr>
        <p:spPr>
          <a:xfrm>
            <a:off x="1629947" y="2257404"/>
            <a:ext cx="984885" cy="1084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600" dirty="0">
                <a:solidFill>
                  <a:srgbClr val="FF0000"/>
                </a:solidFill>
                <a:cs typeface="+mn-ea"/>
                <a:sym typeface="+mn-lt"/>
              </a:rPr>
              <a:t>寒</a:t>
            </a:r>
          </a:p>
        </p:txBody>
      </p:sp>
      <p:sp>
        <p:nvSpPr>
          <p:cNvPr id="20" name="矩形 19"/>
          <p:cNvSpPr/>
          <p:nvPr/>
        </p:nvSpPr>
        <p:spPr>
          <a:xfrm>
            <a:off x="4649371" y="2257404"/>
            <a:ext cx="984885" cy="1084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600" dirty="0">
                <a:solidFill>
                  <a:srgbClr val="FF0000"/>
                </a:solidFill>
                <a:cs typeface="+mn-ea"/>
                <a:sym typeface="+mn-lt"/>
              </a:rPr>
              <a:t>斜</a:t>
            </a:r>
          </a:p>
        </p:txBody>
      </p:sp>
      <p:sp>
        <p:nvSpPr>
          <p:cNvPr id="22" name="矩形 8"/>
          <p:cNvSpPr>
            <a:spLocks noChangeArrowheads="1"/>
          </p:cNvSpPr>
          <p:nvPr/>
        </p:nvSpPr>
        <p:spPr bwMode="auto">
          <a:xfrm>
            <a:off x="6203148" y="1935933"/>
            <a:ext cx="1071570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1800" b="1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shuāng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3290880" y="1935933"/>
            <a:ext cx="80368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j</a:t>
            </a:r>
            <a:r>
              <a:rPr lang="zh-CN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ì</a:t>
            </a:r>
            <a:r>
              <a:rPr lang="en-US" altLang="zh-CN" sz="1800" b="1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ng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8"/>
          <p:cNvSpPr>
            <a:spLocks noChangeArrowheads="1"/>
          </p:cNvSpPr>
          <p:nvPr/>
        </p:nvSpPr>
        <p:spPr bwMode="auto">
          <a:xfrm>
            <a:off x="1737103" y="1935933"/>
            <a:ext cx="80368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1800" b="1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hán</a:t>
            </a:r>
            <a:r>
              <a:rPr lang="zh-CN" altLang="en-US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8" name="矩形 8"/>
          <p:cNvSpPr>
            <a:spLocks noChangeArrowheads="1"/>
          </p:cNvSpPr>
          <p:nvPr/>
        </p:nvSpPr>
        <p:spPr bwMode="auto">
          <a:xfrm>
            <a:off x="4756528" y="1935933"/>
            <a:ext cx="80368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xi</a:t>
            </a:r>
            <a:r>
              <a:rPr lang="zh-CN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é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9115" y="314353"/>
            <a:ext cx="11217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我会读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854562" y="1312341"/>
            <a:ext cx="4740798" cy="36004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257175" indent="-257175" algn="ctr">
              <a:lnSpc>
                <a:spcPct val="80000"/>
              </a:lnSpc>
              <a:spcBef>
                <a:spcPct val="20000"/>
              </a:spcBef>
            </a:pPr>
            <a:r>
              <a:rPr lang="zh-CN" altLang="zh-CN" sz="1800" b="1" dirty="0">
                <a:cs typeface="+mn-ea"/>
                <a:sym typeface="+mn-lt"/>
              </a:rPr>
              <a:t>yuǎn</a:t>
            </a:r>
            <a:r>
              <a:rPr lang="zh-CN" altLang="zh-CN" sz="2100" b="1" dirty="0">
                <a:cs typeface="+mn-ea"/>
                <a:sym typeface="+mn-lt"/>
              </a:rPr>
              <a:t> shànɡ hán sh</a:t>
            </a:r>
            <a:r>
              <a:rPr lang="en-US" altLang="zh-CN" sz="21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ā</a:t>
            </a:r>
            <a:r>
              <a:rPr lang="zh-CN" altLang="zh-CN" sz="2100" b="1" dirty="0">
                <a:cs typeface="+mn-ea"/>
                <a:sym typeface="+mn-lt"/>
              </a:rPr>
              <a:t>n shí jìnɡ </a:t>
            </a:r>
            <a:r>
              <a:rPr lang="zh-CN" altLang="zh-CN" sz="1800" b="1" dirty="0" smtClean="0">
                <a:cs typeface="+mn-ea"/>
                <a:sym typeface="+mn-lt"/>
              </a:rPr>
              <a:t>xié</a:t>
            </a:r>
          </a:p>
          <a:p>
            <a:pPr marL="257175" indent="-25717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zh-CN" altLang="en-US" sz="3300" b="1" dirty="0" smtClean="0">
                <a:cs typeface="+mn-ea"/>
                <a:sym typeface="+mn-lt"/>
              </a:rPr>
              <a:t>远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 smtClean="0">
                <a:cs typeface="+mn-ea"/>
                <a:sym typeface="+mn-lt"/>
              </a:rPr>
              <a:t> 上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 smtClean="0">
                <a:cs typeface="+mn-ea"/>
                <a:sym typeface="+mn-lt"/>
              </a:rPr>
              <a:t>寒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 smtClean="0">
                <a:cs typeface="+mn-ea"/>
                <a:sym typeface="+mn-lt"/>
              </a:rPr>
              <a:t>山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 smtClean="0">
                <a:cs typeface="+mn-ea"/>
                <a:sym typeface="+mn-lt"/>
              </a:rPr>
              <a:t>石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 smtClean="0">
                <a:cs typeface="+mn-ea"/>
                <a:sym typeface="+mn-lt"/>
              </a:rPr>
              <a:t>径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 smtClean="0">
                <a:cs typeface="+mn-ea"/>
                <a:sym typeface="+mn-lt"/>
              </a:rPr>
              <a:t>斜</a:t>
            </a:r>
            <a:r>
              <a:rPr lang="zh-CN" altLang="en-US" sz="2400" b="1" dirty="0" smtClean="0">
                <a:cs typeface="+mn-ea"/>
                <a:sym typeface="+mn-lt"/>
              </a:rPr>
              <a:t>，</a:t>
            </a:r>
          </a:p>
          <a:p>
            <a:pPr marL="257175" indent="-257175" algn="ctr">
              <a:lnSpc>
                <a:spcPct val="80000"/>
              </a:lnSpc>
              <a:spcBef>
                <a:spcPct val="20000"/>
              </a:spcBef>
            </a:pPr>
            <a:r>
              <a:rPr lang="en-US" altLang="zh-CN" sz="2100" b="1" dirty="0" smtClean="0">
                <a:cs typeface="+mn-ea"/>
                <a:sym typeface="+mn-lt"/>
              </a:rPr>
              <a:t>B</a:t>
            </a:r>
            <a:r>
              <a:rPr lang="zh-CN" altLang="zh-CN" sz="2100" b="1" dirty="0">
                <a:cs typeface="+mn-ea"/>
                <a:sym typeface="+mn-lt"/>
              </a:rPr>
              <a:t>ái</a:t>
            </a:r>
            <a:r>
              <a:rPr lang="en-US" altLang="zh-CN" sz="2100" b="1" dirty="0">
                <a:cs typeface="+mn-ea"/>
                <a:sym typeface="+mn-lt"/>
              </a:rPr>
              <a:t>   </a:t>
            </a:r>
            <a:r>
              <a:rPr lang="zh-CN" altLang="zh-CN" sz="2100" b="1" dirty="0">
                <a:cs typeface="+mn-ea"/>
                <a:sym typeface="+mn-lt"/>
              </a:rPr>
              <a:t> yún</a:t>
            </a:r>
            <a:r>
              <a:rPr lang="en-US" altLang="zh-CN" sz="2100" b="1" dirty="0">
                <a:cs typeface="+mn-ea"/>
                <a:sym typeface="+mn-lt"/>
              </a:rPr>
              <a:t>  </a:t>
            </a:r>
            <a:r>
              <a:rPr lang="zh-CN" altLang="zh-CN" sz="2100" b="1" dirty="0">
                <a:cs typeface="+mn-ea"/>
                <a:sym typeface="+mn-lt"/>
              </a:rPr>
              <a:t> shēnɡ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 chù yǒu rén ji</a:t>
            </a:r>
            <a:r>
              <a:rPr lang="en-US" altLang="zh-CN" sz="21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ā</a:t>
            </a:r>
            <a:endParaRPr lang="zh-CN" altLang="zh-CN" sz="2100" b="1" dirty="0">
              <a:cs typeface="+mn-ea"/>
              <a:sym typeface="+mn-lt"/>
            </a:endParaRPr>
          </a:p>
          <a:p>
            <a:pPr marL="257175" indent="-25717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zh-CN" altLang="en-US" sz="3300" b="1" dirty="0" smtClean="0">
                <a:cs typeface="+mn-ea"/>
                <a:sym typeface="+mn-lt"/>
              </a:rPr>
              <a:t>白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云 </a:t>
            </a:r>
            <a:r>
              <a:rPr lang="en-US" altLang="zh-CN" sz="3300" b="1" dirty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生 </a:t>
            </a:r>
            <a:r>
              <a:rPr lang="en-US" altLang="zh-CN" sz="3300" b="1" dirty="0">
                <a:cs typeface="+mn-ea"/>
                <a:sym typeface="+mn-lt"/>
              </a:rPr>
              <a:t>  </a:t>
            </a:r>
            <a:r>
              <a:rPr lang="zh-CN" altLang="en-US" sz="3300" b="1" dirty="0">
                <a:cs typeface="+mn-ea"/>
                <a:sym typeface="+mn-lt"/>
              </a:rPr>
              <a:t>处 有 人 家</a:t>
            </a:r>
            <a:r>
              <a:rPr lang="zh-CN" altLang="en-US" sz="2400" b="1" dirty="0">
                <a:cs typeface="+mn-ea"/>
                <a:sym typeface="+mn-lt"/>
              </a:rPr>
              <a:t>。</a:t>
            </a:r>
          </a:p>
          <a:p>
            <a:pPr marL="257175" indent="-257175">
              <a:lnSpc>
                <a:spcPct val="80000"/>
              </a:lnSpc>
              <a:spcBef>
                <a:spcPct val="20000"/>
              </a:spcBef>
              <a:defRPr/>
            </a:pPr>
            <a:r>
              <a:rPr lang="zh-CN" altLang="en-US" sz="800" b="1" dirty="0">
                <a:cs typeface="+mn-ea"/>
                <a:sym typeface="+mn-lt"/>
              </a:rPr>
              <a:t>     </a:t>
            </a:r>
            <a:r>
              <a:rPr lang="zh-CN" altLang="zh-CN" sz="2100" b="1" dirty="0">
                <a:cs typeface="+mn-ea"/>
                <a:sym typeface="+mn-lt"/>
              </a:rPr>
              <a:t>tínɡ 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chē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 zuò </a:t>
            </a:r>
            <a:r>
              <a:rPr lang="en-US" altLang="zh-CN" sz="2100" b="1" dirty="0">
                <a:cs typeface="+mn-ea"/>
                <a:sym typeface="+mn-lt"/>
              </a:rPr>
              <a:t>   </a:t>
            </a:r>
            <a:r>
              <a:rPr lang="zh-CN" altLang="zh-CN" sz="2100" b="1" dirty="0">
                <a:cs typeface="+mn-ea"/>
                <a:sym typeface="+mn-lt"/>
              </a:rPr>
              <a:t>ài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 fēnɡ lín</a:t>
            </a:r>
            <a:r>
              <a:rPr lang="en-US" altLang="zh-CN" sz="2100" b="1" dirty="0">
                <a:cs typeface="+mn-ea"/>
                <a:sym typeface="+mn-lt"/>
              </a:rPr>
              <a:t>  </a:t>
            </a:r>
            <a:r>
              <a:rPr lang="zh-CN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 smtClean="0">
                <a:cs typeface="+mn-ea"/>
                <a:sym typeface="+mn-lt"/>
              </a:rPr>
              <a:t>wǎn</a:t>
            </a:r>
            <a:endParaRPr lang="en-US" altLang="zh-CN" sz="2100" b="1" dirty="0" smtClean="0">
              <a:cs typeface="+mn-ea"/>
              <a:sym typeface="+mn-lt"/>
            </a:endParaRPr>
          </a:p>
          <a:p>
            <a:pPr marL="257175" indent="-257175">
              <a:lnSpc>
                <a:spcPct val="80000"/>
              </a:lnSpc>
              <a:spcBef>
                <a:spcPct val="20000"/>
              </a:spcBef>
              <a:defRPr/>
            </a:pPr>
            <a:r>
              <a:rPr lang="zh-CN" altLang="en-US" sz="3300" b="1" dirty="0" smtClean="0">
                <a:cs typeface="+mn-ea"/>
                <a:sym typeface="+mn-lt"/>
              </a:rPr>
              <a:t>停 </a:t>
            </a:r>
            <a:r>
              <a:rPr lang="en-US" altLang="zh-CN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车</a:t>
            </a:r>
            <a:r>
              <a:rPr lang="en-US" altLang="zh-CN" sz="3300" b="1" dirty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坐 爱</a:t>
            </a:r>
            <a:r>
              <a:rPr lang="en-US" altLang="zh-CN" sz="3300" b="1" dirty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枫 </a:t>
            </a:r>
            <a:r>
              <a:rPr lang="en-US" altLang="zh-CN" sz="3300" b="1" dirty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林 晚</a:t>
            </a:r>
            <a:r>
              <a:rPr lang="zh-CN" altLang="en-US" sz="2400" b="1" dirty="0">
                <a:cs typeface="+mn-ea"/>
                <a:sym typeface="+mn-lt"/>
              </a:rPr>
              <a:t>，</a:t>
            </a:r>
          </a:p>
          <a:p>
            <a:pPr marL="257175" indent="-257175">
              <a:lnSpc>
                <a:spcPct val="80000"/>
              </a:lnSpc>
              <a:spcBef>
                <a:spcPct val="20000"/>
              </a:spcBef>
            </a:pPr>
            <a:r>
              <a:rPr lang="zh-CN" altLang="en-US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shu</a:t>
            </a:r>
            <a:r>
              <a:rPr lang="en-US" altLang="zh-CN" sz="21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ā</a:t>
            </a:r>
            <a:r>
              <a:rPr lang="zh-CN" altLang="zh-CN" sz="2100" b="1" dirty="0">
                <a:cs typeface="+mn-ea"/>
                <a:sym typeface="+mn-lt"/>
              </a:rPr>
              <a:t>nɡ 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yè </a:t>
            </a:r>
            <a:r>
              <a:rPr lang="en-US" altLang="zh-CN" sz="2100" b="1" dirty="0">
                <a:cs typeface="+mn-ea"/>
                <a:sym typeface="+mn-lt"/>
              </a:rPr>
              <a:t>  </a:t>
            </a:r>
            <a:r>
              <a:rPr lang="zh-CN" altLang="zh-CN" sz="2100" b="1" dirty="0">
                <a:cs typeface="+mn-ea"/>
                <a:sym typeface="+mn-lt"/>
              </a:rPr>
              <a:t>hónɡ yú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 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èr </a:t>
            </a:r>
            <a:r>
              <a:rPr lang="en-US" altLang="zh-CN" sz="2100" b="1" dirty="0">
                <a:cs typeface="+mn-ea"/>
                <a:sym typeface="+mn-lt"/>
              </a:rPr>
              <a:t>  </a:t>
            </a:r>
            <a:r>
              <a:rPr lang="zh-CN" altLang="zh-CN" sz="2100" b="1" dirty="0">
                <a:cs typeface="+mn-ea"/>
                <a:sym typeface="+mn-lt"/>
              </a:rPr>
              <a:t>yuè </a:t>
            </a:r>
            <a:r>
              <a:rPr lang="en-US" altLang="zh-CN" sz="2100" b="1" dirty="0">
                <a:cs typeface="+mn-ea"/>
                <a:sym typeface="+mn-lt"/>
              </a:rPr>
              <a:t> </a:t>
            </a:r>
            <a:r>
              <a:rPr lang="zh-CN" altLang="zh-CN" sz="2100" b="1" dirty="0">
                <a:cs typeface="+mn-ea"/>
                <a:sym typeface="+mn-lt"/>
              </a:rPr>
              <a:t>hu</a:t>
            </a:r>
            <a:r>
              <a:rPr lang="en-US" altLang="zh-CN" sz="21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ā</a:t>
            </a:r>
            <a:endParaRPr lang="zh-CN" altLang="zh-CN" sz="2100" b="1" dirty="0">
              <a:cs typeface="+mn-ea"/>
              <a:sym typeface="+mn-lt"/>
            </a:endParaRPr>
          </a:p>
          <a:p>
            <a:pPr marL="257175" indent="-257175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zh-CN" altLang="en-US" sz="3300" b="1" dirty="0" smtClean="0">
                <a:cs typeface="+mn-ea"/>
                <a:sym typeface="+mn-lt"/>
              </a:rPr>
              <a:t>霜</a:t>
            </a:r>
            <a:r>
              <a:rPr lang="en-US" altLang="zh-CN" sz="3300" b="1" dirty="0" smtClean="0">
                <a:cs typeface="+mn-ea"/>
                <a:sym typeface="+mn-lt"/>
              </a:rPr>
              <a:t>   </a:t>
            </a:r>
            <a:r>
              <a:rPr lang="zh-CN" altLang="en-US" sz="3300" b="1" dirty="0" smtClean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叶</a:t>
            </a:r>
            <a:r>
              <a:rPr lang="en-US" altLang="zh-CN" sz="3300" b="1" dirty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 红</a:t>
            </a:r>
            <a:r>
              <a:rPr lang="en-US" altLang="zh-CN" sz="3300" b="1" dirty="0">
                <a:cs typeface="+mn-ea"/>
                <a:sym typeface="+mn-lt"/>
              </a:rPr>
              <a:t> </a:t>
            </a:r>
            <a:r>
              <a:rPr lang="zh-CN" altLang="en-US" sz="3300" b="1" dirty="0">
                <a:cs typeface="+mn-ea"/>
                <a:sym typeface="+mn-lt"/>
              </a:rPr>
              <a:t>于 二 月 花</a:t>
            </a:r>
            <a:r>
              <a:rPr lang="zh-CN" altLang="en-US" sz="2400" b="1" dirty="0">
                <a:cs typeface="+mn-ea"/>
                <a:sym typeface="+mn-lt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4904685" y="536101"/>
            <a:ext cx="2357454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990000"/>
                </a:solidFill>
                <a:cs typeface="+mn-ea"/>
                <a:sym typeface="+mn-lt"/>
              </a:rPr>
              <a:t>山行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95475"/>
            <a:ext cx="3370208" cy="324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4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诗句解析</a:t>
            </a:r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>
          <a:xfrm>
            <a:off x="658416" y="1379019"/>
            <a:ext cx="3007135" cy="3394472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远上寒山石径斜</a:t>
            </a:r>
            <a:endParaRPr lang="zh-CN" altLang="en-US" dirty="0">
              <a:solidFill>
                <a:srgbClr val="000000"/>
              </a:solidFill>
              <a:ea typeface="+mn-ea"/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sz="15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远上：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endParaRPr lang="zh-CN" altLang="en-US" sz="1500" b="1" dirty="0">
              <a:ea typeface="+mn-ea"/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sz="15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寒山：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endParaRPr lang="zh-CN" altLang="en-US" sz="1500" b="1" dirty="0">
              <a:ea typeface="+mn-ea"/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sz="15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石径：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endParaRPr lang="zh-CN" altLang="en-US" sz="1500" b="1" dirty="0">
              <a:ea typeface="+mn-ea"/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sz="15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斜：</a:t>
            </a:r>
            <a:r>
              <a:rPr lang="zh-CN" altLang="en-US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</a:br>
            <a:endParaRPr lang="zh-CN" altLang="en-US" dirty="0">
              <a:solidFill>
                <a:srgbClr val="000000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98960" y="1838298"/>
            <a:ext cx="2538413" cy="38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>
                <a:cs typeface="+mn-ea"/>
                <a:sym typeface="+mn-lt"/>
              </a:rPr>
              <a:t>向山的远处伸展。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252538" y="2406226"/>
            <a:ext cx="1997869" cy="3893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>
                <a:cs typeface="+mn-ea"/>
                <a:sym typeface="+mn-lt"/>
              </a:rPr>
              <a:t>深秋时节的山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52538" y="3076255"/>
            <a:ext cx="1997869" cy="3893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cs typeface="+mn-ea"/>
                <a:sym typeface="+mn-lt"/>
              </a:rPr>
              <a:t>石头小路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090613" y="3324198"/>
            <a:ext cx="1079897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500">
              <a:cs typeface="+mn-ea"/>
              <a:sym typeface="+mn-lt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098564" y="3621295"/>
            <a:ext cx="3888581" cy="38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cs typeface="+mn-ea"/>
                <a:sym typeface="+mn-lt"/>
              </a:rPr>
              <a:t>倾斜，这里有曲折不直的意思。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7546" y="4169295"/>
            <a:ext cx="8276034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句解：</a:t>
            </a:r>
            <a:r>
              <a:rPr lang="zh-CN" altLang="en-US" sz="2100" b="1" dirty="0">
                <a:cs typeface="+mn-ea"/>
                <a:sym typeface="+mn-lt"/>
              </a:rPr>
              <a:t>在深秋时节的山上，有一条弯弯曲曲的小路伸向远方。</a:t>
            </a:r>
            <a:r>
              <a:rPr lang="zh-CN" altLang="en-US" sz="1500" dirty="0">
                <a:cs typeface="+mn-ea"/>
                <a:sym typeface="+mn-lt"/>
              </a:rPr>
              <a:t> 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250" y="884607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诗句解析</a:t>
            </a:r>
          </a:p>
        </p:txBody>
      </p:sp>
      <p:sp>
        <p:nvSpPr>
          <p:cNvPr id="15" name="Rectangle 3"/>
          <p:cNvSpPr txBox="1">
            <a:spLocks noRot="1" noChangeArrowheads="1"/>
          </p:cNvSpPr>
          <p:nvPr/>
        </p:nvSpPr>
        <p:spPr>
          <a:xfrm>
            <a:off x="616806" y="1111445"/>
            <a:ext cx="5725716" cy="1221581"/>
          </a:xfrm>
          <a:prstGeom prst="rect">
            <a:avLst/>
          </a:prstGeom>
        </p:spPr>
        <p:txBody>
          <a:bodyPr lIns="68580" tIns="34290" rIns="68580" bIns="3429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白云生处有人家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zh-CN" sz="1800" b="1" dirty="0">
              <a:solidFill>
                <a:srgbClr val="000000"/>
              </a:solidFill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rgbClr val="FF0000"/>
                </a:solidFill>
                <a:ea typeface="+mn-ea"/>
                <a:cs typeface="+mn-ea"/>
                <a:sym typeface="+mn-lt"/>
              </a:rPr>
              <a:t>白云生处</a:t>
            </a:r>
            <a:r>
              <a:rPr lang="zh-CN" altLang="en-US" sz="18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：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zh-CN" altLang="en-US" sz="1800" b="1" dirty="0">
              <a:solidFill>
                <a:srgbClr val="000000"/>
              </a:solidFill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“白云生处”和“白云深处”比较：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16806" y="2533657"/>
            <a:ext cx="5940029" cy="6405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深：                                  生：</a:t>
            </a:r>
          </a:p>
          <a:p>
            <a:pPr>
              <a:spcBef>
                <a:spcPct val="50000"/>
              </a:spcBef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610916" y="1572193"/>
            <a:ext cx="3348038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 dirty="0">
                <a:cs typeface="+mn-ea"/>
                <a:sym typeface="+mn-lt"/>
              </a:rPr>
              <a:t>指飘浮着白云的地方。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00013" y="4256301"/>
            <a:ext cx="6453188" cy="38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 dirty="0">
                <a:solidFill>
                  <a:srgbClr val="000000"/>
                </a:solidFill>
                <a:cs typeface="+mn-ea"/>
                <a:sym typeface="+mn-lt"/>
              </a:rPr>
              <a:t>句解</a:t>
            </a:r>
            <a:r>
              <a:rPr lang="zh-CN" altLang="en-US" sz="1500" dirty="0">
                <a:solidFill>
                  <a:srgbClr val="000000"/>
                </a:solidFill>
                <a:cs typeface="+mn-ea"/>
                <a:sym typeface="+mn-lt"/>
              </a:rPr>
              <a:t>：</a:t>
            </a:r>
            <a:r>
              <a:rPr lang="zh-CN" altLang="en-US" sz="2100" b="1" dirty="0">
                <a:cs typeface="+mn-ea"/>
                <a:sym typeface="+mn-lt"/>
              </a:rPr>
              <a:t>在白云飘浮的地方隐隐约约可以看到几户人家</a:t>
            </a:r>
            <a:r>
              <a:rPr lang="zh-CN" altLang="en-US" sz="2100" dirty="0">
                <a:cs typeface="+mn-ea"/>
                <a:sym typeface="+mn-lt"/>
              </a:rPr>
              <a:t>。</a:t>
            </a:r>
            <a:r>
              <a:rPr lang="zh-CN" altLang="en-US" sz="1500" dirty="0">
                <a:cs typeface="+mn-ea"/>
                <a:sym typeface="+mn-lt"/>
              </a:rPr>
              <a:t> 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053761" y="2480079"/>
            <a:ext cx="1620440" cy="38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cs typeface="+mn-ea"/>
                <a:sym typeface="+mn-lt"/>
              </a:rPr>
              <a:t>浓厚，浓郁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184409" y="2480079"/>
            <a:ext cx="2430066" cy="38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cs typeface="+mn-ea"/>
                <a:sym typeface="+mn-lt"/>
              </a:rPr>
              <a:t>生出，存在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58461" y="3009511"/>
            <a:ext cx="6651965" cy="14542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500" b="1" dirty="0">
                <a:solidFill>
                  <a:srgbClr val="FF0000"/>
                </a:solidFill>
                <a:cs typeface="+mn-ea"/>
                <a:sym typeface="+mn-lt"/>
              </a:rPr>
              <a:t>    “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生处”和“深处”都给人有点朦胧飘渺，产生超越世俗的神往之感，都是很动人的。但“生处”为云之源头，给人高山之巅、更为遥远的感觉，同时又有云腾雾涌、白云飘忽的动态感。应当是“生”字好于“深”字 </a:t>
            </a:r>
            <a:b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</a:b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131" y="2480078"/>
            <a:ext cx="1488218" cy="1998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诗句解析</a:t>
            </a:r>
          </a:p>
        </p:txBody>
      </p:sp>
      <p:sp>
        <p:nvSpPr>
          <p:cNvPr id="4" name="Rectangle 15"/>
          <p:cNvSpPr>
            <a:spLocks noGrp="1" noChangeArrowheads="1"/>
          </p:cNvSpPr>
          <p:nvPr/>
        </p:nvSpPr>
        <p:spPr bwMode="auto">
          <a:xfrm>
            <a:off x="1124857" y="1466713"/>
            <a:ext cx="3759719" cy="1483519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solidFill>
              <a:schemeClr val="bg1"/>
            </a:solidFill>
            <a:miter lim="800000"/>
          </a:ln>
        </p:spPr>
        <p:txBody>
          <a:bodyPr lIns="68580" tIns="34290" rIns="68580" bIns="34290"/>
          <a:lstStyle/>
          <a:p>
            <a:pPr marL="257175" indent="-257175" eaLnBrk="0" hangingPunct="0">
              <a:spcBef>
                <a:spcPct val="20000"/>
              </a:spcBef>
            </a:pPr>
            <a:r>
              <a:rPr lang="zh-CN" altLang="en-US" sz="2700" dirty="0">
                <a:cs typeface="+mn-ea"/>
                <a:sym typeface="+mn-lt"/>
              </a:rPr>
              <a:t>停 车 坐 爱 枫 林 晚，</a:t>
            </a:r>
          </a:p>
          <a:p>
            <a:pPr marL="257175" indent="-257175" eaLnBrk="0" hangingPunct="0">
              <a:spcBef>
                <a:spcPct val="20000"/>
              </a:spcBef>
            </a:pPr>
            <a:r>
              <a:rPr lang="zh-CN" altLang="en-US" sz="2700" dirty="0">
                <a:cs typeface="+mn-ea"/>
                <a:sym typeface="+mn-lt"/>
              </a:rPr>
              <a:t>霜 叶 红 于 二 月 花。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1127091" y="2992180"/>
            <a:ext cx="2908489" cy="484748"/>
          </a:xfrm>
          <a:prstGeom prst="rect">
            <a:avLst/>
          </a:prstGeom>
          <a:noFill/>
          <a:ln w="38100">
            <a:solidFill>
              <a:srgbClr val="990099"/>
            </a:solidFill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700" dirty="0">
                <a:cs typeface="+mn-ea"/>
                <a:sym typeface="+mn-lt"/>
              </a:rPr>
              <a:t>坐：因为、由于。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124857" y="3720278"/>
            <a:ext cx="2780248" cy="484748"/>
          </a:xfrm>
          <a:prstGeom prst="rect">
            <a:avLst/>
          </a:prstGeom>
          <a:noFill/>
          <a:ln w="28575">
            <a:solidFill>
              <a:srgbClr val="990099"/>
            </a:solidFill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700" dirty="0">
                <a:cs typeface="+mn-ea"/>
                <a:sym typeface="+mn-lt"/>
              </a:rPr>
              <a:t>于：和……相比。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21" y="1802994"/>
            <a:ext cx="2039330" cy="2738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 autoUpdateAnimBg="0"/>
      <p:bldP spid="6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诗句解析</a:t>
            </a:r>
          </a:p>
        </p:txBody>
      </p:sp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648996" y="934617"/>
            <a:ext cx="6172200" cy="2753916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OPPOSans R" panose="00020600040101010101" pitchFamily="18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停车坐爱枫林晚</a:t>
            </a:r>
            <a:r>
              <a:rPr lang="en-US" altLang="zh-CN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,</a:t>
            </a:r>
            <a:r>
              <a:rPr lang="zh-CN" altLang="en-US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霜叶红于二月花。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坐：                                      枫林晚：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rgbClr val="000000"/>
                </a:solidFill>
                <a:ea typeface="+mn-ea"/>
                <a:cs typeface="+mn-ea"/>
                <a:sym typeface="+mn-lt"/>
              </a:rPr>
              <a:t>霜叶：                                            红于：</a:t>
            </a:r>
          </a:p>
          <a:p>
            <a:pPr>
              <a:buFont typeface="Wingdings" panose="05000000000000000000" pitchFamily="2" charset="2"/>
              <a:buNone/>
            </a:pPr>
            <a:endParaRPr lang="en-US" altLang="zh-CN" b="1" dirty="0">
              <a:solidFill>
                <a:srgbClr val="000000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12001" y="1436832"/>
            <a:ext cx="199786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chemeClr val="hlink"/>
                </a:solidFill>
                <a:cs typeface="+mn-ea"/>
                <a:sym typeface="+mn-lt"/>
              </a:rPr>
              <a:t>因为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466297" y="1402415"/>
            <a:ext cx="2430066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chemeClr val="hlink"/>
                </a:solidFill>
                <a:cs typeface="+mn-ea"/>
                <a:sym typeface="+mn-lt"/>
              </a:rPr>
              <a:t>傍晚时候的枫树林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799668" y="1765500"/>
            <a:ext cx="259318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chemeClr val="hlink"/>
                </a:solidFill>
                <a:cs typeface="+mn-ea"/>
                <a:sym typeface="+mn-lt"/>
              </a:rPr>
              <a:t>比</a:t>
            </a:r>
            <a:r>
              <a:rPr lang="en-US" altLang="zh-CN" sz="1800" b="1" dirty="0">
                <a:solidFill>
                  <a:schemeClr val="hlink"/>
                </a:solidFill>
                <a:cs typeface="+mn-ea"/>
                <a:sym typeface="+mn-lt"/>
              </a:rPr>
              <a:t>·········</a:t>
            </a:r>
            <a:r>
              <a:rPr lang="zh-CN" altLang="en-US" sz="1800" b="1" dirty="0">
                <a:solidFill>
                  <a:schemeClr val="hlink"/>
                </a:solidFill>
                <a:cs typeface="+mn-ea"/>
                <a:sym typeface="+mn-lt"/>
              </a:rPr>
              <a:t>还红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30765" y="1828536"/>
            <a:ext cx="2753916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1800" b="1" dirty="0">
                <a:solidFill>
                  <a:schemeClr val="hlink"/>
                </a:solidFill>
                <a:cs typeface="+mn-ea"/>
                <a:sym typeface="+mn-lt"/>
              </a:rPr>
              <a:t>被秋霜打过的枫叶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48996" y="3794597"/>
            <a:ext cx="7946126" cy="720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500" b="1" dirty="0">
                <a:solidFill>
                  <a:srgbClr val="C0936B"/>
                </a:solidFill>
                <a:cs typeface="+mn-ea"/>
                <a:sym typeface="+mn-lt"/>
              </a:rPr>
              <a:t>句解：四周枫叶如火，更显得红叶娇美，远远胜过早春二月的花，所以诗人被这美景吸引住了，停下车来观赏。 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48996" y="2322674"/>
            <a:ext cx="4861322" cy="38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诗人为什么用“红于”而不用“红如”？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89803" y="2926786"/>
            <a:ext cx="7941194" cy="720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500" b="1" dirty="0">
                <a:solidFill>
                  <a:srgbClr val="C0936B"/>
                </a:solidFill>
                <a:cs typeface="+mn-ea"/>
                <a:sym typeface="+mn-lt"/>
              </a:rPr>
              <a:t>因为“红如”不过和春花一样，无非是装点自然美景而已；而“红于”则是春花所不能比拟的，不仅仅是色彩更鲜艳，而且更能耐寒，经得起风霜考验。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诗句解析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207335" y="1015381"/>
            <a:ext cx="6172201" cy="33944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/>
          <a:lstStyle/>
          <a:p>
            <a:pPr marL="257175" indent="-257175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altLang="zh-CN" sz="2400" dirty="0">
                <a:cs typeface="+mn-ea"/>
                <a:sym typeface="+mn-lt"/>
              </a:rPr>
              <a:t>     </a:t>
            </a:r>
            <a:r>
              <a:rPr lang="zh-CN" altLang="en-US" sz="2400" b="1" dirty="0">
                <a:cs typeface="+mn-ea"/>
                <a:sym typeface="+mn-lt"/>
              </a:rPr>
              <a:t>远上寒山石径斜</a:t>
            </a:r>
            <a:r>
              <a:rPr lang="en-US" altLang="zh-CN" sz="2400" b="1" dirty="0">
                <a:cs typeface="+mn-ea"/>
                <a:sym typeface="+mn-lt"/>
              </a:rPr>
              <a:t>,</a:t>
            </a:r>
            <a:br>
              <a:rPr lang="en-US" altLang="zh-CN" sz="2400" b="1" dirty="0">
                <a:cs typeface="+mn-ea"/>
                <a:sym typeface="+mn-lt"/>
              </a:rPr>
            </a:br>
            <a:r>
              <a:rPr lang="en-US" altLang="zh-CN" sz="2400" b="1" dirty="0">
                <a:cs typeface="+mn-ea"/>
                <a:sym typeface="+mn-lt"/>
              </a:rPr>
              <a:t>                                                                      </a:t>
            </a:r>
            <a:r>
              <a:rPr lang="zh-CN" altLang="en-US" sz="2400" b="1" dirty="0">
                <a:cs typeface="+mn-ea"/>
                <a:sym typeface="+mn-lt"/>
              </a:rPr>
              <a:t>白云生处有人家。</a:t>
            </a:r>
            <a:br>
              <a:rPr lang="zh-CN" altLang="en-US" sz="2400" b="1" dirty="0">
                <a:cs typeface="+mn-ea"/>
                <a:sym typeface="+mn-lt"/>
              </a:rPr>
            </a:br>
            <a:r>
              <a:rPr lang="zh-CN" altLang="en-US" sz="2400" b="1" dirty="0">
                <a:cs typeface="+mn-ea"/>
                <a:sym typeface="+mn-lt"/>
              </a:rPr>
              <a:t>                                                                       停车坐爱枫林晚</a:t>
            </a:r>
            <a:r>
              <a:rPr lang="en-US" altLang="zh-CN" sz="2400" b="1" dirty="0">
                <a:cs typeface="+mn-ea"/>
                <a:sym typeface="+mn-lt"/>
              </a:rPr>
              <a:t>,</a:t>
            </a:r>
            <a:br>
              <a:rPr lang="en-US" altLang="zh-CN" sz="2400" b="1" dirty="0">
                <a:cs typeface="+mn-ea"/>
                <a:sym typeface="+mn-lt"/>
              </a:rPr>
            </a:br>
            <a:r>
              <a:rPr lang="en-US" altLang="zh-CN" sz="2400" b="1" dirty="0">
                <a:cs typeface="+mn-ea"/>
                <a:sym typeface="+mn-lt"/>
              </a:rPr>
              <a:t>                                                                       </a:t>
            </a:r>
            <a:r>
              <a:rPr lang="zh-CN" altLang="en-US" sz="2400" b="1" dirty="0">
                <a:cs typeface="+mn-ea"/>
                <a:sym typeface="+mn-lt"/>
              </a:rPr>
              <a:t>霜叶红于二月花</a:t>
            </a:r>
            <a:r>
              <a:rPr lang="zh-CN" altLang="en-US" sz="2400" dirty="0">
                <a:cs typeface="+mn-ea"/>
                <a:sym typeface="+mn-lt"/>
              </a:rPr>
              <a:t>。 </a:t>
            </a:r>
          </a:p>
        </p:txBody>
      </p:sp>
      <p:sp>
        <p:nvSpPr>
          <p:cNvPr id="16" name="AutoShape 4"/>
          <p:cNvSpPr/>
          <p:nvPr/>
        </p:nvSpPr>
        <p:spPr bwMode="auto">
          <a:xfrm>
            <a:off x="6489544" y="1216913"/>
            <a:ext cx="323850" cy="810815"/>
          </a:xfrm>
          <a:prstGeom prst="rightBrace">
            <a:avLst>
              <a:gd name="adj1" fmla="val 20864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AutoShape 5"/>
          <p:cNvSpPr/>
          <p:nvPr/>
        </p:nvSpPr>
        <p:spPr bwMode="auto">
          <a:xfrm>
            <a:off x="6543122" y="2675428"/>
            <a:ext cx="323850" cy="810816"/>
          </a:xfrm>
          <a:prstGeom prst="rightBrace">
            <a:avLst>
              <a:gd name="adj1" fmla="val 20864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866972" y="1487185"/>
            <a:ext cx="1241822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>
                <a:solidFill>
                  <a:schemeClr val="hlink"/>
                </a:solidFill>
                <a:cs typeface="+mn-ea"/>
                <a:sym typeface="+mn-lt"/>
              </a:rPr>
              <a:t>远景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920550" y="2890932"/>
            <a:ext cx="917972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>
                <a:solidFill>
                  <a:schemeClr val="hlink"/>
                </a:solidFill>
                <a:cs typeface="+mn-ea"/>
                <a:sym typeface="+mn-lt"/>
              </a:rPr>
              <a:t>近景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598831" y="1054988"/>
            <a:ext cx="1890713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 dirty="0">
                <a:solidFill>
                  <a:schemeClr val="hlink"/>
                </a:solidFill>
                <a:cs typeface="+mn-ea"/>
                <a:sym typeface="+mn-lt"/>
              </a:rPr>
              <a:t>山路绵长  山势高缓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4598832" y="1811035"/>
            <a:ext cx="1835944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 dirty="0">
                <a:solidFill>
                  <a:schemeClr val="hlink"/>
                </a:solidFill>
                <a:cs typeface="+mn-ea"/>
                <a:sym typeface="+mn-lt"/>
              </a:rPr>
              <a:t>白云飘浮  人家居住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598831" y="2567082"/>
            <a:ext cx="1999059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>
                <a:solidFill>
                  <a:schemeClr val="hlink"/>
                </a:solidFill>
                <a:cs typeface="+mn-ea"/>
                <a:sym typeface="+mn-lt"/>
              </a:rPr>
              <a:t>喜爱枫林  难抑惊喜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4652409" y="3323128"/>
            <a:ext cx="1944291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b="1">
                <a:solidFill>
                  <a:schemeClr val="hlink"/>
                </a:solidFill>
                <a:cs typeface="+mn-ea"/>
                <a:sym typeface="+mn-lt"/>
              </a:rPr>
              <a:t>点明原因  揭示中心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495300" y="3929261"/>
            <a:ext cx="8286645" cy="720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500" dirty="0">
                <a:solidFill>
                  <a:schemeClr val="hlink"/>
                </a:solidFill>
                <a:cs typeface="+mn-ea"/>
                <a:sym typeface="+mn-lt"/>
              </a:rPr>
              <a:t>这首诗描绘的是秋之色，展现出一幅动人的山林秋色图，表达了诗人</a:t>
            </a:r>
            <a:r>
              <a:rPr lang="zh-CN" altLang="en-US" sz="1500" b="1" dirty="0">
                <a:cs typeface="+mn-ea"/>
                <a:sym typeface="+mn-lt"/>
              </a:rPr>
              <a:t>对大自然美景的热爱之情</a:t>
            </a:r>
            <a:r>
              <a:rPr lang="zh-CN" altLang="en-US" sz="1500" dirty="0">
                <a:solidFill>
                  <a:schemeClr val="hlink"/>
                </a:solidFill>
                <a:cs typeface="+mn-ea"/>
                <a:sym typeface="+mn-lt"/>
              </a:rPr>
              <a:t>，同时</a:t>
            </a:r>
            <a:r>
              <a:rPr lang="zh-CN" altLang="en-US" sz="1500" b="1" dirty="0">
                <a:cs typeface="+mn-ea"/>
                <a:sym typeface="+mn-lt"/>
              </a:rPr>
              <a:t>歌颂了枫叶不畏严寒的精神</a:t>
            </a:r>
            <a:r>
              <a:rPr lang="zh-CN" altLang="en-US" sz="1500" dirty="0">
                <a:solidFill>
                  <a:schemeClr val="hlink"/>
                </a:solidFill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第134期作业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4A7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44A74"/>
      </a:hlink>
      <a:folHlink>
        <a:srgbClr val="BFBFBF"/>
      </a:folHlink>
    </a:clrScheme>
    <a:fontScheme name="05wcgtd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657</Words>
  <Application>Microsoft Office PowerPoint</Application>
  <PresentationFormat>全屏显示(16:9)</PresentationFormat>
  <Paragraphs>105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Meiryo</vt:lpstr>
      <vt:lpstr>OPPOSans R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2020-10-20T08:00:43Z</dcterms:created>
  <dcterms:modified xsi:type="dcterms:W3CDTF">2021-07-26T05:46:28Z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