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57" r:id="rId25"/>
    <p:sldId id="279" r:id="rId2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D6D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9D388DFA-3406-4646-9FD2-6C010A96D080}" type="datetimeFigureOut">
              <a:rPr lang="zh-CN" altLang="en-US" smtClean="0"/>
              <a:t>2021/7/24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C9599C49-F75A-4F1C-B25C-0477ED23033C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19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460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052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166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107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39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631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381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147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388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364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970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6491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316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595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595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612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353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462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37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2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465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244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147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599C49-F75A-4F1C-B25C-0477ED23033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284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6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33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5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0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3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9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06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04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4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13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5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6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&#35838;&#25991;&#26391;&#35835;%20%20&#20154;&#25945;&#29256;-&#19977;&#19978;-1-&#22823;&#38738;&#26641;&#19979;&#30340;&#23567;&#23398;.mp3" TargetMode="External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1" y="0"/>
            <a:ext cx="3924300" cy="514674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2000" y="2466975"/>
            <a:ext cx="1790700" cy="2676525"/>
          </a:xfrm>
          <a:prstGeom prst="rect">
            <a:avLst/>
          </a:prstGeom>
          <a:gradFill>
            <a:gsLst>
              <a:gs pos="41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8438" y="1326445"/>
            <a:ext cx="4954564" cy="1509864"/>
            <a:chOff x="7229012" y="2291448"/>
            <a:chExt cx="6606085" cy="2013151"/>
          </a:xfrm>
        </p:grpSpPr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7229012" y="2291448"/>
              <a:ext cx="6606085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4800" b="1" dirty="0">
                  <a:solidFill>
                    <a:srgbClr val="4D6D22"/>
                  </a:solidFill>
                  <a:latin typeface="+mn-lt"/>
                  <a:ea typeface="+mn-ea"/>
                  <a:cs typeface="+mn-ea"/>
                  <a:sym typeface="+mn-lt"/>
                </a:rPr>
                <a:t>大青树下的小学</a:t>
              </a:r>
              <a:endParaRPr lang="en-US" altLang="zh-CN" sz="4800" b="1" dirty="0">
                <a:solidFill>
                  <a:srgbClr val="4D6D2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266131" y="3812157"/>
              <a:ext cx="4086126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/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语文 </a:t>
              </a:r>
              <a:r>
                <a:rPr lang="zh-CN" alt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三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年级 </a:t>
              </a:r>
              <a:r>
                <a:rPr lang="zh-CN" altLang="en-U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上册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7266131" y="3526886"/>
              <a:ext cx="6184898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4D6D22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2208574" y="369653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77240" y="2618816"/>
            <a:ext cx="2880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cs typeface="+mn-ea"/>
                <a:sym typeface="+mn-lt"/>
              </a:rPr>
              <a:t>鲜艳：</a:t>
            </a:r>
            <a:r>
              <a:rPr lang="zh-CN" altLang="en-US" sz="2400" dirty="0">
                <a:cs typeface="+mn-ea"/>
                <a:sym typeface="+mn-lt"/>
              </a:rPr>
              <a:t>鲜明而美丽。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777240" y="3234116"/>
            <a:ext cx="3794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cs typeface="+mn-ea"/>
                <a:sym typeface="+mn-lt"/>
              </a:rPr>
              <a:t>绚丽多彩：</a:t>
            </a:r>
            <a:r>
              <a:rPr lang="zh-CN" altLang="en-US" sz="2400" dirty="0">
                <a:cs typeface="+mn-ea"/>
                <a:sym typeface="+mn-lt"/>
              </a:rPr>
              <a:t>形容色彩华丽。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7353" y="2003516"/>
            <a:ext cx="2880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cs typeface="+mn-ea"/>
                <a:sym typeface="+mn-lt"/>
              </a:rPr>
              <a:t>坪坝：</a:t>
            </a:r>
            <a:r>
              <a:rPr lang="zh-CN" altLang="en-US" sz="2400" dirty="0">
                <a:cs typeface="+mn-ea"/>
                <a:sym typeface="+mn-lt"/>
              </a:rPr>
              <a:t>平坦的场地。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7353" y="3849417"/>
            <a:ext cx="2575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cs typeface="+mn-ea"/>
                <a:sym typeface="+mn-lt"/>
              </a:rPr>
              <a:t>敬爱：</a:t>
            </a:r>
            <a:r>
              <a:rPr lang="zh-CN" altLang="en-US" sz="2400" dirty="0">
                <a:cs typeface="+mn-ea"/>
                <a:sym typeface="+mn-lt"/>
              </a:rPr>
              <a:t>尊敬热爱。</a:t>
            </a: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649192" y="997051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词语解释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965794"/>
            <a:ext cx="2114550" cy="283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687271" y="2375552"/>
            <a:ext cx="5679053" cy="1377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375"/>
              </a:lnSpc>
            </a:pPr>
            <a:r>
              <a:rPr lang="zh-CN" altLang="en-US" sz="2400" dirty="0">
                <a:cs typeface="+mn-ea"/>
                <a:sym typeface="+mn-lt"/>
              </a:rPr>
              <a:t>    一朵朵（        ）的小花，把大地装点得（            ）。这是它们送给（        ）的祖国的礼物。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1460868" y="2901829"/>
            <a:ext cx="159945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绚丽多彩</a:t>
            </a:r>
          </a:p>
        </p:txBody>
      </p:sp>
      <p:sp>
        <p:nvSpPr>
          <p:cNvPr id="13" name="TextBox 20"/>
          <p:cNvSpPr txBox="1"/>
          <p:nvPr/>
        </p:nvSpPr>
        <p:spPr>
          <a:xfrm>
            <a:off x="5225980" y="2895766"/>
            <a:ext cx="523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敬爱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425047" y="2464963"/>
            <a:ext cx="523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鲜艳</a:t>
            </a: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687271" y="1192746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词语运用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965794"/>
            <a:ext cx="2114550" cy="283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2340034" y="1834989"/>
            <a:ext cx="361661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形容颜色丰富的四字词语</a:t>
            </a:r>
          </a:p>
        </p:txBody>
      </p:sp>
      <p:sp>
        <p:nvSpPr>
          <p:cNvPr id="18" name="TextBox 19"/>
          <p:cNvSpPr txBox="1"/>
          <p:nvPr/>
        </p:nvSpPr>
        <p:spPr>
          <a:xfrm>
            <a:off x="1371638" y="2738698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绚丽多彩</a:t>
            </a:r>
          </a:p>
        </p:txBody>
      </p:sp>
      <p:sp>
        <p:nvSpPr>
          <p:cNvPr id="19" name="TextBox 20"/>
          <p:cNvSpPr txBox="1"/>
          <p:nvPr/>
        </p:nvSpPr>
        <p:spPr>
          <a:xfrm>
            <a:off x="3423866" y="2773772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五颜六色</a:t>
            </a:r>
          </a:p>
        </p:txBody>
      </p:sp>
      <p:sp>
        <p:nvSpPr>
          <p:cNvPr id="20" name="TextBox 21"/>
          <p:cNvSpPr txBox="1"/>
          <p:nvPr/>
        </p:nvSpPr>
        <p:spPr>
          <a:xfrm>
            <a:off x="5463651" y="277377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五彩缤纷</a:t>
            </a:r>
          </a:p>
        </p:txBody>
      </p:sp>
      <p:sp>
        <p:nvSpPr>
          <p:cNvPr id="21" name="TextBox 22"/>
          <p:cNvSpPr txBox="1"/>
          <p:nvPr/>
        </p:nvSpPr>
        <p:spPr>
          <a:xfrm>
            <a:off x="1371638" y="3503130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色彩斑斓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3411423" y="3503131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五光十色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5510644" y="3509268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万紫千红</a:t>
            </a:r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auto">
          <a:xfrm>
            <a:off x="696563" y="1087999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2250268" y="1495309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安静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3375417" y="1495309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宁静</a:t>
            </a:r>
          </a:p>
        </p:txBody>
      </p:sp>
      <p:sp>
        <p:nvSpPr>
          <p:cNvPr id="25" name="TextBox 28"/>
          <p:cNvSpPr txBox="1"/>
          <p:nvPr/>
        </p:nvSpPr>
        <p:spPr>
          <a:xfrm>
            <a:off x="4500565" y="1495309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鲜艳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5625714" y="1495309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斑斓</a:t>
            </a:r>
          </a:p>
        </p:txBody>
      </p:sp>
      <p:sp>
        <p:nvSpPr>
          <p:cNvPr id="27" name="TextBox 30"/>
          <p:cNvSpPr txBox="1"/>
          <p:nvPr/>
        </p:nvSpPr>
        <p:spPr>
          <a:xfrm>
            <a:off x="2264556" y="2089375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打扮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TextBox 31"/>
          <p:cNvSpPr txBox="1"/>
          <p:nvPr/>
        </p:nvSpPr>
        <p:spPr>
          <a:xfrm>
            <a:off x="3389705" y="2084673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装扮</a:t>
            </a:r>
          </a:p>
        </p:txBody>
      </p:sp>
      <p:sp>
        <p:nvSpPr>
          <p:cNvPr id="29" name="TextBox 32"/>
          <p:cNvSpPr txBox="1"/>
          <p:nvPr/>
        </p:nvSpPr>
        <p:spPr>
          <a:xfrm>
            <a:off x="4514853" y="2084673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敬爱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0" name="TextBox 33"/>
          <p:cNvSpPr txBox="1"/>
          <p:nvPr/>
        </p:nvSpPr>
        <p:spPr>
          <a:xfrm>
            <a:off x="5640002" y="2084673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爱戴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047602" y="2737447"/>
            <a:ext cx="5465007" cy="1191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155614" y="4033591"/>
            <a:ext cx="5465007" cy="1191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7"/>
          <p:cNvSpPr txBox="1"/>
          <p:nvPr/>
        </p:nvSpPr>
        <p:spPr>
          <a:xfrm>
            <a:off x="2235981" y="2953471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鲜艳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4" name="TextBox 38"/>
          <p:cNvSpPr txBox="1"/>
          <p:nvPr/>
        </p:nvSpPr>
        <p:spPr>
          <a:xfrm>
            <a:off x="3361130" y="2953471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暗淡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486278" y="2953471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安静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6" name="TextBox 40"/>
          <p:cNvSpPr txBox="1"/>
          <p:nvPr/>
        </p:nvSpPr>
        <p:spPr>
          <a:xfrm>
            <a:off x="5611427" y="2953471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热闹</a:t>
            </a:r>
          </a:p>
        </p:txBody>
      </p:sp>
      <p:sp>
        <p:nvSpPr>
          <p:cNvPr id="37" name="TextBox 41"/>
          <p:cNvSpPr txBox="1"/>
          <p:nvPr/>
        </p:nvSpPr>
        <p:spPr>
          <a:xfrm>
            <a:off x="2250268" y="3542835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古老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8" name="TextBox 42"/>
          <p:cNvSpPr txBox="1"/>
          <p:nvPr/>
        </p:nvSpPr>
        <p:spPr>
          <a:xfrm>
            <a:off x="3375417" y="3542835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崭新</a:t>
            </a:r>
          </a:p>
        </p:txBody>
      </p:sp>
      <p:sp>
        <p:nvSpPr>
          <p:cNvPr id="39" name="TextBox 43"/>
          <p:cNvSpPr txBox="1"/>
          <p:nvPr/>
        </p:nvSpPr>
        <p:spPr>
          <a:xfrm>
            <a:off x="4500565" y="3542835"/>
            <a:ext cx="133946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粗壮</a:t>
            </a:r>
            <a:r>
              <a:rPr lang="en-US" altLang="zh-CN" sz="2400" dirty="0">
                <a:cs typeface="+mn-ea"/>
                <a:sym typeface="+mn-lt"/>
              </a:rPr>
              <a:t>---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40" name="TextBox 44"/>
          <p:cNvSpPr txBox="1"/>
          <p:nvPr/>
        </p:nvSpPr>
        <p:spPr>
          <a:xfrm>
            <a:off x="5625714" y="3542835"/>
            <a:ext cx="85725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细弱</a:t>
            </a:r>
          </a:p>
        </p:txBody>
      </p:sp>
      <p:sp>
        <p:nvSpPr>
          <p:cNvPr id="41" name="AutoShape 2"/>
          <p:cNvSpPr>
            <a:spLocks noChangeArrowheads="1"/>
          </p:cNvSpPr>
          <p:nvPr/>
        </p:nvSpPr>
        <p:spPr bwMode="auto">
          <a:xfrm>
            <a:off x="1101609" y="1495309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近义词</a:t>
            </a:r>
          </a:p>
        </p:txBody>
      </p:sp>
      <p:sp>
        <p:nvSpPr>
          <p:cNvPr id="42" name="AutoShape 2"/>
          <p:cNvSpPr>
            <a:spLocks noChangeArrowheads="1"/>
          </p:cNvSpPr>
          <p:nvPr/>
        </p:nvSpPr>
        <p:spPr bwMode="auto">
          <a:xfrm>
            <a:off x="1101608" y="2845459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反义词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课文朗读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" name="Picture 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649" y="990197"/>
            <a:ext cx="3782614" cy="1957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云形标注 9"/>
          <p:cNvSpPr/>
          <p:nvPr/>
        </p:nvSpPr>
        <p:spPr>
          <a:xfrm>
            <a:off x="4927873" y="2582020"/>
            <a:ext cx="2041154" cy="1009521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TextBox 1"/>
          <p:cNvSpPr txBox="1"/>
          <p:nvPr/>
        </p:nvSpPr>
        <p:spPr>
          <a:xfrm>
            <a:off x="5029118" y="2582021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</a:t>
            </a:r>
            <a:r>
              <a:rPr lang="zh-CN" altLang="en-US" sz="1800" dirty="0">
                <a:cs typeface="+mn-ea"/>
                <a:sym typeface="+mn-lt"/>
              </a:rPr>
              <a:t>　小喇叭朗读开始了，点一点音箱，一起听。</a:t>
            </a:r>
          </a:p>
        </p:txBody>
      </p:sp>
      <p:sp>
        <p:nvSpPr>
          <p:cNvPr id="46" name="云形标注 17"/>
          <p:cNvSpPr/>
          <p:nvPr/>
        </p:nvSpPr>
        <p:spPr>
          <a:xfrm>
            <a:off x="3037663" y="3132590"/>
            <a:ext cx="1790900" cy="923286"/>
          </a:xfrm>
          <a:prstGeom prst="cloudCallout">
            <a:avLst>
              <a:gd name="adj1" fmla="val -76605"/>
              <a:gd name="adj2" fmla="val 646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TextBox 18"/>
          <p:cNvSpPr txBox="1"/>
          <p:nvPr/>
        </p:nvSpPr>
        <p:spPr>
          <a:xfrm>
            <a:off x="3171822" y="3105066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　</a:t>
            </a:r>
            <a:r>
              <a:rPr lang="zh-CN" altLang="en-US" sz="1800" dirty="0">
                <a:cs typeface="+mn-ea"/>
                <a:sym typeface="+mn-lt"/>
              </a:rPr>
              <a:t>边听边想：课文主要写了什么？</a:t>
            </a: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754" y="3132589"/>
            <a:ext cx="919610" cy="139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721" y="3555189"/>
            <a:ext cx="930963" cy="97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课文朗读  人教版-三上-1-大青树下的小学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083151" y="587977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327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4" grpId="0" animBg="1"/>
      <p:bldP spid="45" grpId="0"/>
      <p:bldP spid="46" grpId="0" animBg="1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5913" y="2134077"/>
            <a:ext cx="5000578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400" dirty="0">
                <a:cs typeface="+mn-ea"/>
                <a:sym typeface="+mn-lt"/>
              </a:rPr>
              <a:t>1.</a:t>
            </a:r>
            <a:r>
              <a:rPr lang="zh-CN" altLang="en-US" sz="2400" dirty="0">
                <a:cs typeface="+mn-ea"/>
                <a:sym typeface="+mn-lt"/>
              </a:rPr>
              <a:t>课文主要写了什么？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5867" y="2763162"/>
            <a:ext cx="7866608" cy="14344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课文主要写了来自不同民族的学生，齐聚在一所大青树下的学校，共同学习、共同成长的美好景象。</a:t>
            </a:r>
          </a:p>
        </p:txBody>
      </p:sp>
      <p:sp>
        <p:nvSpPr>
          <p:cNvPr id="17" name="AutoShape 2"/>
          <p:cNvSpPr>
            <a:spLocks noChangeArrowheads="1"/>
          </p:cNvSpPr>
          <p:nvPr/>
        </p:nvSpPr>
        <p:spPr bwMode="auto">
          <a:xfrm>
            <a:off x="776420" y="1102478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5866" y="1773256"/>
            <a:ext cx="7395121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400" dirty="0">
                <a:cs typeface="+mn-ea"/>
                <a:sym typeface="+mn-lt"/>
              </a:rPr>
              <a:t>2.</a:t>
            </a:r>
            <a:r>
              <a:rPr lang="zh-CN" altLang="en-US" sz="2400" dirty="0">
                <a:cs typeface="+mn-ea"/>
                <a:sym typeface="+mn-lt"/>
              </a:rPr>
              <a:t>课文可以分成几部分？各部分大意是什么？</a:t>
            </a:r>
          </a:p>
        </p:txBody>
      </p:sp>
      <p:sp>
        <p:nvSpPr>
          <p:cNvPr id="10" name="矩形 9"/>
          <p:cNvSpPr/>
          <p:nvPr/>
        </p:nvSpPr>
        <p:spPr>
          <a:xfrm>
            <a:off x="993071" y="2734437"/>
            <a:ext cx="6688931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第一部分（第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自然段）：上学路上的景象。</a:t>
            </a:r>
            <a:endParaRPr lang="en-US" altLang="zh-CN" sz="2100" dirty="0">
              <a:solidFill>
                <a:srgbClr val="FF0000"/>
              </a:solidFill>
              <a:cs typeface="+mn-ea"/>
              <a:sym typeface="+mn-lt"/>
            </a:endParaRPr>
          </a:p>
          <a:p>
            <a:endParaRPr lang="zh-CN" altLang="en-US" sz="2100" dirty="0">
              <a:solidFill>
                <a:srgbClr val="FF0000"/>
              </a:solidFill>
              <a:cs typeface="+mn-ea"/>
              <a:sym typeface="+mn-lt"/>
            </a:endParaRPr>
          </a:p>
          <a:p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第二部分（第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、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3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自然段）：上课时的景象。</a:t>
            </a:r>
            <a:endParaRPr lang="en-US" altLang="zh-CN" sz="2100" dirty="0">
              <a:solidFill>
                <a:srgbClr val="FF0000"/>
              </a:solidFill>
              <a:cs typeface="+mn-ea"/>
              <a:sym typeface="+mn-lt"/>
            </a:endParaRPr>
          </a:p>
          <a:p>
            <a:endParaRPr lang="zh-CN" altLang="en-US" sz="2100" dirty="0">
              <a:solidFill>
                <a:srgbClr val="FF0000"/>
              </a:solidFill>
              <a:cs typeface="+mn-ea"/>
              <a:sym typeface="+mn-lt"/>
            </a:endParaRPr>
          </a:p>
          <a:p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第三部分（第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4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自然段）：总写大青树下的学校的美丽。</a:t>
            </a: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752131" y="1017187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25860" y="3514765"/>
            <a:ext cx="1294487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自豪</a:t>
            </a:r>
          </a:p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赞美     </a:t>
            </a:r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>
            <a:off x="654313" y="1043487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57263" y="2077302"/>
            <a:ext cx="5086350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      </a:t>
            </a:r>
            <a:r>
              <a:rPr lang="zh-CN" altLang="en-US" sz="2400">
                <a:cs typeface="+mn-ea"/>
                <a:sym typeface="+mn-lt"/>
              </a:rPr>
              <a:t>作者是怀着怎样的感情来写这篇文章的？你从哪里看出来的？</a:t>
            </a:r>
          </a:p>
        </p:txBody>
      </p:sp>
      <p:sp>
        <p:nvSpPr>
          <p:cNvPr id="16" name="矩形 15"/>
          <p:cNvSpPr/>
          <p:nvPr/>
        </p:nvSpPr>
        <p:spPr>
          <a:xfrm>
            <a:off x="3021807" y="3695123"/>
            <a:ext cx="2720816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我们可爱的小学     </a:t>
            </a:r>
          </a:p>
        </p:txBody>
      </p:sp>
      <p:sp>
        <p:nvSpPr>
          <p:cNvPr id="17" name="矩形 16"/>
          <p:cNvSpPr/>
          <p:nvPr/>
        </p:nvSpPr>
        <p:spPr>
          <a:xfrm>
            <a:off x="3098979" y="3704171"/>
            <a:ext cx="719614" cy="42862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右箭头 3"/>
          <p:cNvSpPr/>
          <p:nvPr/>
        </p:nvSpPr>
        <p:spPr>
          <a:xfrm>
            <a:off x="2302192" y="3783705"/>
            <a:ext cx="540068" cy="2700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965794"/>
            <a:ext cx="2114550" cy="283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 bldLvl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654313" y="925751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427322" y="1789986"/>
            <a:ext cx="5704999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       </a:t>
            </a:r>
            <a:r>
              <a:rPr lang="zh-CN" altLang="en-US" sz="2400" dirty="0">
                <a:cs typeface="+mn-ea"/>
                <a:sym typeface="+mn-lt"/>
              </a:rPr>
              <a:t>作者为什么会为这所学校感到自豪呢？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5000625" y="2539841"/>
            <a:ext cx="1705928" cy="1924050"/>
            <a:chOff x="9150" y="5333"/>
            <a:chExt cx="3582" cy="404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00"/>
            <a:stretch>
              <a:fillRect/>
            </a:stretch>
          </p:blipFill>
          <p:spPr>
            <a:xfrm rot="4020000">
              <a:off x="9201" y="5843"/>
              <a:ext cx="3479" cy="3582"/>
            </a:xfrm>
            <a:prstGeom prst="ellipse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9840" y="5333"/>
              <a:ext cx="220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美丽 </a:t>
              </a:r>
              <a:r>
                <a:rPr lang="zh-CN" altLang="en-US" dirty="0">
                  <a:solidFill>
                    <a:srgbClr val="FF0000"/>
                  </a:solidFill>
                  <a:cs typeface="+mn-ea"/>
                  <a:sym typeface="+mn-lt"/>
                </a:rPr>
                <a:t>      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344579" y="2484120"/>
            <a:ext cx="1575911" cy="2037874"/>
            <a:chOff x="3573" y="5216"/>
            <a:chExt cx="3309" cy="4279"/>
          </a:xfrm>
        </p:grpSpPr>
        <p:sp>
          <p:nvSpPr>
            <p:cNvPr id="25" name="矩形 24"/>
            <p:cNvSpPr/>
            <p:nvPr/>
          </p:nvSpPr>
          <p:spPr>
            <a:xfrm>
              <a:off x="4179" y="5216"/>
              <a:ext cx="2097" cy="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 团结        </a:t>
              </a: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" y="6293"/>
              <a:ext cx="3309" cy="320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12106" y="1712664"/>
            <a:ext cx="6291263" cy="807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cs typeface="+mn-ea"/>
                <a:sym typeface="+mn-lt"/>
              </a:rPr>
              <a:t>上课了，不同民族的小学生，在同一间教室里学习。大家一起朗读课文，那声音真好听！</a:t>
            </a:r>
          </a:p>
        </p:txBody>
      </p:sp>
      <p:sp>
        <p:nvSpPr>
          <p:cNvPr id="8" name="云形 7"/>
          <p:cNvSpPr/>
          <p:nvPr/>
        </p:nvSpPr>
        <p:spPr>
          <a:xfrm>
            <a:off x="1493044" y="3151891"/>
            <a:ext cx="2579370" cy="1446371"/>
          </a:xfrm>
          <a:prstGeom prst="cloud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66FF">
                  <a:lumMod val="91000"/>
                  <a:lumOff val="9000"/>
                </a:srgbClr>
              </a:gs>
              <a:gs pos="100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  <a:ln w="12700" cap="rnd" cmpd="sng">
            <a:noFill/>
            <a:prstDash val="solid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不同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同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87271" y="1027454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</a:t>
            </a:r>
          </a:p>
        </p:txBody>
      </p:sp>
      <p:sp>
        <p:nvSpPr>
          <p:cNvPr id="10" name="矩形 9"/>
          <p:cNvSpPr/>
          <p:nvPr/>
        </p:nvSpPr>
        <p:spPr>
          <a:xfrm>
            <a:off x="3274997" y="1687657"/>
            <a:ext cx="1134126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14794" y="1678164"/>
            <a:ext cx="1494929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33411" y="3470898"/>
            <a:ext cx="318635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 课上认真读书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10" grpId="0" bldLvl="0" animBg="1"/>
      <p:bldP spid="11" grpId="0" bldLvl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新课导入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800557" y="1429130"/>
            <a:ext cx="3771443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    </a:t>
            </a:r>
            <a:r>
              <a:rPr lang="zh-CN" altLang="en-US" sz="2400" dirty="0">
                <a:cs typeface="+mn-ea"/>
                <a:sym typeface="+mn-lt"/>
              </a:rPr>
              <a:t>同学们</a:t>
            </a:r>
            <a:r>
              <a:rPr lang="zh-CN" altLang="zh-CN" sz="2400" dirty="0">
                <a:cs typeface="+mn-ea"/>
                <a:sym typeface="+mn-lt"/>
              </a:rPr>
              <a:t>身着各色鲜艳服装</a:t>
            </a:r>
            <a:r>
              <a:rPr lang="zh-CN" altLang="en-US" sz="2400" dirty="0">
                <a:cs typeface="+mn-ea"/>
                <a:sym typeface="+mn-lt"/>
              </a:rPr>
              <a:t>，</a:t>
            </a:r>
            <a:r>
              <a:rPr lang="zh-CN" altLang="zh-CN" sz="2400" dirty="0">
                <a:cs typeface="+mn-ea"/>
                <a:sym typeface="+mn-lt"/>
              </a:rPr>
              <a:t>一起学习，一起嬉戏，大家</a:t>
            </a:r>
            <a:r>
              <a:rPr lang="zh-CN" altLang="en-US" sz="2400" dirty="0">
                <a:cs typeface="+mn-ea"/>
                <a:sym typeface="+mn-lt"/>
              </a:rPr>
              <a:t>来自不同的民族，却都相聚在</a:t>
            </a:r>
            <a:r>
              <a:rPr lang="zh-CN" altLang="zh-CN" sz="2400" dirty="0">
                <a:cs typeface="+mn-ea"/>
                <a:sym typeface="+mn-lt"/>
              </a:rPr>
              <a:t>“大青树下的小学”</a:t>
            </a:r>
            <a:r>
              <a:rPr lang="zh-CN" altLang="en-US" sz="2400" dirty="0">
                <a:cs typeface="+mn-ea"/>
                <a:sym typeface="+mn-lt"/>
              </a:rPr>
              <a:t>，让我们一起去看看吧</a:t>
            </a:r>
            <a:r>
              <a:rPr lang="zh-CN" altLang="zh-CN" sz="2400" dirty="0">
                <a:cs typeface="+mn-ea"/>
                <a:sym typeface="+mn-lt"/>
              </a:rPr>
              <a:t>。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1" y="0"/>
            <a:ext cx="3924300" cy="514674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572000" y="2466975"/>
            <a:ext cx="1790700" cy="2676525"/>
          </a:xfrm>
          <a:prstGeom prst="rect">
            <a:avLst/>
          </a:prstGeom>
          <a:gradFill>
            <a:gsLst>
              <a:gs pos="41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17203" y="327048"/>
            <a:ext cx="2529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板书设计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21585" y="1772308"/>
            <a:ext cx="507831" cy="2223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 lIns="68580" tIns="34290" rIns="68580" bIns="34290">
            <a:spAutoFit/>
          </a:bodyPr>
          <a:lstStyle/>
          <a:p>
            <a:pPr algn="l"/>
            <a:r>
              <a:rPr lang="zh-CN" altLang="en-US" sz="2400" dirty="0">
                <a:cs typeface="+mn-ea"/>
                <a:sym typeface="+mn-lt"/>
              </a:rPr>
              <a:t>大青树下的小学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13215" y="1842502"/>
            <a:ext cx="2918904" cy="557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学校环境</a:t>
            </a:r>
            <a:r>
              <a:rPr lang="en-US" altLang="zh-CN" sz="2400" dirty="0">
                <a:cs typeface="+mn-ea"/>
                <a:sym typeface="+mn-lt"/>
              </a:rPr>
              <a:t>——</a:t>
            </a:r>
            <a:r>
              <a:rPr lang="zh-CN" altLang="en-US" sz="2400" dirty="0">
                <a:cs typeface="+mn-ea"/>
                <a:sym typeface="+mn-lt"/>
              </a:rPr>
              <a:t>美丽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503752" y="1534097"/>
            <a:ext cx="162018" cy="243027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013215" y="3003613"/>
            <a:ext cx="2762956" cy="557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学校氛围</a:t>
            </a:r>
            <a:r>
              <a:rPr lang="en-US" altLang="zh-CN" sz="2400" dirty="0">
                <a:cs typeface="+mn-ea"/>
                <a:sym typeface="+mn-lt"/>
              </a:rPr>
              <a:t>——</a:t>
            </a:r>
            <a:r>
              <a:rPr lang="zh-CN" altLang="en-US" sz="2400" dirty="0">
                <a:cs typeface="+mn-ea"/>
                <a:sym typeface="+mn-lt"/>
              </a:rPr>
              <a:t>快乐</a:t>
            </a:r>
          </a:p>
        </p:txBody>
      </p:sp>
      <p:sp>
        <p:nvSpPr>
          <p:cNvPr id="11" name="左大括号 10"/>
          <p:cNvSpPr/>
          <p:nvPr/>
        </p:nvSpPr>
        <p:spPr>
          <a:xfrm flipH="1">
            <a:off x="5977251" y="1565723"/>
            <a:ext cx="270030" cy="243027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246857" y="2364186"/>
            <a:ext cx="1759268" cy="557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自豪、赞美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9" grpId="0" animBg="1"/>
      <p:bldP spid="10" grpId="0"/>
      <p:bldP spid="11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课堂演练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10977" y="2821670"/>
            <a:ext cx="6210690" cy="972108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2.</a:t>
            </a:r>
            <a:r>
              <a:rPr lang="zh-CN" altLang="en-US" sz="2400" b="1" dirty="0">
                <a:cs typeface="+mn-ea"/>
                <a:sym typeface="+mn-lt"/>
              </a:rPr>
              <a:t>选择正确的字。</a:t>
            </a:r>
          </a:p>
        </p:txBody>
      </p:sp>
      <p:sp>
        <p:nvSpPr>
          <p:cNvPr id="8" name="矩形 7"/>
          <p:cNvSpPr/>
          <p:nvPr/>
        </p:nvSpPr>
        <p:spPr>
          <a:xfrm>
            <a:off x="935013" y="3361730"/>
            <a:ext cx="6708800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大家的穿（带  戴）不同。</a:t>
            </a:r>
            <a:endParaRPr lang="en-US" altLang="zh-CN" sz="2400" dirty="0">
              <a:cs typeface="+mn-ea"/>
              <a:sym typeface="+mn-lt"/>
            </a:endParaRPr>
          </a:p>
          <a:p>
            <a:endParaRPr lang="en-US" altLang="zh-CN" sz="2400" dirty="0">
              <a:cs typeface="+mn-ea"/>
              <a:sym typeface="+mn-lt"/>
            </a:endParaRPr>
          </a:p>
          <a:p>
            <a:r>
              <a:rPr lang="zh-CN" altLang="en-US" sz="2400" dirty="0">
                <a:cs typeface="+mn-ea"/>
                <a:sym typeface="+mn-lt"/>
              </a:rPr>
              <a:t>古老的铜钟，挂在大青树粗壮的（支  枝）干上。</a:t>
            </a:r>
            <a:endParaRPr lang="en-US" altLang="zh-CN" sz="2400" dirty="0">
              <a:cs typeface="+mn-ea"/>
              <a:sym typeface="+mn-lt"/>
            </a:endParaRPr>
          </a:p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39760" y="3361730"/>
            <a:ext cx="528591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戴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610977" y="877454"/>
            <a:ext cx="6210690" cy="972108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1.</a:t>
            </a:r>
            <a:r>
              <a:rPr lang="zh-CN" altLang="en-US" sz="2400" b="1" dirty="0">
                <a:cs typeface="+mn-ea"/>
                <a:sym typeface="+mn-lt"/>
              </a:rPr>
              <a:t>选择恰当词语填空。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10977" y="1534753"/>
            <a:ext cx="5994666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（         ）的老师    （         ）的枝干</a:t>
            </a:r>
            <a:endParaRPr lang="en-US" altLang="zh-CN" sz="2400" dirty="0">
              <a:cs typeface="+mn-ea"/>
              <a:sym typeface="+mn-lt"/>
            </a:endParaRPr>
          </a:p>
          <a:p>
            <a:r>
              <a:rPr lang="zh-CN" altLang="en-US" sz="2400" dirty="0">
                <a:cs typeface="+mn-ea"/>
                <a:sym typeface="+mn-lt"/>
              </a:rPr>
              <a:t>（         ）的粉墙    （         ）的小学</a:t>
            </a:r>
          </a:p>
        </p:txBody>
      </p:sp>
      <p:sp>
        <p:nvSpPr>
          <p:cNvPr id="12" name="TextBox 39"/>
          <p:cNvSpPr txBox="1"/>
          <p:nvPr/>
        </p:nvSpPr>
        <p:spPr>
          <a:xfrm>
            <a:off x="1016022" y="1500382"/>
            <a:ext cx="81009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敬爱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3608310" y="1500129"/>
            <a:ext cx="102611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粗壮</a:t>
            </a:r>
          </a:p>
        </p:txBody>
      </p:sp>
      <p:sp>
        <p:nvSpPr>
          <p:cNvPr id="15" name="矩形 14"/>
          <p:cNvSpPr/>
          <p:nvPr/>
        </p:nvSpPr>
        <p:spPr>
          <a:xfrm>
            <a:off x="5989247" y="4100633"/>
            <a:ext cx="43932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枝</a:t>
            </a:r>
          </a:p>
        </p:txBody>
      </p:sp>
      <p:sp>
        <p:nvSpPr>
          <p:cNvPr id="16" name="TextBox 40"/>
          <p:cNvSpPr txBox="1"/>
          <p:nvPr/>
        </p:nvSpPr>
        <p:spPr>
          <a:xfrm>
            <a:off x="1016022" y="1907999"/>
            <a:ext cx="102611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洁白</a:t>
            </a:r>
          </a:p>
        </p:txBody>
      </p:sp>
      <p:sp>
        <p:nvSpPr>
          <p:cNvPr id="17" name="TextBox 40"/>
          <p:cNvSpPr txBox="1"/>
          <p:nvPr/>
        </p:nvSpPr>
        <p:spPr>
          <a:xfrm>
            <a:off x="3594122" y="1893769"/>
            <a:ext cx="102611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可爱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0" grpId="0" build="p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课堂演练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702041" y="1107055"/>
            <a:ext cx="6172200" cy="432122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3.</a:t>
            </a:r>
            <a:r>
              <a:rPr lang="zh-CN" altLang="en-US" sz="2400" b="1" dirty="0">
                <a:cs typeface="+mn-ea"/>
                <a:sym typeface="+mn-lt"/>
              </a:rPr>
              <a:t>大青树下的小学有哪些特别的地方？</a:t>
            </a:r>
          </a:p>
        </p:txBody>
      </p:sp>
      <p:sp>
        <p:nvSpPr>
          <p:cNvPr id="19" name="矩形 18"/>
          <p:cNvSpPr/>
          <p:nvPr/>
        </p:nvSpPr>
        <p:spPr>
          <a:xfrm>
            <a:off x="900150" y="2019067"/>
            <a:ext cx="444737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这里的学生都来自不同的民族。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965794"/>
            <a:ext cx="2114550" cy="283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1" y="0"/>
            <a:ext cx="3924300" cy="514674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2000" y="2466975"/>
            <a:ext cx="1790700" cy="2676525"/>
          </a:xfrm>
          <a:prstGeom prst="rect">
            <a:avLst/>
          </a:prstGeom>
          <a:gradFill>
            <a:gsLst>
              <a:gs pos="41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8438" y="1326445"/>
            <a:ext cx="4954564" cy="926579"/>
            <a:chOff x="7229012" y="2291448"/>
            <a:chExt cx="6606085" cy="1235438"/>
          </a:xfrm>
        </p:grpSpPr>
        <p:sp>
          <p:nvSpPr>
            <p:cNvPr id="11" name="矩形 259"/>
            <p:cNvSpPr>
              <a:spLocks noChangeArrowheads="1"/>
            </p:cNvSpPr>
            <p:nvPr/>
          </p:nvSpPr>
          <p:spPr bwMode="auto">
            <a:xfrm>
              <a:off x="7229012" y="2291448"/>
              <a:ext cx="660608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5400" dirty="0">
                  <a:solidFill>
                    <a:srgbClr val="4D6D22"/>
                  </a:solidFill>
                  <a:latin typeface="+mn-lt"/>
                  <a:ea typeface="+mn-ea"/>
                  <a:cs typeface="+mn-ea"/>
                  <a:sym typeface="+mn-lt"/>
                </a:rPr>
                <a:t>感谢各位的聆听</a:t>
              </a:r>
              <a:endParaRPr lang="en-US" altLang="zh-CN" sz="5400" dirty="0">
                <a:solidFill>
                  <a:srgbClr val="4D6D2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7266131" y="3526886"/>
              <a:ext cx="6184898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4D6D22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15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4572000" y="2466975"/>
            <a:ext cx="1790700" cy="2676525"/>
          </a:xfrm>
          <a:prstGeom prst="rect">
            <a:avLst/>
          </a:prstGeom>
          <a:gradFill>
            <a:gsLst>
              <a:gs pos="41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13346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10" name="矩形 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>
              <a:stCxn id="10" idx="1"/>
              <a:endCxn id="1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0" idx="0"/>
              <a:endCxn id="1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7"/>
          <p:cNvSpPr txBox="1"/>
          <p:nvPr/>
        </p:nvSpPr>
        <p:spPr>
          <a:xfrm>
            <a:off x="3198371" y="2749645"/>
            <a:ext cx="792525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yàn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991031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17" name="矩形 1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>
              <a:stCxn id="17" idx="1"/>
              <a:endCxn id="1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7" idx="0"/>
              <a:endCxn id="1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3058122" y="3266633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艳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005257" y="1678756"/>
            <a:ext cx="1158183" cy="1071201"/>
            <a:chOff x="-2214610" y="714356"/>
            <a:chExt cx="1785950" cy="1643868"/>
          </a:xfrm>
          <a:noFill/>
        </p:grpSpPr>
        <p:sp>
          <p:nvSpPr>
            <p:cNvPr id="22" name="矩形 2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>
              <a:stCxn id="22" idx="1"/>
              <a:endCxn id="2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0"/>
              <a:endCxn id="2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069946" y="1564573"/>
            <a:ext cx="920957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晨</a:t>
            </a:r>
          </a:p>
        </p:txBody>
      </p:sp>
      <p:sp>
        <p:nvSpPr>
          <p:cNvPr id="26" name="TextBox 40"/>
          <p:cNvSpPr txBox="1"/>
          <p:nvPr/>
        </p:nvSpPr>
        <p:spPr>
          <a:xfrm>
            <a:off x="4512098" y="1058314"/>
            <a:ext cx="100989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>
                <a:cs typeface="+mn-ea"/>
                <a:sym typeface="+mn-lt"/>
              </a:rPr>
              <a:t>rón</a:t>
            </a:r>
            <a:r>
              <a:rPr lang="en-US" altLang="zh-CN" sz="3000" dirty="0" err="1">
                <a:cs typeface="+mn-ea"/>
                <a:sym typeface="+mn-lt"/>
              </a:rPr>
              <a:t>ɡ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4469268" y="1623695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绒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797103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29" name="矩形 2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0" name="直接连接符 29"/>
            <p:cNvCxnSpPr>
              <a:stCxn id="29" idx="1"/>
              <a:endCxn id="29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9" idx="0"/>
              <a:endCxn id="29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54"/>
          <p:cNvSpPr txBox="1"/>
          <p:nvPr/>
        </p:nvSpPr>
        <p:spPr>
          <a:xfrm>
            <a:off x="6009136" y="1121365"/>
            <a:ext cx="72519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>
                <a:cs typeface="+mn-ea"/>
                <a:sym typeface="+mn-lt"/>
              </a:rPr>
              <a:t>qiú</a:t>
            </a:r>
          </a:p>
        </p:txBody>
      </p:sp>
      <p:sp>
        <p:nvSpPr>
          <p:cNvPr id="33" name="TextBox 23"/>
          <p:cNvSpPr txBox="1">
            <a:spLocks noChangeArrowheads="1"/>
          </p:cNvSpPr>
          <p:nvPr/>
        </p:nvSpPr>
        <p:spPr bwMode="auto">
          <a:xfrm>
            <a:off x="5885958" y="1623695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球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7180860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35" name="矩形 3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>
              <a:stCxn id="35" idx="1"/>
              <a:endCxn id="3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0"/>
              <a:endCxn id="3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60"/>
          <p:cNvSpPr txBox="1"/>
          <p:nvPr/>
        </p:nvSpPr>
        <p:spPr>
          <a:xfrm>
            <a:off x="7409344" y="1123740"/>
            <a:ext cx="82618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hàn</a:t>
            </a:r>
            <a:endParaRPr lang="zh-CN" altLang="en-US" sz="3000" dirty="0">
              <a:cs typeface="+mn-ea"/>
              <a:sym typeface="+mn-lt"/>
            </a:endParaRPr>
          </a:p>
        </p:txBody>
      </p:sp>
      <p:sp>
        <p:nvSpPr>
          <p:cNvPr id="39" name="TextBox 23"/>
          <p:cNvSpPr txBox="1">
            <a:spLocks noChangeArrowheads="1"/>
          </p:cNvSpPr>
          <p:nvPr/>
        </p:nvSpPr>
        <p:spPr bwMode="auto">
          <a:xfrm>
            <a:off x="7270508" y="162251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汉</a:t>
            </a:r>
          </a:p>
        </p:txBody>
      </p:sp>
      <p:sp>
        <p:nvSpPr>
          <p:cNvPr id="40" name="TextBox 62"/>
          <p:cNvSpPr txBox="1"/>
          <p:nvPr/>
        </p:nvSpPr>
        <p:spPr>
          <a:xfrm>
            <a:off x="4721454" y="2800090"/>
            <a:ext cx="508794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fú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394259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42" name="矩形 4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3" name="直接连接符 42"/>
            <p:cNvCxnSpPr>
              <a:stCxn id="42" idx="1"/>
              <a:endCxn id="4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2" idx="0"/>
              <a:endCxn id="4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23"/>
          <p:cNvSpPr txBox="1">
            <a:spLocks noChangeArrowheads="1"/>
          </p:cNvSpPr>
          <p:nvPr/>
        </p:nvSpPr>
        <p:spPr bwMode="auto">
          <a:xfrm>
            <a:off x="4433058" y="328400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服</a:t>
            </a:r>
          </a:p>
        </p:txBody>
      </p:sp>
      <p:sp>
        <p:nvSpPr>
          <p:cNvPr id="46" name="TextBox 68"/>
          <p:cNvSpPr txBox="1"/>
          <p:nvPr/>
        </p:nvSpPr>
        <p:spPr>
          <a:xfrm>
            <a:off x="5839805" y="2765478"/>
            <a:ext cx="149944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zhuānɡ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797486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48" name="矩形 4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9" name="直接连接符 48"/>
            <p:cNvCxnSpPr>
              <a:stCxn id="48" idx="1"/>
              <a:endCxn id="4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48" idx="0"/>
              <a:endCxn id="4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23"/>
          <p:cNvSpPr txBox="1">
            <a:spLocks noChangeArrowheads="1"/>
          </p:cNvSpPr>
          <p:nvPr/>
        </p:nvSpPr>
        <p:spPr bwMode="auto">
          <a:xfrm>
            <a:off x="5850484" y="328400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装</a:t>
            </a:r>
          </a:p>
        </p:txBody>
      </p:sp>
      <p:sp>
        <p:nvSpPr>
          <p:cNvPr id="52" name="TextBox 74"/>
          <p:cNvSpPr txBox="1"/>
          <p:nvPr/>
        </p:nvSpPr>
        <p:spPr>
          <a:xfrm>
            <a:off x="7293311" y="2757385"/>
            <a:ext cx="82875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bàn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200714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54" name="矩形 5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>
              <a:stCxn id="54" idx="1"/>
              <a:endCxn id="5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54" idx="0"/>
              <a:endCxn id="5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23"/>
          <p:cNvSpPr txBox="1">
            <a:spLocks noChangeArrowheads="1"/>
          </p:cNvSpPr>
          <p:nvPr/>
        </p:nvSpPr>
        <p:spPr bwMode="auto">
          <a:xfrm>
            <a:off x="7272718" y="3266633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扮</a:t>
            </a:r>
          </a:p>
        </p:txBody>
      </p:sp>
      <p:sp>
        <p:nvSpPr>
          <p:cNvPr id="58" name="TextBox 3"/>
          <p:cNvSpPr txBox="1"/>
          <p:nvPr/>
        </p:nvSpPr>
        <p:spPr>
          <a:xfrm>
            <a:off x="3093516" y="1092781"/>
            <a:ext cx="106992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chén</a:t>
            </a:r>
            <a:endParaRPr lang="zh-CN" altLang="en-US" sz="3000" dirty="0">
              <a:cs typeface="+mn-ea"/>
              <a:sym typeface="+mn-lt"/>
            </a:endParaRPr>
          </a:p>
        </p:txBody>
      </p:sp>
      <p:sp>
        <p:nvSpPr>
          <p:cNvPr id="59" name="AutoShape 2"/>
          <p:cNvSpPr>
            <a:spLocks noChangeArrowheads="1"/>
          </p:cNvSpPr>
          <p:nvPr/>
        </p:nvSpPr>
        <p:spPr bwMode="auto">
          <a:xfrm>
            <a:off x="548671" y="1121365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5" grpId="0"/>
      <p:bldP spid="26" grpId="0"/>
      <p:bldP spid="27" grpId="0"/>
      <p:bldP spid="32" grpId="0"/>
      <p:bldP spid="33" grpId="0"/>
      <p:bldP spid="38" grpId="0"/>
      <p:bldP spid="39" grpId="0"/>
      <p:bldP spid="40" grpId="0"/>
      <p:bldP spid="45" grpId="0"/>
      <p:bldP spid="46" grpId="0"/>
      <p:bldP spid="51" grpId="0"/>
      <p:bldP spid="52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AutoShape 2"/>
          <p:cNvSpPr>
            <a:spLocks noChangeArrowheads="1"/>
          </p:cNvSpPr>
          <p:nvPr/>
        </p:nvSpPr>
        <p:spPr bwMode="auto">
          <a:xfrm>
            <a:off x="548671" y="1121365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  <p:sp>
        <p:nvSpPr>
          <p:cNvPr id="60" name="TextBox 3"/>
          <p:cNvSpPr txBox="1"/>
          <p:nvPr/>
        </p:nvSpPr>
        <p:spPr>
          <a:xfrm>
            <a:off x="4061948" y="1033868"/>
            <a:ext cx="62260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dú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61" name="组合 35"/>
          <p:cNvGrpSpPr/>
          <p:nvPr/>
        </p:nvGrpSpPr>
        <p:grpSpPr>
          <a:xfrm>
            <a:off x="3809463" y="1572483"/>
            <a:ext cx="1216574" cy="1125207"/>
            <a:chOff x="-2214610" y="714356"/>
            <a:chExt cx="1785950" cy="1643868"/>
          </a:xfrm>
          <a:noFill/>
        </p:grpSpPr>
        <p:sp>
          <p:nvSpPr>
            <p:cNvPr id="62" name="矩形 6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3" name="直接连接符 62"/>
            <p:cNvCxnSpPr>
              <a:stCxn id="62" idx="1"/>
              <a:endCxn id="6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>
              <a:stCxn id="62" idx="0"/>
              <a:endCxn id="6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32"/>
          <p:cNvSpPr txBox="1"/>
          <p:nvPr/>
        </p:nvSpPr>
        <p:spPr>
          <a:xfrm>
            <a:off x="6167129" y="1033868"/>
            <a:ext cx="827791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jìnɡ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66" name="组合 35"/>
          <p:cNvGrpSpPr/>
          <p:nvPr/>
        </p:nvGrpSpPr>
        <p:grpSpPr>
          <a:xfrm>
            <a:off x="5914376" y="1572755"/>
            <a:ext cx="1216574" cy="1125207"/>
            <a:chOff x="-2214610" y="714356"/>
            <a:chExt cx="1785950" cy="1643868"/>
          </a:xfrm>
          <a:noFill/>
        </p:grpSpPr>
        <p:sp>
          <p:nvSpPr>
            <p:cNvPr id="67" name="矩形 6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8" name="直接连接符 67"/>
            <p:cNvCxnSpPr>
              <a:stCxn id="67" idx="1"/>
              <a:endCxn id="6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67" idx="0"/>
              <a:endCxn id="6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23"/>
          <p:cNvSpPr txBox="1">
            <a:spLocks noChangeArrowheads="1"/>
          </p:cNvSpPr>
          <p:nvPr/>
        </p:nvSpPr>
        <p:spPr bwMode="auto">
          <a:xfrm>
            <a:off x="3940466" y="1519901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读</a:t>
            </a:r>
          </a:p>
        </p:txBody>
      </p:sp>
      <p:sp>
        <p:nvSpPr>
          <p:cNvPr id="71" name="TextBox 23"/>
          <p:cNvSpPr txBox="1">
            <a:spLocks noChangeArrowheads="1"/>
          </p:cNvSpPr>
          <p:nvPr/>
        </p:nvSpPr>
        <p:spPr bwMode="auto">
          <a:xfrm>
            <a:off x="6045379" y="1517240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静</a:t>
            </a:r>
          </a:p>
        </p:txBody>
      </p:sp>
      <p:sp>
        <p:nvSpPr>
          <p:cNvPr id="72" name="TextBox 50"/>
          <p:cNvSpPr txBox="1"/>
          <p:nvPr/>
        </p:nvSpPr>
        <p:spPr>
          <a:xfrm>
            <a:off x="3193792" y="2736292"/>
            <a:ext cx="86786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>
                <a:cs typeface="+mn-ea"/>
                <a:sym typeface="+mn-lt"/>
              </a:rPr>
              <a:t>tí</a:t>
            </a:r>
            <a:r>
              <a:rPr lang="en-US" altLang="zh-CN" sz="3000" dirty="0" err="1">
                <a:cs typeface="+mn-ea"/>
                <a:sym typeface="+mn-lt"/>
              </a:rPr>
              <a:t>nɡ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73" name="组合 35"/>
          <p:cNvGrpSpPr/>
          <p:nvPr/>
        </p:nvGrpSpPr>
        <p:grpSpPr>
          <a:xfrm>
            <a:off x="2941308" y="3274907"/>
            <a:ext cx="1216574" cy="1125207"/>
            <a:chOff x="-2214610" y="714356"/>
            <a:chExt cx="1785950" cy="1643868"/>
          </a:xfrm>
          <a:noFill/>
        </p:grpSpPr>
        <p:sp>
          <p:nvSpPr>
            <p:cNvPr id="74" name="矩形 7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75" name="直接连接符 74"/>
            <p:cNvCxnSpPr>
              <a:stCxn id="74" idx="1"/>
              <a:endCxn id="7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stCxn id="74" idx="0"/>
              <a:endCxn id="7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23"/>
          <p:cNvSpPr txBox="1">
            <a:spLocks noChangeArrowheads="1"/>
          </p:cNvSpPr>
          <p:nvPr/>
        </p:nvSpPr>
        <p:spPr bwMode="auto">
          <a:xfrm>
            <a:off x="3072311" y="3222325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停</a:t>
            </a:r>
          </a:p>
        </p:txBody>
      </p:sp>
      <p:sp>
        <p:nvSpPr>
          <p:cNvPr id="78" name="TextBox 61"/>
          <p:cNvSpPr txBox="1"/>
          <p:nvPr/>
        </p:nvSpPr>
        <p:spPr>
          <a:xfrm>
            <a:off x="5147519" y="2735748"/>
            <a:ext cx="568104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cū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79" name="组合 35"/>
          <p:cNvGrpSpPr/>
          <p:nvPr/>
        </p:nvGrpSpPr>
        <p:grpSpPr>
          <a:xfrm>
            <a:off x="4895034" y="3274363"/>
            <a:ext cx="1216574" cy="1125207"/>
            <a:chOff x="-2214610" y="714356"/>
            <a:chExt cx="1785950" cy="1643868"/>
          </a:xfrm>
          <a:noFill/>
        </p:grpSpPr>
        <p:sp>
          <p:nvSpPr>
            <p:cNvPr id="80" name="矩形 7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81" name="直接连接符 80"/>
            <p:cNvCxnSpPr>
              <a:stCxn id="80" idx="1"/>
              <a:endCxn id="8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>
              <a:stCxn id="80" idx="0"/>
              <a:endCxn id="8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23"/>
          <p:cNvSpPr txBox="1">
            <a:spLocks noChangeArrowheads="1"/>
          </p:cNvSpPr>
          <p:nvPr/>
        </p:nvSpPr>
        <p:spPr bwMode="auto">
          <a:xfrm>
            <a:off x="5026037" y="3221781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粗</a:t>
            </a:r>
          </a:p>
        </p:txBody>
      </p:sp>
      <p:sp>
        <p:nvSpPr>
          <p:cNvPr id="84" name="TextBox 67"/>
          <p:cNvSpPr txBox="1"/>
          <p:nvPr/>
        </p:nvSpPr>
        <p:spPr>
          <a:xfrm>
            <a:off x="6882747" y="2691933"/>
            <a:ext cx="827791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jǐnɡ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85" name="组合 35"/>
          <p:cNvGrpSpPr/>
          <p:nvPr/>
        </p:nvGrpSpPr>
        <p:grpSpPr>
          <a:xfrm>
            <a:off x="6751706" y="3274363"/>
            <a:ext cx="1216574" cy="1125207"/>
            <a:chOff x="-2214610" y="714356"/>
            <a:chExt cx="1785950" cy="1643868"/>
          </a:xfrm>
          <a:noFill/>
        </p:grpSpPr>
        <p:sp>
          <p:nvSpPr>
            <p:cNvPr id="86" name="矩形 8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87" name="直接连接符 86"/>
            <p:cNvCxnSpPr>
              <a:stCxn id="86" idx="1"/>
              <a:endCxn id="86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>
              <a:stCxn id="86" idx="0"/>
              <a:endCxn id="86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Box 23"/>
          <p:cNvSpPr txBox="1">
            <a:spLocks noChangeArrowheads="1"/>
          </p:cNvSpPr>
          <p:nvPr/>
        </p:nvSpPr>
        <p:spPr bwMode="auto">
          <a:xfrm>
            <a:off x="6882709" y="3221781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5" grpId="0"/>
      <p:bldP spid="70" grpId="0"/>
      <p:bldP spid="71" grpId="0"/>
      <p:bldP spid="72" grpId="0"/>
      <p:bldP spid="77" grpId="0"/>
      <p:bldP spid="78" grpId="0"/>
      <p:bldP spid="83" grpId="0"/>
      <p:bldP spid="84" grpId="0"/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TextBox 32"/>
          <p:cNvSpPr txBox="1"/>
          <p:nvPr/>
        </p:nvSpPr>
        <p:spPr>
          <a:xfrm>
            <a:off x="653200" y="2215716"/>
            <a:ext cx="6049156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晨</a:t>
            </a:r>
            <a:r>
              <a:rPr lang="zh-CN" altLang="en-US" sz="2700" dirty="0">
                <a:cs typeface="+mn-ea"/>
                <a:sym typeface="+mn-lt"/>
              </a:rPr>
              <a:t>：</a:t>
            </a:r>
            <a:r>
              <a:rPr lang="zh-CN" altLang="zh-CN" sz="2700" dirty="0">
                <a:cs typeface="+mn-ea"/>
                <a:sym typeface="+mn-lt"/>
              </a:rPr>
              <a:t>上面是“日”不要写成“目”</a:t>
            </a:r>
            <a:r>
              <a:rPr lang="zh-CN" altLang="en-US" sz="2700" dirty="0">
                <a:cs typeface="+mn-ea"/>
                <a:sym typeface="+mn-lt"/>
              </a:rPr>
              <a:t>。</a:t>
            </a:r>
          </a:p>
          <a:p>
            <a:endParaRPr lang="en-US" altLang="zh-CN" sz="2700" dirty="0">
              <a:cs typeface="+mn-ea"/>
              <a:sym typeface="+mn-lt"/>
            </a:endParaRPr>
          </a:p>
          <a:p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粗</a:t>
            </a:r>
            <a:r>
              <a:rPr lang="zh-CN" altLang="en-US" sz="2700" dirty="0">
                <a:cs typeface="+mn-ea"/>
                <a:sym typeface="+mn-lt"/>
              </a:rPr>
              <a:t>：左半“米”的最后一笔写成“点”。</a:t>
            </a:r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>
            <a:off x="505867" y="1135596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易错提示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圆角矩形 1"/>
          <p:cNvSpPr/>
          <p:nvPr/>
        </p:nvSpPr>
        <p:spPr>
          <a:xfrm>
            <a:off x="677838" y="1023339"/>
            <a:ext cx="7518294" cy="3312846"/>
          </a:xfrm>
          <a:prstGeom prst="roundRect">
            <a:avLst/>
          </a:prstGeom>
          <a:noFill/>
          <a:ln w="31750">
            <a:solidFill>
              <a:srgbClr val="4D6D22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1055880" y="1611146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坝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865970" y="1656442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组词：平坝  堤坝   三峡大坝</a:t>
            </a:r>
          </a:p>
        </p:txBody>
      </p:sp>
      <p:sp>
        <p:nvSpPr>
          <p:cNvPr id="11" name="TextBox 21"/>
          <p:cNvSpPr txBox="1"/>
          <p:nvPr/>
        </p:nvSpPr>
        <p:spPr>
          <a:xfrm>
            <a:off x="1041652" y="1193907"/>
            <a:ext cx="496675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bà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1055880" y="2599368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汉</a:t>
            </a: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865970" y="2637695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组词：汉族  汉字   彪形大汉   </a:t>
            </a:r>
          </a:p>
        </p:txBody>
      </p:sp>
      <p:sp>
        <p:nvSpPr>
          <p:cNvPr id="15" name="TextBox 27"/>
          <p:cNvSpPr txBox="1"/>
          <p:nvPr/>
        </p:nvSpPr>
        <p:spPr>
          <a:xfrm>
            <a:off x="947868" y="2182129"/>
            <a:ext cx="68672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hàn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055880" y="3517470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艳</a:t>
            </a: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1865970" y="3555797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组词：汉族  汉字   彪形大汉</a:t>
            </a:r>
          </a:p>
        </p:txBody>
      </p:sp>
      <p:sp>
        <p:nvSpPr>
          <p:cNvPr id="18" name="TextBox 30"/>
          <p:cNvSpPr txBox="1"/>
          <p:nvPr/>
        </p:nvSpPr>
        <p:spPr>
          <a:xfrm>
            <a:off x="1041652" y="3100231"/>
            <a:ext cx="66107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yàn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6456481" y="131411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77838" y="1023339"/>
            <a:ext cx="7518294" cy="3312846"/>
          </a:xfrm>
          <a:prstGeom prst="roundRect">
            <a:avLst/>
          </a:prstGeom>
          <a:noFill/>
          <a:ln w="31750">
            <a:solidFill>
              <a:srgbClr val="4D6D22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456481" y="131411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277634" y="2653220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扬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2087724" y="2691547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组词：鲜艳  艳丽   争奇斗艳  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1278859" y="2238280"/>
            <a:ext cx="81009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yánɡ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277634" y="3571322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读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2087724" y="3609649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组词：朗读  读书   读后感</a:t>
            </a:r>
          </a:p>
        </p:txBody>
      </p:sp>
      <p:sp>
        <p:nvSpPr>
          <p:cNvPr id="16" name="TextBox 30"/>
          <p:cNvSpPr txBox="1"/>
          <p:nvPr/>
        </p:nvSpPr>
        <p:spPr>
          <a:xfrm>
            <a:off x="1263406" y="3154083"/>
            <a:ext cx="52482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>
                <a:cs typeface="+mn-ea"/>
                <a:sym typeface="+mn-lt"/>
              </a:rPr>
              <a:t>dú</a:t>
            </a: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2087724" y="1703325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组词：打扮  扮演</a:t>
            </a:r>
          </a:p>
        </p:txBody>
      </p:sp>
      <p:sp>
        <p:nvSpPr>
          <p:cNvPr id="18" name="TextBox 31"/>
          <p:cNvSpPr txBox="1"/>
          <p:nvPr/>
        </p:nvSpPr>
        <p:spPr>
          <a:xfrm>
            <a:off x="1263406" y="1264904"/>
            <a:ext cx="69038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bàn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1279208" y="1736234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77838" y="1023339"/>
            <a:ext cx="7518294" cy="3312846"/>
          </a:xfrm>
          <a:prstGeom prst="roundRect">
            <a:avLst/>
          </a:prstGeom>
          <a:noFill/>
          <a:ln w="31750">
            <a:solidFill>
              <a:srgbClr val="4D6D22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456481" y="131411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348384" y="3235165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跤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2158474" y="3273492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组词：摔跤  跌跤   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1334156" y="2817926"/>
            <a:ext cx="667490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jiāo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348384" y="2246943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摔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2087724" y="2309132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组词：摔跤  摔倒   胡打海摔</a:t>
            </a:r>
          </a:p>
        </p:txBody>
      </p:sp>
      <p:sp>
        <p:nvSpPr>
          <p:cNvPr id="16" name="TextBox 31"/>
          <p:cNvSpPr txBox="1"/>
          <p:nvPr/>
        </p:nvSpPr>
        <p:spPr>
          <a:xfrm>
            <a:off x="1334156" y="1829703"/>
            <a:ext cx="911147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shuāi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4D6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77838" y="1023339"/>
            <a:ext cx="7518294" cy="3312846"/>
          </a:xfrm>
          <a:prstGeom prst="roundRect">
            <a:avLst/>
          </a:prstGeom>
          <a:noFill/>
          <a:ln w="31750">
            <a:solidFill>
              <a:srgbClr val="4D6D22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456481" y="131411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4D6D2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498793" y="3097229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洁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2308883" y="3135556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组词：洁白  整洁  洁身自好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1484565" y="2679990"/>
            <a:ext cx="47673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jié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498793" y="2109007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凤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2308883" y="2147333"/>
            <a:ext cx="4968552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组词：凤尾竹  凤凰  龙凤呈祥</a:t>
            </a:r>
          </a:p>
        </p:txBody>
      </p:sp>
      <p:sp>
        <p:nvSpPr>
          <p:cNvPr id="16" name="TextBox 31"/>
          <p:cNvSpPr txBox="1"/>
          <p:nvPr/>
        </p:nvSpPr>
        <p:spPr>
          <a:xfrm>
            <a:off x="1484565" y="1691767"/>
            <a:ext cx="80695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fènɡ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g3f4wol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757</Words>
  <Application>Microsoft Office PowerPoint</Application>
  <PresentationFormat>全屏显示(16:9)</PresentationFormat>
  <Paragraphs>206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2020-10-20T08:00:46Z</dcterms:created>
  <dcterms:modified xsi:type="dcterms:W3CDTF">2021-07-23T23:12:15Z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