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2" r:id="rId2"/>
  </p:sldMasterIdLst>
  <p:notesMasterIdLst>
    <p:notesMasterId r:id="rId27"/>
  </p:notesMasterIdLst>
  <p:handoutMasterIdLst>
    <p:handoutMasterId r:id="rId28"/>
  </p:handoutMasterIdLst>
  <p:sldIdLst>
    <p:sldId id="256" r:id="rId3"/>
    <p:sldId id="258" r:id="rId4"/>
    <p:sldId id="261" r:id="rId5"/>
    <p:sldId id="435" r:id="rId6"/>
    <p:sldId id="633" r:id="rId7"/>
    <p:sldId id="323" r:id="rId8"/>
    <p:sldId id="266" r:id="rId9"/>
    <p:sldId id="265" r:id="rId10"/>
    <p:sldId id="267" r:id="rId11"/>
    <p:sldId id="282" r:id="rId12"/>
    <p:sldId id="546" r:id="rId13"/>
    <p:sldId id="458" r:id="rId14"/>
    <p:sldId id="457" r:id="rId15"/>
    <p:sldId id="634" r:id="rId16"/>
    <p:sldId id="270" r:id="rId17"/>
    <p:sldId id="416" r:id="rId18"/>
    <p:sldId id="649" r:id="rId19"/>
    <p:sldId id="650" r:id="rId20"/>
    <p:sldId id="274" r:id="rId21"/>
    <p:sldId id="575" r:id="rId22"/>
    <p:sldId id="635" r:id="rId23"/>
    <p:sldId id="636" r:id="rId24"/>
    <p:sldId id="655" r:id="rId25"/>
    <p:sldId id="656" r:id="rId26"/>
  </p:sldIdLst>
  <p:sldSz cx="9144000" cy="5143500" type="screen16x9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407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502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3333FF"/>
    <a:srgbClr val="0000FF"/>
    <a:srgbClr val="F0BBA8"/>
    <a:srgbClr val="C5C5C5"/>
    <a:srgbClr val="009900"/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51" autoAdjust="0"/>
    <p:restoredTop sz="96314" autoAdjust="0"/>
  </p:normalViewPr>
  <p:slideViewPr>
    <p:cSldViewPr>
      <p:cViewPr varScale="1">
        <p:scale>
          <a:sx n="143" d="100"/>
          <a:sy n="143" d="100"/>
        </p:scale>
        <p:origin x="684" y="120"/>
      </p:cViewPr>
      <p:guideLst>
        <p:guide orient="horz" pos="1407"/>
        <p:guide pos="2880"/>
      </p:guideLst>
    </p:cSldViewPr>
  </p:slideViewPr>
  <p:outlineViewPr>
    <p:cViewPr>
      <p:scale>
        <a:sx n="33" d="100"/>
        <a:sy n="33" d="100"/>
      </p:scale>
      <p:origin x="0" y="1674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68" d="100"/>
        <a:sy n="168" d="100"/>
      </p:scale>
      <p:origin x="0" y="0"/>
    </p:cViewPr>
  </p:sorterViewPr>
  <p:notesViewPr>
    <p:cSldViewPr>
      <p:cViewPr varScale="1">
        <p:scale>
          <a:sx n="68" d="100"/>
          <a:sy n="68" d="100"/>
        </p:scale>
        <p:origin x="-2856" y="-108"/>
      </p:cViewPr>
      <p:guideLst>
        <p:guide orient="horz" pos="2502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D33FA5A-66A3-4316-878E-E77A88EE2E73}" type="datetimeFigureOut">
              <a:rPr lang="zh-CN" altLang="en-US" smtClean="0"/>
              <a:pPr/>
              <a:t>2021/7/22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068CAC-6640-417F-821E-54E16AA235FA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545088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pPr/>
              <a:t>2021/7/22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902573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zh-CN" sz="12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pPr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2201091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0159031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8654268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pPr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5130309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24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6912397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350174" y="1916832"/>
            <a:ext cx="735006" cy="24128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模板：</a:t>
            </a:r>
            <a:r>
              <a:rPr lang="en-US" altLang="zh-CN" sz="100" dirty="0">
                <a:solidFill>
                  <a:schemeClr val="bg1"/>
                </a:solidFill>
              </a:rPr>
              <a:t>www.1ppt.com/moban/                  PPT</a:t>
            </a:r>
            <a:r>
              <a:rPr lang="zh-CN" altLang="en-US" sz="100" dirty="0">
                <a:solidFill>
                  <a:schemeClr val="bg1"/>
                </a:solidFill>
              </a:rPr>
              <a:t>素材：</a:t>
            </a:r>
            <a:r>
              <a:rPr lang="en-US" altLang="zh-CN" sz="100" dirty="0">
                <a:solidFill>
                  <a:schemeClr val="bg1"/>
                </a:solidFill>
              </a:rPr>
              <a:t>www.1ppt.com/sucai/</a:t>
            </a:r>
          </a:p>
          <a:p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背景：</a:t>
            </a:r>
            <a:r>
              <a:rPr lang="en-US" altLang="zh-CN" sz="100" dirty="0">
                <a:solidFill>
                  <a:schemeClr val="bg1"/>
                </a:solidFill>
              </a:rPr>
              <a:t>www.1ppt.com/beijing/                   PPT</a:t>
            </a:r>
            <a:r>
              <a:rPr lang="zh-CN" altLang="en-US" sz="100" dirty="0">
                <a:solidFill>
                  <a:schemeClr val="bg1"/>
                </a:solidFill>
              </a:rPr>
              <a:t>图表：</a:t>
            </a:r>
            <a:r>
              <a:rPr lang="en-US" altLang="zh-CN" sz="100" dirty="0">
                <a:solidFill>
                  <a:schemeClr val="bg1"/>
                </a:solidFill>
              </a:rPr>
              <a:t>www.1ppt.com/tubiao/      </a:t>
            </a:r>
          </a:p>
          <a:p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www.1ppt.com/xiazai/                     PPT</a:t>
            </a:r>
            <a:r>
              <a:rPr lang="zh-CN" altLang="en-US" sz="100" dirty="0">
                <a:solidFill>
                  <a:schemeClr val="bg1"/>
                </a:solidFill>
              </a:rPr>
              <a:t>教程： </a:t>
            </a:r>
            <a:r>
              <a:rPr lang="en-US" altLang="zh-CN" sz="100" dirty="0">
                <a:solidFill>
                  <a:schemeClr val="bg1"/>
                </a:solidFill>
              </a:rPr>
              <a:t>www.1ppt.com/powerpoint/     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资料下载：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www.1ppt.com/ziliao/                   </a:t>
            </a:r>
            <a:r>
              <a:rPr lang="zh-CN" altLang="en-US" sz="100" dirty="0">
                <a:solidFill>
                  <a:schemeClr val="bg1"/>
                </a:solidFill>
              </a:rPr>
              <a:t>个人简历：</a:t>
            </a:r>
            <a:r>
              <a:rPr lang="en-US" altLang="zh-CN" sz="100" dirty="0">
                <a:solidFill>
                  <a:schemeClr val="bg1"/>
                </a:solidFill>
              </a:rPr>
              <a:t>www.1ppt.com/jianli/            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试卷下载：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www.1ppt.com/shiti/                     </a:t>
            </a:r>
            <a:r>
              <a:rPr lang="zh-CN" altLang="en-US" sz="100" dirty="0">
                <a:solidFill>
                  <a:schemeClr val="bg1"/>
                </a:solidFill>
              </a:rPr>
              <a:t>教案下载：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www.1ppt.com/jiaoan/              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手抄报：</a:t>
            </a:r>
            <a:r>
              <a:rPr lang="en-US" altLang="zh-CN" sz="100" dirty="0">
                <a:solidFill>
                  <a:schemeClr val="bg1"/>
                </a:solidFill>
              </a:rPr>
              <a:t>www.1ppt.com/shouchaobao/          PPT</a:t>
            </a:r>
            <a:r>
              <a:rPr lang="zh-CN" altLang="en-US" sz="100" dirty="0">
                <a:solidFill>
                  <a:schemeClr val="bg1"/>
                </a:solidFill>
              </a:rPr>
              <a:t>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语文课件：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www.1ppt.com/kejian/yuwen/    </a:t>
            </a:r>
            <a:r>
              <a:rPr lang="zh-CN" altLang="en-US" sz="100" dirty="0">
                <a:solidFill>
                  <a:schemeClr val="bg1"/>
                </a:solidFill>
              </a:rPr>
              <a:t>数学课件：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www.1ppt.com/kejian/shuxue/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英语课件：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www.1ppt.com/kejian/yingyu/    </a:t>
            </a:r>
            <a:r>
              <a:rPr lang="zh-CN" altLang="en-US" sz="100" dirty="0">
                <a:solidFill>
                  <a:schemeClr val="bg1"/>
                </a:solidFill>
              </a:rPr>
              <a:t>美术课件：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www.1ppt.com/kejian/meishu/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科学课件：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www.1ppt.com/kejian/kexue/     </a:t>
            </a:r>
            <a:r>
              <a:rPr lang="zh-CN" altLang="en-US" sz="100" dirty="0">
                <a:solidFill>
                  <a:schemeClr val="bg1"/>
                </a:solidFill>
              </a:rPr>
              <a:t>物理课件：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www.1ppt.com/kejian/wuli/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化学课件：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www.1ppt.com/kejian/huaxue/  </a:t>
            </a:r>
            <a:r>
              <a:rPr lang="zh-CN" altLang="en-US" sz="100" dirty="0">
                <a:solidFill>
                  <a:schemeClr val="bg1"/>
                </a:solidFill>
              </a:rPr>
              <a:t>生物课件：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www.1ppt.com/kejian/shengwu/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地理课件：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www.1ppt.com/kejian/dili/          </a:t>
            </a:r>
            <a:r>
              <a:rPr lang="zh-CN" altLang="en-US" sz="100" dirty="0">
                <a:solidFill>
                  <a:schemeClr val="bg1"/>
                </a:solidFill>
              </a:rPr>
              <a:t>历史课件：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www.1ppt.com/kejian/lishi/ 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2021/7/22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07557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2021/7/22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72347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2021/7/22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57914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2021/7/22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94924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2021/7/22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90849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82F288E0-7875-42C4-84C8-98DBBD3BF4D2}" type="datetimeFigureOut">
              <a:rPr lang="zh-CN" altLang="en-US" smtClean="0"/>
              <a:pPr/>
              <a:t>2021/7/22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7D9BB5D0-35E4-459D-AEF3-FE4D7C45CC1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2021/7/22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54239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2021/7/22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08127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2021/7/22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63123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2021/7/22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61450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2021/7/22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13768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2021/7/22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54989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2021/7/22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19676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54" r:id="rId2"/>
    <p:sldLayoutId id="2147483655" r:id="rId3"/>
    <p:sldLayoutId id="2147483656" r:id="rId4"/>
    <p:sldLayoutId id="2147483657" r:id="rId5"/>
    <p:sldLayoutId id="2147483658" r:id="rId6"/>
    <p:sldLayoutId id="2147483659" r:id="rId7"/>
    <p:sldLayoutId id="2147483660" r:id="rId8"/>
    <p:sldLayoutId id="2147483661" r:id="rId9"/>
    <p:sldLayoutId id="2147483662" r:id="rId10"/>
    <p:sldLayoutId id="214748366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0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1"/>
          <p:cNvSpPr txBox="1">
            <a:spLocks noChangeArrowheads="1"/>
          </p:cNvSpPr>
          <p:nvPr/>
        </p:nvSpPr>
        <p:spPr bwMode="auto">
          <a:xfrm>
            <a:off x="4476095" y="1851670"/>
            <a:ext cx="3360420" cy="646331"/>
          </a:xfrm>
          <a:prstGeom prst="rect">
            <a:avLst/>
          </a:prstGeom>
          <a:noFill/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en-US" sz="3600" dirty="0">
                <a:latin typeface="微软雅黑" panose="020B0503020204020204" charset="-122"/>
                <a:ea typeface="微软雅黑" panose="020B0503020204020204" charset="-122"/>
              </a:rPr>
              <a:t>23 </a:t>
            </a:r>
            <a:r>
              <a:rPr lang="en-US" sz="3600" dirty="0" smtClean="0"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lang="zh-CN" altLang="en-US" sz="3600" dirty="0">
                <a:latin typeface="微软雅黑" panose="020B0503020204020204" charset="-122"/>
                <a:ea typeface="微软雅黑" panose="020B0503020204020204" charset="-122"/>
              </a:rPr>
              <a:t>祖先的摇篮</a:t>
            </a:r>
          </a:p>
        </p:txBody>
      </p:sp>
      <p:sp>
        <p:nvSpPr>
          <p:cNvPr id="4" name="Line 12"/>
          <p:cNvSpPr>
            <a:spLocks noChangeShapeType="1"/>
          </p:cNvSpPr>
          <p:nvPr/>
        </p:nvSpPr>
        <p:spPr bwMode="auto">
          <a:xfrm>
            <a:off x="4476095" y="2620694"/>
            <a:ext cx="3361055" cy="635"/>
          </a:xfrm>
          <a:prstGeom prst="line">
            <a:avLst/>
          </a:prstGeom>
          <a:solidFill>
            <a:schemeClr val="bg1">
              <a:alpha val="51000"/>
            </a:schemeClr>
          </a:solidFill>
          <a:ln w="28575">
            <a:solidFill>
              <a:schemeClr val="tx1"/>
            </a:solidFill>
            <a:rou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5940152" y="2724199"/>
            <a:ext cx="2183130" cy="398780"/>
          </a:xfrm>
          <a:prstGeom prst="rect">
            <a:avLst/>
          </a:prstGeom>
          <a:noFill/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2000" dirty="0">
                <a:latin typeface="微软雅黑" panose="020B0503020204020204" charset="-122"/>
                <a:ea typeface="微软雅黑" panose="020B0503020204020204" charset="-122"/>
              </a:rPr>
              <a:t>RJ  </a:t>
            </a:r>
            <a:r>
              <a:rPr lang="zh-CN" altLang="en-US" sz="2000" dirty="0">
                <a:latin typeface="微软雅黑" panose="020B0503020204020204" charset="-122"/>
                <a:ea typeface="微软雅黑" panose="020B0503020204020204" charset="-122"/>
              </a:rPr>
              <a:t>二年级下</a:t>
            </a:r>
          </a:p>
        </p:txBody>
      </p:sp>
      <p:pic>
        <p:nvPicPr>
          <p:cNvPr id="7" name="图片 6" descr="F:\伊太宝\（旧）人教版课件\二下\2018小教搭语文二下（统编）图图\第23课  图1.jpg第23课  图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11560" y="699542"/>
            <a:ext cx="3077845" cy="2827020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0" y="4299942"/>
            <a:ext cx="9144000" cy="3758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ctr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en-US" altLang="zh-CN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810260" y="897255"/>
            <a:ext cx="514159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>
                <a:solidFill>
                  <a:srgbClr val="3333FF"/>
                </a:solidFill>
                <a:latin typeface="楷体_GB2312" panose="02010609030101010101" pitchFamily="49" charset="-122"/>
                <a:ea typeface="楷体_GB2312" panose="02010609030101010101" pitchFamily="49" charset="-122"/>
                <a:sym typeface="+mn-ea"/>
              </a:rPr>
              <a:t>1.</a:t>
            </a:r>
            <a:r>
              <a:rPr lang="zh-CN" altLang="en-US" sz="2800" b="1">
                <a:solidFill>
                  <a:srgbClr val="3333FF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我们的祖先是怎样生活的？</a:t>
            </a:r>
          </a:p>
        </p:txBody>
      </p:sp>
      <p:sp>
        <p:nvSpPr>
          <p:cNvPr id="2" name="矩形 1"/>
          <p:cNvSpPr/>
          <p:nvPr/>
        </p:nvSpPr>
        <p:spPr>
          <a:xfrm>
            <a:off x="3083560" y="1724025"/>
            <a:ext cx="2808605" cy="431800"/>
          </a:xfrm>
          <a:prstGeom prst="rect">
            <a:avLst/>
          </a:prstGeom>
          <a:solidFill>
            <a:srgbClr val="FFFF00"/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摘野果，掏鹊蛋</a:t>
            </a:r>
          </a:p>
        </p:txBody>
      </p:sp>
      <p:sp>
        <p:nvSpPr>
          <p:cNvPr id="6" name="矩形 5"/>
          <p:cNvSpPr/>
          <p:nvPr/>
        </p:nvSpPr>
        <p:spPr>
          <a:xfrm>
            <a:off x="2527935" y="2458085"/>
            <a:ext cx="3919855" cy="431800"/>
          </a:xfrm>
          <a:prstGeom prst="rect">
            <a:avLst/>
          </a:prstGeom>
          <a:solidFill>
            <a:srgbClr val="FFFF00"/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和野兔赛跑，看蘑菇打伞</a:t>
            </a:r>
          </a:p>
        </p:txBody>
      </p:sp>
      <p:sp>
        <p:nvSpPr>
          <p:cNvPr id="7" name="矩形 6"/>
          <p:cNvSpPr/>
          <p:nvPr/>
        </p:nvSpPr>
        <p:spPr>
          <a:xfrm>
            <a:off x="2931160" y="3116580"/>
            <a:ext cx="3281045" cy="431800"/>
          </a:xfrm>
          <a:prstGeom prst="rect">
            <a:avLst/>
          </a:prstGeom>
          <a:solidFill>
            <a:srgbClr val="FFFF00"/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逗小松鼠，采野蔷薇</a:t>
            </a:r>
          </a:p>
        </p:txBody>
      </p:sp>
      <p:sp>
        <p:nvSpPr>
          <p:cNvPr id="8" name="矩形 7"/>
          <p:cNvSpPr/>
          <p:nvPr/>
        </p:nvSpPr>
        <p:spPr>
          <a:xfrm>
            <a:off x="2931160" y="3827780"/>
            <a:ext cx="3281045" cy="431800"/>
          </a:xfrm>
          <a:prstGeom prst="rect">
            <a:avLst/>
          </a:prstGeom>
          <a:solidFill>
            <a:srgbClr val="FFFF00"/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捉红蜻蜓，逮绿蝈蝈</a:t>
            </a:r>
          </a:p>
        </p:txBody>
      </p:sp>
      <p:pic>
        <p:nvPicPr>
          <p:cNvPr id="9" name="图片 8" descr="u=1885006699,3049300869&amp;fm=27&amp;gp=0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2575" y="2026285"/>
            <a:ext cx="2001520" cy="1801495"/>
          </a:xfrm>
          <a:prstGeom prst="rect">
            <a:avLst/>
          </a:prstGeom>
        </p:spPr>
      </p:pic>
      <p:pic>
        <p:nvPicPr>
          <p:cNvPr id="10" name="图片 9" descr="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31000" y="2155190"/>
            <a:ext cx="2228850" cy="167259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9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5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6" grpId="0" animBg="1"/>
      <p:bldP spid="7" grpId="0" animBg="1"/>
      <p:bldP spid="8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1168400" y="2019300"/>
            <a:ext cx="6379845" cy="17532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en-US" altLang="zh-CN" sz="2400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      </a:t>
            </a:r>
            <a:r>
              <a:rPr lang="en-US" altLang="zh-CN" sz="2400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 </a:t>
            </a:r>
            <a:r>
              <a:rPr lang="zh-CN" altLang="en-US" sz="2400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祖先生活在原始森林里</a:t>
            </a:r>
            <a:r>
              <a:rPr lang="zh-CN" altLang="en-US" sz="2400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，原始森林为祖先提供了吃的，睡觉的地方，祖先也获得了快乐，就像婴儿生活在摇篮一样。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1231900" y="1139190"/>
            <a:ext cx="7156524" cy="6076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 b="1" dirty="0">
                <a:solidFill>
                  <a:srgbClr val="3333FF"/>
                </a:solidFill>
                <a:latin typeface="楷体_GB2312" panose="02010609030101010101" pitchFamily="49" charset="-122"/>
                <a:ea typeface="楷体_GB2312" panose="02010609030101010101" pitchFamily="49" charset="-122"/>
                <a:sym typeface="+mn-ea"/>
              </a:rPr>
              <a:t>2.</a:t>
            </a:r>
            <a:r>
              <a:rPr lang="zh-CN" altLang="en-US" sz="2800" b="1" dirty="0" smtClean="0">
                <a:solidFill>
                  <a:srgbClr val="3333FF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为什么说“原始森林是我们祖先的摇篮”</a:t>
            </a:r>
            <a:r>
              <a:rPr lang="en-US" altLang="zh-CN" sz="2800" b="1" dirty="0" smtClean="0">
                <a:solidFill>
                  <a:srgbClr val="3333FF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452755" y="1587500"/>
            <a:ext cx="3163570" cy="2861310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txBody>
          <a:bodyPr wrap="square" rtlCol="0" anchor="t">
            <a:spAutoFit/>
          </a:bodyPr>
          <a:lstStyle/>
          <a:p>
            <a:pPr algn="l" fontAlgn="auto">
              <a:lnSpc>
                <a:spcPct val="150000"/>
              </a:lnSpc>
            </a:pPr>
            <a:r>
              <a:rPr sz="2400" b="1" dirty="0" err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爷爷说</a:t>
            </a:r>
            <a:r>
              <a:rPr sz="2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：</a:t>
            </a:r>
          </a:p>
          <a:p>
            <a:pPr algn="l" fontAlgn="auto">
              <a:lnSpc>
                <a:spcPct val="150000"/>
              </a:lnSpc>
            </a:pPr>
            <a:r>
              <a:rPr sz="2400" b="1" dirty="0" err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那原始森林</a:t>
            </a:r>
            <a:endParaRPr sz="24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algn="l" fontAlgn="auto">
              <a:lnSpc>
                <a:spcPct val="150000"/>
              </a:lnSpc>
            </a:pPr>
            <a:r>
              <a:rPr sz="2400" b="1" dirty="0" err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是我们祖先的摇篮</a:t>
            </a:r>
            <a:r>
              <a:rPr sz="2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。</a:t>
            </a:r>
          </a:p>
          <a:p>
            <a:pPr algn="l" fontAlgn="auto">
              <a:lnSpc>
                <a:spcPct val="150000"/>
              </a:lnSpc>
            </a:pPr>
            <a:r>
              <a:rPr sz="2400" b="1" dirty="0" err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真有意思</a:t>
            </a:r>
            <a:r>
              <a:rPr sz="2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，</a:t>
            </a:r>
          </a:p>
          <a:p>
            <a:pPr algn="l" fontAlgn="auto">
              <a:lnSpc>
                <a:spcPct val="150000"/>
              </a:lnSpc>
            </a:pPr>
            <a:r>
              <a:rPr sz="2400" b="1" dirty="0" err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这是多大的摇篮啊</a:t>
            </a:r>
            <a:r>
              <a:rPr sz="2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！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4226560" y="1553210"/>
            <a:ext cx="4054475" cy="52197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algn="l"/>
            <a:r>
              <a:rPr lang="en-US" altLang="zh-CN" sz="2800" b="1" dirty="0">
                <a:solidFill>
                  <a:srgbClr val="3333FF"/>
                </a:solidFill>
                <a:latin typeface="楷体_GB2312" panose="02010609030101010101" pitchFamily="49" charset="-122"/>
                <a:ea typeface="楷体_GB2312" panose="02010609030101010101" pitchFamily="49" charset="-122"/>
                <a:sym typeface="+mn-ea"/>
              </a:rPr>
              <a:t>1.</a:t>
            </a:r>
            <a:r>
              <a:rPr lang="en-US" altLang="zh-CN" sz="2800" b="1" dirty="0">
                <a:solidFill>
                  <a:srgbClr val="3333FF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“</a:t>
            </a:r>
            <a:r>
              <a:rPr lang="zh-CN" altLang="en-US" sz="2800" b="1" dirty="0">
                <a:solidFill>
                  <a:srgbClr val="3333FF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摇篮</a:t>
            </a:r>
            <a:r>
              <a:rPr lang="en-US" altLang="zh-CN" sz="2800" b="1" dirty="0">
                <a:solidFill>
                  <a:srgbClr val="3333FF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”</a:t>
            </a:r>
            <a:r>
              <a:rPr lang="zh-CN" altLang="en-US" sz="2800" b="1" dirty="0">
                <a:solidFill>
                  <a:srgbClr val="3333FF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有什么作用？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4226559" y="2227580"/>
            <a:ext cx="4377889" cy="2399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en-US" sz="2000" dirty="0">
                <a:latin typeface="微软雅黑" panose="020B0503020204020204" charset="-122"/>
                <a:ea typeface="微软雅黑" panose="020B0503020204020204" charset="-122"/>
              </a:rPr>
              <a:t>      </a:t>
            </a:r>
            <a:r>
              <a:rPr sz="2000" dirty="0">
                <a:latin typeface="微软雅黑" panose="020B0503020204020204" charset="-122"/>
                <a:ea typeface="微软雅黑" panose="020B0503020204020204" charset="-122"/>
              </a:rPr>
              <a:t>摇篮本来是供婴儿睡觉用的，我们祖先的摇篮居然是一个大森林，所以“我”觉得“真有意思”。“这是多大的摇篮啊”，</a:t>
            </a:r>
            <a:r>
              <a:rPr sz="2000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读出惊奇、赞叹的感觉来</a:t>
            </a:r>
            <a:r>
              <a:rPr sz="2000" dirty="0">
                <a:latin typeface="微软雅黑" panose="020B0503020204020204" charset="-122"/>
                <a:ea typeface="微软雅黑" panose="020B0503020204020204" charset="-122"/>
              </a:rPr>
              <a:t>。</a:t>
            </a:r>
          </a:p>
        </p:txBody>
      </p:sp>
      <p:pic>
        <p:nvPicPr>
          <p:cNvPr id="5" name="图片 4" descr="通用的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1450" y="748030"/>
            <a:ext cx="2056630" cy="576004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597535" y="805815"/>
            <a:ext cx="149733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latin typeface="微软雅黑" panose="020B0503020204020204" charset="-122"/>
                <a:ea typeface="微软雅黑" panose="020B0503020204020204" charset="-122"/>
              </a:rPr>
              <a:t>课文解读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ldLvl="0" animBg="1"/>
      <p:bldP spid="6" grpId="0"/>
      <p:bldP spid="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658495" y="864235"/>
            <a:ext cx="6210935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l"/>
            <a:r>
              <a:rPr lang="en-US" altLang="zh-CN" sz="2800" b="1" dirty="0">
                <a:solidFill>
                  <a:srgbClr val="3333FF"/>
                </a:solidFill>
                <a:latin typeface="楷体_GB2312" panose="02010609030101010101" pitchFamily="49" charset="-122"/>
                <a:ea typeface="楷体_GB2312" panose="02010609030101010101" pitchFamily="49" charset="-122"/>
                <a:sym typeface="+mn-ea"/>
              </a:rPr>
              <a:t>2.</a:t>
            </a:r>
            <a:r>
              <a:rPr lang="zh-CN" sz="2800" b="1" dirty="0">
                <a:solidFill>
                  <a:srgbClr val="3333FF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第二、三小节主要讲了什么内容？</a:t>
            </a:r>
            <a:endParaRPr lang="zh-CN" altLang="zh-CN" sz="2800" b="1" dirty="0">
              <a:solidFill>
                <a:srgbClr val="3333FF"/>
              </a:solidFill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551180" y="1480185"/>
            <a:ext cx="6102985" cy="28917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ct val="130000"/>
              </a:lnSpc>
            </a:pPr>
            <a:r>
              <a:rPr lang="en-US" sz="2000" dirty="0">
                <a:latin typeface="微软雅黑" panose="020B0503020204020204" charset="-122"/>
                <a:ea typeface="微软雅黑" panose="020B0503020204020204" charset="-122"/>
              </a:rPr>
              <a:t>       </a:t>
            </a:r>
            <a:r>
              <a:rPr sz="2000" dirty="0" err="1">
                <a:latin typeface="微软雅黑" panose="020B0503020204020204" charset="-122"/>
                <a:ea typeface="微软雅黑" panose="020B0503020204020204" charset="-122"/>
              </a:rPr>
              <a:t>第二、三小节是对祖先在森林中生活情景的想象、猜测</a:t>
            </a:r>
            <a:r>
              <a:rPr sz="2000" dirty="0">
                <a:latin typeface="微软雅黑" panose="020B0503020204020204" charset="-122"/>
                <a:ea typeface="微软雅黑" panose="020B0503020204020204" charset="-122"/>
              </a:rPr>
              <a:t>：</a:t>
            </a:r>
            <a:r>
              <a:rPr sz="2000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“</a:t>
            </a:r>
            <a:r>
              <a:rPr sz="2000" dirty="0" err="1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摘野果</a:t>
            </a:r>
            <a:r>
              <a:rPr sz="2000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”“</a:t>
            </a:r>
            <a:r>
              <a:rPr sz="2000" dirty="0" err="1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掏鹊蛋</a:t>
            </a:r>
            <a:r>
              <a:rPr sz="2000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”“</a:t>
            </a:r>
            <a:r>
              <a:rPr sz="2000" dirty="0" err="1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和野兔赛跑</a:t>
            </a:r>
            <a:r>
              <a:rPr sz="2000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”“</a:t>
            </a:r>
            <a:r>
              <a:rPr sz="2000" dirty="0" err="1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看蘑菇打伞</a:t>
            </a:r>
            <a:r>
              <a:rPr sz="2000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”“</a:t>
            </a:r>
            <a:r>
              <a:rPr sz="2000" dirty="0" err="1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逗小松鼠</a:t>
            </a:r>
            <a:r>
              <a:rPr sz="2000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” “</a:t>
            </a:r>
            <a:r>
              <a:rPr sz="2000" dirty="0" err="1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采野蔷薇</a:t>
            </a:r>
            <a:r>
              <a:rPr sz="2000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” “</a:t>
            </a:r>
            <a:r>
              <a:rPr sz="2000" dirty="0" err="1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捉红蜻蜓</a:t>
            </a:r>
            <a:r>
              <a:rPr sz="2000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” “</a:t>
            </a:r>
            <a:r>
              <a:rPr sz="2000" dirty="0" err="1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逮绿蝈蝈</a:t>
            </a:r>
            <a:r>
              <a:rPr sz="2000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”</a:t>
            </a:r>
            <a:r>
              <a:rPr sz="2000" dirty="0">
                <a:latin typeface="微软雅黑" panose="020B0503020204020204" charset="-122"/>
                <a:ea typeface="微软雅黑" panose="020B0503020204020204" charset="-122"/>
              </a:rPr>
              <a:t>。 </a:t>
            </a:r>
            <a:r>
              <a:rPr sz="2000" dirty="0" err="1">
                <a:latin typeface="微软雅黑" panose="020B0503020204020204" charset="-122"/>
                <a:ea typeface="微软雅黑" panose="020B0503020204020204" charset="-122"/>
              </a:rPr>
              <a:t>这些想象都源于儿童真实的生活，富有童真童趣，表现了祖先在原始森林中简单、自由的生活</a:t>
            </a:r>
            <a:r>
              <a:rPr sz="2000" dirty="0">
                <a:latin typeface="微软雅黑" panose="020B0503020204020204" charset="-122"/>
                <a:ea typeface="微软雅黑" panose="020B0503020204020204" charset="-122"/>
              </a:rPr>
              <a:t>。“</a:t>
            </a:r>
            <a:r>
              <a:rPr sz="2000" dirty="0" err="1">
                <a:latin typeface="微软雅黑" panose="020B0503020204020204" charset="-122"/>
                <a:ea typeface="微软雅黑" panose="020B0503020204020204" charset="-122"/>
              </a:rPr>
              <a:t>摘”“掏”“逗”“采”“捉</a:t>
            </a:r>
            <a:r>
              <a:rPr sz="2000" dirty="0">
                <a:latin typeface="微软雅黑" panose="020B0503020204020204" charset="-122"/>
                <a:ea typeface="微软雅黑" panose="020B0503020204020204" charset="-122"/>
              </a:rPr>
              <a:t>” “</a:t>
            </a:r>
            <a:r>
              <a:rPr sz="2000" dirty="0" err="1">
                <a:latin typeface="微软雅黑" panose="020B0503020204020204" charset="-122"/>
                <a:ea typeface="微软雅黑" panose="020B0503020204020204" charset="-122"/>
              </a:rPr>
              <a:t>逮”用词准确</a:t>
            </a:r>
            <a:r>
              <a:rPr sz="2000" dirty="0">
                <a:latin typeface="微软雅黑" panose="020B0503020204020204" charset="-122"/>
                <a:ea typeface="微软雅黑" panose="020B0503020204020204" charset="-122"/>
              </a:rPr>
              <a:t>。</a:t>
            </a:r>
          </a:p>
        </p:txBody>
      </p:sp>
      <p:pic>
        <p:nvPicPr>
          <p:cNvPr id="3" name="图片 2" descr="F:\伊太宝\（旧）人教版课件\二下\2018小教搭语文二下（统编）图图\第23课  图2.jpg第23课  图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972300" y="970915"/>
            <a:ext cx="1888490" cy="1793240"/>
          </a:xfrm>
          <a:prstGeom prst="rect">
            <a:avLst/>
          </a:prstGeom>
        </p:spPr>
      </p:pic>
      <p:pic>
        <p:nvPicPr>
          <p:cNvPr id="7" name="图片 6" descr="F:\伊太宝\（旧）人教版课件\二下\2018小教搭语文二下（统编）图图\第23课  图3.jpg第23课  图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203440" y="2955290"/>
            <a:ext cx="1657350" cy="174434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F:\伊太宝\（旧）人教版课件\二下\2018小教搭语文二下（统编）图图\第23课  图4.jpg第23课  图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911975" y="2141538"/>
            <a:ext cx="2252345" cy="2461895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500380" y="1141095"/>
            <a:ext cx="2907030" cy="2862322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txBody>
          <a:bodyPr wrap="square" rtlCol="0" anchor="t">
            <a:spAutoFit/>
          </a:bodyPr>
          <a:lstStyle/>
          <a:p>
            <a:pPr algn="l" fontAlgn="auto">
              <a:lnSpc>
                <a:spcPct val="150000"/>
              </a:lnSpc>
            </a:pPr>
            <a:r>
              <a:rPr sz="2400" b="1" dirty="0" err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风儿吹动树叶</a:t>
            </a:r>
            <a:endParaRPr sz="24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algn="l" fontAlgn="auto">
              <a:lnSpc>
                <a:spcPct val="150000"/>
              </a:lnSpc>
            </a:pPr>
            <a:r>
              <a:rPr sz="2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“</a:t>
            </a:r>
            <a:r>
              <a:rPr sz="2400" b="1" dirty="0" err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沙沙，沙沙</a:t>
            </a:r>
            <a:r>
              <a:rPr sz="24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！”</a:t>
            </a:r>
            <a:endParaRPr sz="24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algn="l" fontAlgn="auto">
              <a:lnSpc>
                <a:spcPct val="150000"/>
              </a:lnSpc>
            </a:pPr>
            <a:r>
              <a:rPr sz="2400" b="1" dirty="0" err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那回忆</a:t>
            </a:r>
            <a:endParaRPr sz="24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algn="l" fontAlgn="auto">
              <a:lnSpc>
                <a:spcPct val="150000"/>
              </a:lnSpc>
            </a:pPr>
            <a:r>
              <a:rPr sz="2400" b="1" dirty="0" err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多么美好</a:t>
            </a:r>
            <a:r>
              <a:rPr sz="2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，</a:t>
            </a:r>
          </a:p>
          <a:p>
            <a:pPr algn="l" fontAlgn="auto">
              <a:lnSpc>
                <a:spcPct val="150000"/>
              </a:lnSpc>
            </a:pPr>
            <a:r>
              <a:rPr sz="2400" b="1" dirty="0" err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又那么遥远</a:t>
            </a:r>
            <a:r>
              <a:rPr sz="2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3501390" y="1141095"/>
            <a:ext cx="4769485" cy="52197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algn="l"/>
            <a:r>
              <a:rPr lang="en-US" altLang="zh-CN" sz="2800" b="1" dirty="0">
                <a:solidFill>
                  <a:srgbClr val="3333FF"/>
                </a:solidFill>
                <a:latin typeface="楷体_GB2312" panose="02010609030101010101" pitchFamily="49" charset="-122"/>
                <a:ea typeface="楷体_GB2312" panose="02010609030101010101" pitchFamily="49" charset="-122"/>
                <a:sym typeface="+mn-ea"/>
              </a:rPr>
              <a:t>3.</a:t>
            </a:r>
            <a:r>
              <a:rPr lang="zh-CN" sz="2800" b="1" dirty="0">
                <a:solidFill>
                  <a:srgbClr val="3333FF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这部分该用什么音调去读？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3407410" y="1858010"/>
            <a:ext cx="3799840" cy="1938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en-US" sz="2000" dirty="0">
                <a:latin typeface="微软雅黑" panose="020B0503020204020204" charset="-122"/>
                <a:ea typeface="微软雅黑" panose="020B0503020204020204" charset="-122"/>
              </a:rPr>
              <a:t>    </a:t>
            </a:r>
            <a:r>
              <a:rPr sz="2000" dirty="0">
                <a:latin typeface="微软雅黑" panose="020B0503020204020204" charset="-122"/>
                <a:ea typeface="微软雅黑" panose="020B0503020204020204" charset="-122"/>
              </a:rPr>
              <a:t>“</a:t>
            </a:r>
            <a:r>
              <a:rPr sz="2000" dirty="0" err="1">
                <a:latin typeface="微软雅黑" panose="020B0503020204020204" charset="-122"/>
                <a:ea typeface="微软雅黑" panose="020B0503020204020204" charset="-122"/>
              </a:rPr>
              <a:t>沙沙，沙沙”要读得</a:t>
            </a:r>
            <a:r>
              <a:rPr sz="2000" dirty="0" err="1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轻柔</a:t>
            </a:r>
            <a:endParaRPr sz="2000" dirty="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fontAlgn="auto">
              <a:lnSpc>
                <a:spcPct val="150000"/>
              </a:lnSpc>
            </a:pPr>
            <a:r>
              <a:rPr sz="2000" dirty="0" err="1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缓慢</a:t>
            </a:r>
            <a:r>
              <a:rPr sz="2000" dirty="0">
                <a:latin typeface="微软雅黑" panose="020B0503020204020204" charset="-122"/>
                <a:ea typeface="微软雅黑" panose="020B0503020204020204" charset="-122"/>
              </a:rPr>
              <a:t>； “</a:t>
            </a:r>
            <a:r>
              <a:rPr sz="2000" dirty="0" err="1">
                <a:latin typeface="微软雅黑" panose="020B0503020204020204" charset="-122"/>
                <a:ea typeface="微软雅黑" panose="020B0503020204020204" charset="-122"/>
              </a:rPr>
              <a:t>又那么遥远</a:t>
            </a:r>
            <a:r>
              <a:rPr sz="2000" dirty="0">
                <a:latin typeface="微软雅黑" panose="020B0503020204020204" charset="-122"/>
                <a:ea typeface="微软雅黑" panose="020B0503020204020204" charset="-122"/>
              </a:rPr>
              <a:t>……”声</a:t>
            </a:r>
          </a:p>
          <a:p>
            <a:pPr fontAlgn="auto">
              <a:lnSpc>
                <a:spcPct val="150000"/>
              </a:lnSpc>
            </a:pPr>
            <a:r>
              <a:rPr sz="2000" dirty="0" err="1">
                <a:latin typeface="微软雅黑" panose="020B0503020204020204" charset="-122"/>
                <a:ea typeface="微软雅黑" panose="020B0503020204020204" charset="-122"/>
              </a:rPr>
              <a:t>音</a:t>
            </a:r>
            <a:r>
              <a:rPr sz="2000" dirty="0" err="1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渐低渐柔</a:t>
            </a:r>
            <a:r>
              <a:rPr sz="2000" dirty="0" err="1">
                <a:latin typeface="微软雅黑" panose="020B0503020204020204" charset="-122"/>
                <a:ea typeface="微软雅黑" panose="020B0503020204020204" charset="-122"/>
              </a:rPr>
              <a:t>，读出回味无穷</a:t>
            </a:r>
            <a:endParaRPr sz="2000" dirty="0">
              <a:latin typeface="微软雅黑" panose="020B0503020204020204" charset="-122"/>
              <a:ea typeface="微软雅黑" panose="020B0503020204020204" charset="-122"/>
            </a:endParaRPr>
          </a:p>
          <a:p>
            <a:pPr fontAlgn="auto">
              <a:lnSpc>
                <a:spcPct val="150000"/>
              </a:lnSpc>
            </a:pPr>
            <a:r>
              <a:rPr sz="2000" dirty="0" err="1">
                <a:latin typeface="微软雅黑" panose="020B0503020204020204" charset="-122"/>
                <a:ea typeface="微软雅黑" panose="020B0503020204020204" charset="-122"/>
              </a:rPr>
              <a:t>的感觉</a:t>
            </a:r>
            <a:r>
              <a:rPr sz="2000" dirty="0">
                <a:latin typeface="微软雅黑" panose="020B0503020204020204" charset="-122"/>
                <a:ea typeface="微软雅黑" panose="020B0503020204020204" charset="-122"/>
              </a:rPr>
              <a:t>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ldLvl="0" animBg="1"/>
      <p:bldP spid="6" grpId="0"/>
      <p:bldP spid="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通用的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2100" y="1001395"/>
            <a:ext cx="2056630" cy="576004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740410" y="1059180"/>
            <a:ext cx="174180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latin typeface="微软雅黑" panose="020B0503020204020204" charset="-122"/>
                <a:ea typeface="微软雅黑" panose="020B0503020204020204" charset="-122"/>
              </a:rPr>
              <a:t>主题归纳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1144270" y="1884680"/>
            <a:ext cx="7273925" cy="17532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en-US" sz="2400" dirty="0">
                <a:latin typeface="微软雅黑" panose="020B0503020204020204" charset="-122"/>
                <a:ea typeface="微软雅黑" panose="020B0503020204020204" charset="-122"/>
              </a:rPr>
              <a:t>       </a:t>
            </a:r>
            <a:r>
              <a:rPr sz="2400" dirty="0" err="1">
                <a:latin typeface="微软雅黑" panose="020B0503020204020204" charset="-122"/>
                <a:ea typeface="微软雅黑" panose="020B0503020204020204" charset="-122"/>
              </a:rPr>
              <a:t>这首诗歌通过丰富的想象，生动地描绘出祖先在原始森林这个大摇篮里生活的情景，告诉我们</a:t>
            </a:r>
            <a:r>
              <a:rPr sz="2400" dirty="0" err="1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要热爱大自然，保护森林</a:t>
            </a:r>
            <a:r>
              <a:rPr sz="2400" dirty="0">
                <a:latin typeface="微软雅黑" panose="020B0503020204020204" charset="-122"/>
                <a:ea typeface="微软雅黑" panose="020B0503020204020204" charset="-122"/>
              </a:rPr>
              <a:t>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通用的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8610" y="598170"/>
            <a:ext cx="2056630" cy="576004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756285" y="669925"/>
            <a:ext cx="143954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>
                <a:latin typeface="微软雅黑" panose="020B0503020204020204" charset="-122"/>
                <a:ea typeface="微软雅黑" panose="020B0503020204020204" charset="-122"/>
              </a:rPr>
              <a:t>文章结构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756285" y="2053590"/>
            <a:ext cx="480695" cy="1630045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zh-CN" altLang="en-US" sz="2000" b="1">
                <a:solidFill>
                  <a:srgbClr val="3333FF"/>
                </a:solidFill>
              </a:rPr>
              <a:t>祖先的摇篮</a:t>
            </a:r>
          </a:p>
        </p:txBody>
      </p:sp>
      <p:sp>
        <p:nvSpPr>
          <p:cNvPr id="8" name="左大括号 7"/>
          <p:cNvSpPr/>
          <p:nvPr/>
        </p:nvSpPr>
        <p:spPr>
          <a:xfrm>
            <a:off x="1409065" y="1414780"/>
            <a:ext cx="268605" cy="2908300"/>
          </a:xfrm>
          <a:prstGeom prst="leftBrace">
            <a:avLst>
              <a:gd name="adj1" fmla="val 0"/>
              <a:gd name="adj2" fmla="val 50000"/>
            </a:avLst>
          </a:prstGeom>
          <a:ln w="317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6" name="左大括号 15"/>
          <p:cNvSpPr/>
          <p:nvPr/>
        </p:nvSpPr>
        <p:spPr>
          <a:xfrm flipH="1">
            <a:off x="6715760" y="1413510"/>
            <a:ext cx="288925" cy="2908935"/>
          </a:xfrm>
          <a:prstGeom prst="leftBrace">
            <a:avLst/>
          </a:prstGeom>
          <a:ln w="317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1788795" y="1325880"/>
            <a:ext cx="4179570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>
                <a:latin typeface="微软雅黑" panose="020B0503020204020204" charset="-122"/>
                <a:ea typeface="微软雅黑" panose="020B0503020204020204" charset="-122"/>
              </a:rPr>
              <a:t>总述：祖先的摇篮是原始森林</a:t>
            </a:r>
          </a:p>
        </p:txBody>
      </p:sp>
      <p:sp>
        <p:nvSpPr>
          <p:cNvPr id="20" name="文本框 19"/>
          <p:cNvSpPr txBox="1"/>
          <p:nvPr/>
        </p:nvSpPr>
        <p:spPr>
          <a:xfrm>
            <a:off x="1884680" y="2557145"/>
            <a:ext cx="86550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>
                <a:latin typeface="微软雅黑" panose="020B0503020204020204" charset="-122"/>
                <a:ea typeface="微软雅黑" panose="020B0503020204020204" charset="-122"/>
              </a:rPr>
              <a:t>想象</a:t>
            </a:r>
          </a:p>
        </p:txBody>
      </p:sp>
      <p:sp>
        <p:nvSpPr>
          <p:cNvPr id="21" name="左大括号 20"/>
          <p:cNvSpPr/>
          <p:nvPr/>
        </p:nvSpPr>
        <p:spPr>
          <a:xfrm>
            <a:off x="2562225" y="2052955"/>
            <a:ext cx="268605" cy="1407160"/>
          </a:xfrm>
          <a:prstGeom prst="leftBrace">
            <a:avLst>
              <a:gd name="adj1" fmla="val 0"/>
              <a:gd name="adj2" fmla="val 50000"/>
            </a:avLst>
          </a:prstGeom>
          <a:ln w="317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2750185" y="1849120"/>
            <a:ext cx="4103370" cy="10147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lnSpc>
                <a:spcPct val="150000"/>
              </a:lnSpc>
            </a:pPr>
            <a:r>
              <a:rPr lang="zh-CN" altLang="en-US" sz="2000">
                <a:latin typeface="微软雅黑" panose="020B0503020204020204" charset="-122"/>
                <a:ea typeface="微软雅黑" panose="020B0503020204020204" charset="-122"/>
              </a:rPr>
              <a:t>大人们：摘野果、掏鹊蛋、和野兔            赛跑、看蘑菇打伞</a:t>
            </a:r>
          </a:p>
        </p:txBody>
      </p:sp>
      <p:sp>
        <p:nvSpPr>
          <p:cNvPr id="23" name="文本框 22"/>
          <p:cNvSpPr txBox="1"/>
          <p:nvPr/>
        </p:nvSpPr>
        <p:spPr>
          <a:xfrm>
            <a:off x="2750185" y="2863850"/>
            <a:ext cx="4103370" cy="10147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lnSpc>
                <a:spcPct val="150000"/>
              </a:lnSpc>
            </a:pPr>
            <a:r>
              <a:rPr lang="zh-CN" altLang="en-US" sz="2000">
                <a:latin typeface="微软雅黑" panose="020B0503020204020204" charset="-122"/>
                <a:ea typeface="微软雅黑" panose="020B0503020204020204" charset="-122"/>
              </a:rPr>
              <a:t>孩子们：逗小松鼠、采野蔷薇、捉红蜻蜓、逮绿蝈蝈</a:t>
            </a:r>
          </a:p>
        </p:txBody>
      </p:sp>
      <p:sp>
        <p:nvSpPr>
          <p:cNvPr id="25" name="文本框 24"/>
          <p:cNvSpPr txBox="1"/>
          <p:nvPr/>
        </p:nvSpPr>
        <p:spPr>
          <a:xfrm>
            <a:off x="1788795" y="3923665"/>
            <a:ext cx="4179570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>
                <a:latin typeface="微软雅黑" panose="020B0503020204020204" charset="-122"/>
                <a:ea typeface="微软雅黑" panose="020B0503020204020204" charset="-122"/>
              </a:rPr>
              <a:t>总结：回忆</a:t>
            </a:r>
          </a:p>
        </p:txBody>
      </p:sp>
      <p:sp>
        <p:nvSpPr>
          <p:cNvPr id="27" name="矩形 26"/>
          <p:cNvSpPr/>
          <p:nvPr/>
        </p:nvSpPr>
        <p:spPr>
          <a:xfrm>
            <a:off x="7145020" y="2399665"/>
            <a:ext cx="1727835" cy="93599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2000" b="1">
                <a:solidFill>
                  <a:srgbClr val="FF0000"/>
                </a:solidFill>
                <a:latin typeface="+mn-ea"/>
              </a:rPr>
              <a:t>摇篮融入自然</a:t>
            </a:r>
          </a:p>
          <a:p>
            <a:pPr algn="ctr"/>
            <a:r>
              <a:rPr lang="zh-CN" altLang="en-US" sz="2000" b="1">
                <a:solidFill>
                  <a:srgbClr val="FF0000"/>
                </a:solidFill>
                <a:latin typeface="+mn-ea"/>
              </a:rPr>
              <a:t>回忆美好遥远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bldLvl="0" animBg="1"/>
      <p:bldP spid="8" grpId="0" bldLvl="0" animBg="1"/>
      <p:bldP spid="16" grpId="0" bldLvl="0" animBg="1"/>
      <p:bldP spid="17" grpId="0"/>
      <p:bldP spid="20" grpId="0"/>
      <p:bldP spid="21" grpId="0" bldLvl="0" animBg="1"/>
      <p:bldP spid="22" grpId="0"/>
      <p:bldP spid="23" grpId="0"/>
      <p:bldP spid="25" grpId="0"/>
      <p:bldP spid="27" grpId="0" bldLvl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2"/>
          <p:cNvSpPr txBox="1"/>
          <p:nvPr/>
        </p:nvSpPr>
        <p:spPr bwMode="auto">
          <a:xfrm>
            <a:off x="520700" y="1332865"/>
            <a:ext cx="4944745" cy="7829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150000"/>
              </a:lnSpc>
              <a:spcBef>
                <a:spcPts val="3000"/>
              </a:spcBef>
              <a:defRPr/>
            </a:pPr>
            <a:r>
              <a:rPr lang="en-US" altLang="zh-CN" sz="2400" dirty="0">
                <a:latin typeface="微软雅黑" panose="020B0503020204020204" charset="-122"/>
                <a:ea typeface="微软雅黑" panose="020B0503020204020204" charset="-122"/>
              </a:rPr>
              <a:t>1.</a:t>
            </a:r>
            <a:r>
              <a:rPr lang="zh-CN" altLang="zh-CN" sz="2400" dirty="0">
                <a:latin typeface="微软雅黑" panose="020B0503020204020204" charset="-122"/>
                <a:ea typeface="微软雅黑" panose="020B0503020204020204" charset="-122"/>
              </a:rPr>
              <a:t>根据拼音写出正确的汉字。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1953260" y="2526665"/>
            <a:ext cx="175133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latin typeface="微软雅黑" panose="020B0503020204020204" charset="-122"/>
                <a:ea typeface="微软雅黑" panose="020B0503020204020204" charset="-122"/>
              </a:rPr>
              <a:t>回（       ）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2717165" y="2054860"/>
            <a:ext cx="98615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>
                <a:solidFill>
                  <a:srgbClr val="FF0000"/>
                </a:solidFill>
                <a:latin typeface="方正姚体" panose="02010601030101010101" charset="-122"/>
                <a:ea typeface="方正姚体" panose="02010601030101010101" charset="-122"/>
              </a:rPr>
              <a:t>yì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2691130" y="2523490"/>
            <a:ext cx="94043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忆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5022215" y="2510155"/>
            <a:ext cx="291655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latin typeface="微软雅黑" panose="020B0503020204020204" charset="-122"/>
                <a:ea typeface="微软雅黑" panose="020B0503020204020204" charset="-122"/>
              </a:rPr>
              <a:t>（     ）</a:t>
            </a:r>
            <a:r>
              <a:rPr lang="zh-CN" sz="2400" dirty="0">
                <a:latin typeface="微软雅黑" panose="020B0503020204020204" charset="-122"/>
                <a:ea typeface="微软雅黑" panose="020B0503020204020204" charset="-122"/>
              </a:rPr>
              <a:t>先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5355590" y="2054860"/>
            <a:ext cx="98615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>
                <a:solidFill>
                  <a:srgbClr val="FF0000"/>
                </a:solidFill>
                <a:latin typeface="方正姚体" panose="02010601030101010101" charset="-122"/>
                <a:ea typeface="方正姚体" panose="02010601030101010101" charset="-122"/>
              </a:rPr>
              <a:t>zǔ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5397500" y="2526665"/>
            <a:ext cx="75819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祖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1781810" y="3793490"/>
            <a:ext cx="175133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latin typeface="微软雅黑" panose="020B0503020204020204" charset="-122"/>
                <a:ea typeface="微软雅黑" panose="020B0503020204020204" charset="-122"/>
              </a:rPr>
              <a:t>（       ）跑</a:t>
            </a:r>
          </a:p>
        </p:txBody>
      </p:sp>
      <p:sp>
        <p:nvSpPr>
          <p:cNvPr id="15" name="文本框 14"/>
          <p:cNvSpPr txBox="1"/>
          <p:nvPr/>
        </p:nvSpPr>
        <p:spPr>
          <a:xfrm>
            <a:off x="2186940" y="3321685"/>
            <a:ext cx="98615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>
                <a:solidFill>
                  <a:srgbClr val="FF0000"/>
                </a:solidFill>
                <a:latin typeface="方正姚体" panose="02010601030101010101" charset="-122"/>
                <a:ea typeface="方正姚体" panose="02010601030101010101" charset="-122"/>
              </a:rPr>
              <a:t>sài</a:t>
            </a:r>
          </a:p>
        </p:txBody>
      </p:sp>
      <p:sp>
        <p:nvSpPr>
          <p:cNvPr id="16" name="文本框 15"/>
          <p:cNvSpPr txBox="1"/>
          <p:nvPr/>
        </p:nvSpPr>
        <p:spPr>
          <a:xfrm>
            <a:off x="2232660" y="3790315"/>
            <a:ext cx="94043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赛</a:t>
            </a:r>
          </a:p>
        </p:txBody>
      </p:sp>
      <p:sp>
        <p:nvSpPr>
          <p:cNvPr id="18" name="文本框 17"/>
          <p:cNvSpPr txBox="1"/>
          <p:nvPr/>
        </p:nvSpPr>
        <p:spPr>
          <a:xfrm>
            <a:off x="5077460" y="3785235"/>
            <a:ext cx="175133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latin typeface="微软雅黑" panose="020B0503020204020204" charset="-122"/>
                <a:ea typeface="微软雅黑" panose="020B0503020204020204" charset="-122"/>
              </a:rPr>
              <a:t>采（       ）</a:t>
            </a:r>
          </a:p>
        </p:txBody>
      </p:sp>
      <p:sp>
        <p:nvSpPr>
          <p:cNvPr id="19" name="文本框 18"/>
          <p:cNvSpPr txBox="1"/>
          <p:nvPr/>
        </p:nvSpPr>
        <p:spPr>
          <a:xfrm>
            <a:off x="5697855" y="3313430"/>
            <a:ext cx="98615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>
                <a:solidFill>
                  <a:srgbClr val="FF0000"/>
                </a:solidFill>
                <a:latin typeface="方正姚体" panose="02010601030101010101" charset="-122"/>
                <a:ea typeface="方正姚体" panose="02010601030101010101" charset="-122"/>
              </a:rPr>
              <a:t>zhāi</a:t>
            </a:r>
          </a:p>
        </p:txBody>
      </p:sp>
      <p:sp>
        <p:nvSpPr>
          <p:cNvPr id="20" name="文本框 19"/>
          <p:cNvSpPr txBox="1"/>
          <p:nvPr/>
        </p:nvSpPr>
        <p:spPr>
          <a:xfrm>
            <a:off x="5815330" y="3782060"/>
            <a:ext cx="94043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摘</a:t>
            </a:r>
          </a:p>
        </p:txBody>
      </p:sp>
      <p:pic>
        <p:nvPicPr>
          <p:cNvPr id="6" name="图片 5" descr="通用的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9555" y="712470"/>
            <a:ext cx="2056425" cy="576004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704850" y="770255"/>
            <a:ext cx="153352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latin typeface="微软雅黑" panose="020B0503020204020204" charset="-122"/>
                <a:ea typeface="微软雅黑" panose="020B0503020204020204" charset="-122"/>
              </a:rPr>
              <a:t>随堂练习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2" grpId="0"/>
      <p:bldP spid="16" grpId="0"/>
      <p:bldP spid="20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708660" y="1057275"/>
            <a:ext cx="386334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>
                <a:latin typeface="黑体" panose="02010600030101010101" pitchFamily="2" charset="-122"/>
                <a:ea typeface="黑体" panose="02010600030101010101" pitchFamily="2" charset="-122"/>
              </a:rPr>
              <a:t>2.</a:t>
            </a:r>
            <a:r>
              <a:rPr lang="zh-CN" altLang="en-US" sz="2800" dirty="0">
                <a:latin typeface="黑体" panose="02010600030101010101" pitchFamily="2" charset="-122"/>
                <a:ea typeface="黑体" panose="02010600030101010101" pitchFamily="2" charset="-122"/>
              </a:rPr>
              <a:t>根据课文内容填空。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1014095" y="1888490"/>
            <a:ext cx="8190865" cy="21228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“</a:t>
            </a:r>
            <a:r>
              <a:rPr lang="zh-CN" altLang="en-US" sz="24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祖先的摇篮</a:t>
            </a:r>
            <a:r>
              <a:rPr lang="en-US" altLang="zh-CN" sz="24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”</a:t>
            </a:r>
            <a:r>
              <a:rPr lang="zh-CN" altLang="en-US" sz="24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指的是（          ）。在这里</a:t>
            </a:r>
          </a:p>
          <a:p>
            <a:pPr fontAlgn="auto">
              <a:lnSpc>
                <a:spcPct val="150000"/>
              </a:lnSpc>
            </a:pPr>
            <a:r>
              <a:rPr lang="zh-CN" altLang="en-US" sz="24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可以摘</a:t>
            </a:r>
            <a:r>
              <a:rPr lang="en-US" altLang="zh-CN" sz="24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(     )</a:t>
            </a:r>
            <a:r>
              <a:rPr lang="zh-CN" altLang="en-US" sz="24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，掏（    ），可以和（    ）赛跑，</a:t>
            </a:r>
          </a:p>
          <a:p>
            <a:pPr fontAlgn="auto">
              <a:lnSpc>
                <a:spcPct val="150000"/>
              </a:lnSpc>
            </a:pPr>
            <a:r>
              <a:rPr lang="zh-CN" altLang="en-US" sz="24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看蘑菇（    ）。孩子们在这里可以逗（       ），</a:t>
            </a:r>
          </a:p>
          <a:p>
            <a:pPr fontAlgn="auto">
              <a:lnSpc>
                <a:spcPct val="150000"/>
              </a:lnSpc>
            </a:pPr>
            <a:r>
              <a:rPr lang="zh-CN" altLang="en-US" sz="24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采（      ），捉（       ），逮（       ）。</a:t>
            </a:r>
            <a:endParaRPr lang="en-US" altLang="zh-CN" sz="24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5162550" y="1888490"/>
            <a:ext cx="159829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>
                <a:solidFill>
                  <a:srgbClr val="FF0000"/>
                </a:solidFill>
                <a:latin typeface="黑体" panose="02010600030101010101" pitchFamily="2" charset="-122"/>
                <a:ea typeface="黑体" panose="02010600030101010101" pitchFamily="2" charset="-122"/>
              </a:rPr>
              <a:t>原始森林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2131695" y="2390775"/>
            <a:ext cx="101727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>
                <a:solidFill>
                  <a:srgbClr val="FF0000"/>
                </a:solidFill>
                <a:latin typeface="黑体" panose="02010600030101010101" pitchFamily="2" charset="-122"/>
                <a:ea typeface="黑体" panose="02010600030101010101" pitchFamily="2" charset="-122"/>
              </a:rPr>
              <a:t>野果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3962400" y="2390775"/>
            <a:ext cx="81089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>
                <a:solidFill>
                  <a:srgbClr val="FF0000"/>
                </a:solidFill>
                <a:latin typeface="黑体" panose="02010600030101010101" pitchFamily="2" charset="-122"/>
                <a:ea typeface="黑体" panose="02010600030101010101" pitchFamily="2" charset="-122"/>
              </a:rPr>
              <a:t>鹊蛋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6416675" y="2390775"/>
            <a:ext cx="83883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>
                <a:solidFill>
                  <a:srgbClr val="FF0000"/>
                </a:solidFill>
                <a:latin typeface="黑体" panose="02010600030101010101" pitchFamily="2" charset="-122"/>
                <a:ea typeface="黑体" panose="02010600030101010101" pitchFamily="2" charset="-122"/>
              </a:rPr>
              <a:t>野兔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2277110" y="2931160"/>
            <a:ext cx="96075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>
                <a:solidFill>
                  <a:srgbClr val="FF0000"/>
                </a:solidFill>
                <a:latin typeface="黑体" panose="02010600030101010101" pitchFamily="2" charset="-122"/>
                <a:ea typeface="黑体" panose="02010600030101010101" pitchFamily="2" charset="-122"/>
              </a:rPr>
              <a:t>打伞  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6584950" y="2931160"/>
            <a:ext cx="135572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>
                <a:solidFill>
                  <a:srgbClr val="FF0000"/>
                </a:solidFill>
                <a:latin typeface="黑体" panose="02010600030101010101" pitchFamily="2" charset="-122"/>
                <a:ea typeface="黑体" panose="02010600030101010101" pitchFamily="2" charset="-122"/>
              </a:rPr>
              <a:t>小松鼠</a:t>
            </a:r>
          </a:p>
        </p:txBody>
      </p:sp>
      <p:sp>
        <p:nvSpPr>
          <p:cNvPr id="16" name="文本框 15"/>
          <p:cNvSpPr txBox="1"/>
          <p:nvPr/>
        </p:nvSpPr>
        <p:spPr>
          <a:xfrm>
            <a:off x="1617345" y="3467100"/>
            <a:ext cx="135572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>
                <a:solidFill>
                  <a:srgbClr val="FF0000"/>
                </a:solidFill>
                <a:latin typeface="黑体" panose="02010600030101010101" pitchFamily="2" charset="-122"/>
                <a:ea typeface="黑体" panose="02010600030101010101" pitchFamily="2" charset="-122"/>
              </a:rPr>
              <a:t>野蔷薇</a:t>
            </a:r>
          </a:p>
        </p:txBody>
      </p:sp>
      <p:sp>
        <p:nvSpPr>
          <p:cNvPr id="17" name="文本框 16"/>
          <p:cNvSpPr txBox="1"/>
          <p:nvPr/>
        </p:nvSpPr>
        <p:spPr>
          <a:xfrm>
            <a:off x="3893820" y="3467100"/>
            <a:ext cx="135572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>
                <a:solidFill>
                  <a:srgbClr val="FF0000"/>
                </a:solidFill>
                <a:latin typeface="黑体" panose="02010600030101010101" pitchFamily="2" charset="-122"/>
                <a:ea typeface="黑体" panose="02010600030101010101" pitchFamily="2" charset="-122"/>
              </a:rPr>
              <a:t>红蜻蜓</a:t>
            </a:r>
          </a:p>
        </p:txBody>
      </p:sp>
      <p:sp>
        <p:nvSpPr>
          <p:cNvPr id="18" name="文本框 17"/>
          <p:cNvSpPr txBox="1"/>
          <p:nvPr/>
        </p:nvSpPr>
        <p:spPr>
          <a:xfrm>
            <a:off x="6158230" y="3467100"/>
            <a:ext cx="135572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>
                <a:solidFill>
                  <a:srgbClr val="FF0000"/>
                </a:solidFill>
                <a:latin typeface="黑体" panose="02010600030101010101" pitchFamily="2" charset="-122"/>
                <a:ea typeface="黑体" panose="02010600030101010101" pitchFamily="2" charset="-122"/>
              </a:rPr>
              <a:t>绿蝈蝈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9" grpId="0"/>
      <p:bldP spid="10" grpId="0"/>
      <p:bldP spid="11" grpId="0"/>
      <p:bldP spid="12" grpId="0"/>
      <p:bldP spid="13" grpId="0"/>
      <p:bldP spid="16" grpId="0"/>
      <p:bldP spid="17" grpId="0"/>
      <p:bldP spid="18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文本框 1"/>
          <p:cNvSpPr txBox="1">
            <a:spLocks noChangeArrowheads="1"/>
          </p:cNvSpPr>
          <p:nvPr/>
        </p:nvSpPr>
        <p:spPr bwMode="auto">
          <a:xfrm>
            <a:off x="879474" y="1635125"/>
            <a:ext cx="8013005" cy="6280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30000"/>
              </a:lnSpc>
              <a:spcBef>
                <a:spcPts val="900"/>
              </a:spcBef>
            </a:pPr>
            <a:r>
              <a:rPr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朗读课文，注意读好第2</a:t>
            </a:r>
            <a:r>
              <a:rPr lang="zh-CN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小节和第</a:t>
            </a:r>
            <a:r>
              <a:rPr lang="en-US" altLang="zh-CN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3</a:t>
            </a:r>
            <a:r>
              <a:rPr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小节中的问句。</a:t>
            </a:r>
          </a:p>
        </p:txBody>
      </p:sp>
      <p:pic>
        <p:nvPicPr>
          <p:cNvPr id="3" name="图片 2" descr="图标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4840" y="1845310"/>
            <a:ext cx="238760" cy="243840"/>
          </a:xfrm>
          <a:prstGeom prst="rect">
            <a:avLst/>
          </a:prstGeom>
        </p:spPr>
      </p:pic>
      <p:pic>
        <p:nvPicPr>
          <p:cNvPr id="11" name="图片 10" descr="通用的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5435" y="758190"/>
            <a:ext cx="2056425" cy="576004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737235" y="815975"/>
            <a:ext cx="215074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latin typeface="微软雅黑" panose="020B0503020204020204" charset="-122"/>
                <a:ea typeface="微软雅黑" panose="020B0503020204020204" charset="-122"/>
              </a:rPr>
              <a:t>教材习题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1136015" y="2339340"/>
            <a:ext cx="7049770" cy="17532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zh-CN" altLang="en-US" sz="2400" b="1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朗读指导：</a:t>
            </a:r>
            <a:endParaRPr lang="zh-CN" altLang="en-US" sz="2400" b="1" dirty="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fontAlgn="auto">
              <a:lnSpc>
                <a:spcPct val="150000"/>
              </a:lnSpc>
            </a:pPr>
            <a:r>
              <a:rPr sz="2400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       </a:t>
            </a:r>
            <a:r>
              <a:rPr sz="2400" dirty="0" err="1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入情入境，读出疑问的语气，读出猜想、好奇、好玩的感觉</a:t>
            </a:r>
            <a:r>
              <a:rPr sz="2400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14" grpId="0"/>
      <p:bldP spid="38914" grpId="1"/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030605" y="1472565"/>
            <a:ext cx="7083425" cy="2861310"/>
          </a:xfrm>
          <a:prstGeom prst="rect">
            <a:avLst/>
          </a:prstGeom>
          <a:ln>
            <a:prstDash val="dash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US" altLang="zh-CN" sz="2400" b="1" dirty="0">
                <a:solidFill>
                  <a:srgbClr val="0000FF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    </a:t>
            </a:r>
            <a:r>
              <a:rPr lang="zh-CN" altLang="en-US" sz="2400" b="1" dirty="0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“摇篮”原是指供婴儿睡觉的床。后用来比喻幼年或青年时代的生活环境或文化、运动等的发源地。本文讲的“祖先的摇篮”是指我们祖先生活的地方。我们的祖先是生活在什么地方呢？有怎样的生活方式呢？让我们一起来探探究竟吧。</a:t>
            </a:r>
          </a:p>
        </p:txBody>
      </p:sp>
      <p:pic>
        <p:nvPicPr>
          <p:cNvPr id="6" name="图片 5" descr="通用的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7690" y="695325"/>
            <a:ext cx="2055820" cy="576004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1029970" y="753110"/>
            <a:ext cx="155765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课文导入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3923928" y="339502"/>
            <a:ext cx="2520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rgbClr val="FFFFFF"/>
                </a:solidFill>
              </a:rPr>
              <a:t>https://www.ypppt.com/</a:t>
            </a:r>
            <a:endParaRPr lang="zh-CN" altLang="en-US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15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5" grpId="1" animBg="1"/>
      <p:bldP spid="5" grpId="2" animBg="1"/>
      <p:bldP spid="5" grpId="3" animBg="1"/>
      <p:bldP spid="5" grpId="4" animBg="1"/>
      <p:bldP spid="5" grpId="5" animBg="1"/>
      <p:bldP spid="5" grpId="6" animBg="1"/>
      <p:bldP spid="5" grpId="7" animBg="1"/>
      <p:bldP spid="5" grpId="8" animBg="1"/>
      <p:bldP spid="5" grpId="9" animBg="1"/>
      <p:bldP spid="5" grpId="10" animBg="1"/>
      <p:bldP spid="5" grpId="11" animBg="1"/>
      <p:bldP spid="5" grpId="12" animBg="1"/>
      <p:bldP spid="5" grpId="13" animBg="1"/>
      <p:bldP spid="5" grpId="14" animBg="1"/>
      <p:bldP spid="5" grpId="15" bldLvl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文本框 1"/>
          <p:cNvSpPr txBox="1">
            <a:spLocks noChangeArrowheads="1"/>
          </p:cNvSpPr>
          <p:nvPr/>
        </p:nvSpPr>
        <p:spPr bwMode="auto">
          <a:xfrm>
            <a:off x="840105" y="716280"/>
            <a:ext cx="7792085" cy="10274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30000"/>
              </a:lnSpc>
              <a:spcBef>
                <a:spcPts val="900"/>
              </a:spcBef>
            </a:pPr>
            <a:r>
              <a:rPr sz="24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想象一下，在祖先的摇篮里，人们还会做什么？ 仿照第 2小节或第3小节说一说。</a:t>
            </a:r>
          </a:p>
        </p:txBody>
      </p:sp>
      <p:pic>
        <p:nvPicPr>
          <p:cNvPr id="3" name="图片 2" descr="图标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1035" y="889000"/>
            <a:ext cx="238760" cy="243840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2236470" y="1852295"/>
            <a:ext cx="7021195" cy="305371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fontAlgn="auto">
              <a:lnSpc>
                <a:spcPts val="3300"/>
              </a:lnSpc>
            </a:pPr>
            <a:r>
              <a:rPr lang="zh-CN" sz="2000" b="1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示例：</a:t>
            </a:r>
            <a:r>
              <a:rPr lang="zh-CN" sz="20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  </a:t>
            </a:r>
            <a:r>
              <a:rPr lang="zh-CN" sz="2400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那时候，</a:t>
            </a:r>
          </a:p>
          <a:p>
            <a:pPr fontAlgn="auto">
              <a:lnSpc>
                <a:spcPts val="3300"/>
              </a:lnSpc>
            </a:pPr>
            <a:r>
              <a:rPr lang="zh-CN" sz="2400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          孩子们也在这里</a:t>
            </a:r>
          </a:p>
          <a:p>
            <a:pPr fontAlgn="auto">
              <a:lnSpc>
                <a:spcPts val="3300"/>
              </a:lnSpc>
            </a:pPr>
            <a:r>
              <a:rPr lang="zh-CN" sz="2400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          荡秋千，</a:t>
            </a:r>
          </a:p>
          <a:p>
            <a:pPr fontAlgn="auto">
              <a:lnSpc>
                <a:spcPts val="3300"/>
              </a:lnSpc>
            </a:pPr>
            <a:r>
              <a:rPr lang="zh-CN" sz="2400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          堆雪人吗？</a:t>
            </a:r>
          </a:p>
          <a:p>
            <a:pPr fontAlgn="auto">
              <a:lnSpc>
                <a:spcPts val="3300"/>
              </a:lnSpc>
            </a:pPr>
            <a:r>
              <a:rPr lang="zh-CN" sz="2400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          也在这里</a:t>
            </a:r>
          </a:p>
          <a:p>
            <a:pPr fontAlgn="auto">
              <a:lnSpc>
                <a:spcPts val="3300"/>
              </a:lnSpc>
            </a:pPr>
            <a:r>
              <a:rPr lang="zh-CN" sz="2400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          喂鸟雀，</a:t>
            </a:r>
          </a:p>
          <a:p>
            <a:pPr fontAlgn="auto">
              <a:lnSpc>
                <a:spcPts val="3300"/>
              </a:lnSpc>
            </a:pPr>
            <a:r>
              <a:rPr lang="zh-CN" sz="2400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          追蝴蝶吗？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14" grpId="0"/>
      <p:bldP spid="38914" grpId="1"/>
      <p:bldP spid="7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文本框 1"/>
          <p:cNvSpPr txBox="1">
            <a:spLocks noChangeArrowheads="1"/>
          </p:cNvSpPr>
          <p:nvPr/>
        </p:nvSpPr>
        <p:spPr bwMode="auto">
          <a:xfrm>
            <a:off x="1115695" y="673100"/>
            <a:ext cx="4760595" cy="6280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30000"/>
              </a:lnSpc>
              <a:spcBef>
                <a:spcPts val="900"/>
              </a:spcBef>
            </a:pPr>
            <a:r>
              <a:rPr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读一读，注意加点的词语。</a:t>
            </a:r>
          </a:p>
        </p:txBody>
      </p:sp>
      <p:pic>
        <p:nvPicPr>
          <p:cNvPr id="3" name="图片 2" descr="图标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46150" y="865505"/>
            <a:ext cx="238760" cy="243840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2118360" y="1323340"/>
            <a:ext cx="6360795" cy="31534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ts val="7000"/>
              </a:lnSpc>
            </a:pPr>
            <a:r>
              <a:rPr sz="2400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摘 野 果       </a:t>
            </a:r>
            <a:r>
              <a:rPr lang="zh-CN" sz="2400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采 蘑 菇        挖 野 菜</a:t>
            </a:r>
          </a:p>
          <a:p>
            <a:pPr fontAlgn="auto">
              <a:lnSpc>
                <a:spcPts val="7000"/>
              </a:lnSpc>
            </a:pPr>
            <a:r>
              <a:rPr lang="zh-CN" sz="2400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逗 松 鼠       捉 蜻 蜓        逮 蝈 蝈</a:t>
            </a:r>
          </a:p>
          <a:p>
            <a:pPr fontAlgn="auto">
              <a:lnSpc>
                <a:spcPts val="7000"/>
              </a:lnSpc>
            </a:pPr>
            <a:r>
              <a:rPr lang="zh-CN" sz="2400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看 夕 阳       赏  明 月        数 星 星</a:t>
            </a:r>
          </a:p>
          <a:p>
            <a:r>
              <a:rPr sz="2400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       </a:t>
            </a:r>
            <a:endParaRPr lang="zh-CN" altLang="en-US" dirty="0"/>
          </a:p>
        </p:txBody>
      </p:sp>
      <p:sp>
        <p:nvSpPr>
          <p:cNvPr id="13" name="文本框 12"/>
          <p:cNvSpPr txBox="1"/>
          <p:nvPr/>
        </p:nvSpPr>
        <p:spPr>
          <a:xfrm>
            <a:off x="5876925" y="3730625"/>
            <a:ext cx="43053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·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2061845" y="1501140"/>
            <a:ext cx="203581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>
                <a:latin typeface="方正姚体" panose="02010601030101010101" charset="-122"/>
                <a:ea typeface="方正姚体" panose="02010601030101010101" charset="-122"/>
              </a:rPr>
              <a:t>zhāi  yě  guǒ</a:t>
            </a:r>
          </a:p>
        </p:txBody>
      </p:sp>
      <p:sp>
        <p:nvSpPr>
          <p:cNvPr id="15" name="文本框 14"/>
          <p:cNvSpPr txBox="1"/>
          <p:nvPr/>
        </p:nvSpPr>
        <p:spPr>
          <a:xfrm>
            <a:off x="3841115" y="1501140"/>
            <a:ext cx="203581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>
                <a:latin typeface="方正姚体" panose="02010601030101010101" charset="-122"/>
                <a:ea typeface="方正姚体" panose="02010601030101010101" charset="-122"/>
              </a:rPr>
              <a:t>cǎi   mó  gu</a:t>
            </a:r>
          </a:p>
        </p:txBody>
      </p:sp>
      <p:sp>
        <p:nvSpPr>
          <p:cNvPr id="16" name="文本框 15"/>
          <p:cNvSpPr txBox="1"/>
          <p:nvPr/>
        </p:nvSpPr>
        <p:spPr>
          <a:xfrm>
            <a:off x="5616575" y="1501140"/>
            <a:ext cx="203581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>
                <a:latin typeface="方正姚体" panose="02010601030101010101" charset="-122"/>
                <a:ea typeface="方正姚体" panose="02010601030101010101" charset="-122"/>
              </a:rPr>
              <a:t> wā   yě  cài</a:t>
            </a:r>
          </a:p>
        </p:txBody>
      </p:sp>
      <p:sp>
        <p:nvSpPr>
          <p:cNvPr id="17" name="文本框 16"/>
          <p:cNvSpPr txBox="1"/>
          <p:nvPr/>
        </p:nvSpPr>
        <p:spPr>
          <a:xfrm>
            <a:off x="2061845" y="2315845"/>
            <a:ext cx="203581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>
                <a:latin typeface="方正姚体" panose="02010601030101010101" charset="-122"/>
                <a:ea typeface="方正姚体" panose="02010601030101010101" charset="-122"/>
              </a:rPr>
              <a:t>dòu sōng shǔ</a:t>
            </a:r>
          </a:p>
        </p:txBody>
      </p:sp>
      <p:sp>
        <p:nvSpPr>
          <p:cNvPr id="18" name="文本框 17"/>
          <p:cNvSpPr txBox="1"/>
          <p:nvPr/>
        </p:nvSpPr>
        <p:spPr>
          <a:xfrm>
            <a:off x="3731260" y="2315845"/>
            <a:ext cx="203581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>
                <a:latin typeface="方正姚体" panose="02010601030101010101" charset="-122"/>
                <a:ea typeface="方正姚体" panose="02010601030101010101" charset="-122"/>
              </a:rPr>
              <a:t>zhuō qīng tíng</a:t>
            </a:r>
          </a:p>
        </p:txBody>
      </p:sp>
      <p:sp>
        <p:nvSpPr>
          <p:cNvPr id="19" name="文本框 18"/>
          <p:cNvSpPr txBox="1"/>
          <p:nvPr/>
        </p:nvSpPr>
        <p:spPr>
          <a:xfrm>
            <a:off x="5616575" y="2315845"/>
            <a:ext cx="203581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>
                <a:latin typeface="方正姚体" panose="02010601030101010101" charset="-122"/>
                <a:ea typeface="方正姚体" panose="02010601030101010101" charset="-122"/>
              </a:rPr>
              <a:t>dǎi  guō  guo</a:t>
            </a:r>
          </a:p>
        </p:txBody>
      </p:sp>
      <p:sp>
        <p:nvSpPr>
          <p:cNvPr id="20" name="文本框 19"/>
          <p:cNvSpPr txBox="1"/>
          <p:nvPr/>
        </p:nvSpPr>
        <p:spPr>
          <a:xfrm>
            <a:off x="2118360" y="3248025"/>
            <a:ext cx="203581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>
                <a:latin typeface="方正姚体" panose="02010601030101010101" charset="-122"/>
                <a:ea typeface="方正姚体" panose="02010601030101010101" charset="-122"/>
              </a:rPr>
              <a:t>kàn  xī   yáng</a:t>
            </a:r>
          </a:p>
        </p:txBody>
      </p:sp>
      <p:sp>
        <p:nvSpPr>
          <p:cNvPr id="21" name="文本框 20"/>
          <p:cNvSpPr txBox="1"/>
          <p:nvPr/>
        </p:nvSpPr>
        <p:spPr>
          <a:xfrm>
            <a:off x="3580765" y="3248025"/>
            <a:ext cx="203581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>
                <a:latin typeface="方正姚体" panose="02010601030101010101" charset="-122"/>
                <a:ea typeface="方正姚体" panose="02010601030101010101" charset="-122"/>
              </a:rPr>
              <a:t>shǎng  míng  yuè</a:t>
            </a:r>
          </a:p>
        </p:txBody>
      </p:sp>
      <p:sp>
        <p:nvSpPr>
          <p:cNvPr id="22" name="文本框 21"/>
          <p:cNvSpPr txBox="1"/>
          <p:nvPr/>
        </p:nvSpPr>
        <p:spPr>
          <a:xfrm>
            <a:off x="5616575" y="3248025"/>
            <a:ext cx="203581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>
                <a:latin typeface="方正姚体" panose="02010601030101010101" charset="-122"/>
                <a:ea typeface="方正姚体" panose="02010601030101010101" charset="-122"/>
              </a:rPr>
              <a:t>shǔ  xīng  xing</a:t>
            </a:r>
          </a:p>
        </p:txBody>
      </p:sp>
      <p:sp>
        <p:nvSpPr>
          <p:cNvPr id="23" name="文本框 22"/>
          <p:cNvSpPr txBox="1"/>
          <p:nvPr/>
        </p:nvSpPr>
        <p:spPr>
          <a:xfrm>
            <a:off x="1791970" y="4191000"/>
            <a:ext cx="613473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>
                <a:solidFill>
                  <a:srgbClr val="3333FF"/>
                </a:solidFill>
                <a:latin typeface="楷体" panose="02010609060101010101" charset="-122"/>
                <a:ea typeface="楷体" panose="02010609060101010101" charset="-122"/>
              </a:rPr>
              <a:t>小提示：加点字都是动词，表示一个动作。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2274570" y="1962785"/>
            <a:ext cx="43053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·</a:t>
            </a:r>
          </a:p>
        </p:txBody>
      </p:sp>
      <p:sp>
        <p:nvSpPr>
          <p:cNvPr id="24" name="文本框 23"/>
          <p:cNvSpPr txBox="1"/>
          <p:nvPr/>
        </p:nvSpPr>
        <p:spPr>
          <a:xfrm>
            <a:off x="3949700" y="1962785"/>
            <a:ext cx="43053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·</a:t>
            </a:r>
          </a:p>
        </p:txBody>
      </p:sp>
      <p:sp>
        <p:nvSpPr>
          <p:cNvPr id="25" name="文本框 24"/>
          <p:cNvSpPr txBox="1"/>
          <p:nvPr/>
        </p:nvSpPr>
        <p:spPr>
          <a:xfrm>
            <a:off x="5767070" y="1962785"/>
            <a:ext cx="43053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·</a:t>
            </a:r>
          </a:p>
        </p:txBody>
      </p:sp>
      <p:sp>
        <p:nvSpPr>
          <p:cNvPr id="26" name="文本框 25"/>
          <p:cNvSpPr txBox="1"/>
          <p:nvPr/>
        </p:nvSpPr>
        <p:spPr>
          <a:xfrm>
            <a:off x="2274570" y="2856865"/>
            <a:ext cx="43053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·</a:t>
            </a:r>
          </a:p>
        </p:txBody>
      </p:sp>
      <p:sp>
        <p:nvSpPr>
          <p:cNvPr id="27" name="文本框 26"/>
          <p:cNvSpPr txBox="1"/>
          <p:nvPr/>
        </p:nvSpPr>
        <p:spPr>
          <a:xfrm>
            <a:off x="3949700" y="2856865"/>
            <a:ext cx="46355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·</a:t>
            </a:r>
          </a:p>
        </p:txBody>
      </p:sp>
      <p:sp>
        <p:nvSpPr>
          <p:cNvPr id="28" name="文本框 27"/>
          <p:cNvSpPr txBox="1"/>
          <p:nvPr/>
        </p:nvSpPr>
        <p:spPr>
          <a:xfrm>
            <a:off x="5767070" y="2856865"/>
            <a:ext cx="43053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·</a:t>
            </a:r>
          </a:p>
        </p:txBody>
      </p:sp>
      <p:sp>
        <p:nvSpPr>
          <p:cNvPr id="29" name="文本框 28"/>
          <p:cNvSpPr txBox="1"/>
          <p:nvPr/>
        </p:nvSpPr>
        <p:spPr>
          <a:xfrm>
            <a:off x="2218055" y="3730625"/>
            <a:ext cx="43053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·</a:t>
            </a:r>
          </a:p>
        </p:txBody>
      </p:sp>
      <p:sp>
        <p:nvSpPr>
          <p:cNvPr id="30" name="文本框 29"/>
          <p:cNvSpPr txBox="1"/>
          <p:nvPr/>
        </p:nvSpPr>
        <p:spPr>
          <a:xfrm>
            <a:off x="3949700" y="3730625"/>
            <a:ext cx="43053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·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5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8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05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14" grpId="0"/>
      <p:bldP spid="38914" grpId="1"/>
      <p:bldP spid="2" grpId="1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7" grpId="0"/>
      <p:bldP spid="24" grpId="0"/>
      <p:bldP spid="25" grpId="0"/>
      <p:bldP spid="26" grpId="0"/>
      <p:bldP spid="27" grpId="0"/>
      <p:bldP spid="28" grpId="0"/>
      <p:bldP spid="29" grpId="0"/>
      <p:bldP spid="30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 descr="通用的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5435" y="758190"/>
            <a:ext cx="2056425" cy="576004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740410" y="815975"/>
            <a:ext cx="156210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latin typeface="微软雅黑" panose="020B0503020204020204" charset="-122"/>
                <a:ea typeface="微软雅黑" panose="020B0503020204020204" charset="-122"/>
              </a:rPr>
              <a:t>课外积累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3296920" y="1120140"/>
            <a:ext cx="254952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b="1" dirty="0" smtClean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森 林 古 猿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893445" y="1930400"/>
            <a:ext cx="7357745" cy="21583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fontAlgn="auto">
              <a:lnSpc>
                <a:spcPct val="140000"/>
              </a:lnSpc>
            </a:pPr>
            <a:r>
              <a:rPr lang="en-US" altLang="zh-CN" sz="2400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    </a:t>
            </a:r>
            <a:r>
              <a:rPr lang="zh-CN" altLang="en-US" sz="2400" b="1" dirty="0" smtClean="0">
                <a:solidFill>
                  <a:srgbClr val="3333FF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在很早很早以前，在热带雨林地区，生长着古代灵长类动物</a:t>
            </a:r>
            <a:r>
              <a:rPr lang="en-US" altLang="zh-CN" sz="2400" b="1" dirty="0" smtClean="0">
                <a:solidFill>
                  <a:srgbClr val="3333FF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——</a:t>
            </a:r>
            <a:r>
              <a:rPr lang="zh-CN" altLang="en-US" sz="2400" b="1" dirty="0" smtClean="0">
                <a:solidFill>
                  <a:srgbClr val="3333FF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那就是森林古猿，他们是人类最早的祖先。不是所有的森林古猿都是人类的祖先，有些是现代类人猿猩猩、大猩猩和黑猩猩的祖先。　　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  <p:bldP spid="5" grpId="2"/>
      <p:bldP spid="5" grpId="3"/>
      <p:bldP spid="8" grpId="0"/>
      <p:bldP spid="8" grpId="1"/>
      <p:bldP spid="8" grpId="2"/>
      <p:bldP spid="8" grpId="3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749300" y="1234440"/>
            <a:ext cx="7646035" cy="267525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fontAlgn="auto">
              <a:lnSpc>
                <a:spcPct val="140000"/>
              </a:lnSpc>
            </a:pPr>
            <a:r>
              <a:rPr lang="en-US" altLang="zh-CN" sz="2400" b="1" dirty="0" smtClean="0">
                <a:solidFill>
                  <a:srgbClr val="3333FF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   </a:t>
            </a:r>
            <a:r>
              <a:rPr lang="zh-CN" altLang="en-US" sz="2400" b="1" dirty="0" smtClean="0">
                <a:solidFill>
                  <a:srgbClr val="3333FF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所有的古猿，在那个年代都称之为森林古猿。他们的身体短壮，胸廓宽扁，前臂和腿一样长，前肢既能行走又是拐杖。还可用来在林间悬挂，摆荡。他们和现在的黑猩猩一样，过着群居的生活。一般的人类祖先是从树上来到地面生活的。也就是“攀树的猿人”。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212399"/>
            <a:ext cx="9143999" cy="49291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000" tIns="0" rIns="135000" bIns="0" anchor="ctr"/>
          <a:lstStyle/>
          <a:p>
            <a:pPr algn="ctr">
              <a:defRPr/>
            </a:pPr>
            <a:r>
              <a:rPr lang="en-US" altLang="zh-CN" sz="21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1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1636569"/>
            <a:ext cx="9143999" cy="58145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更多精品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1936373" y="2940767"/>
            <a:ext cx="5179807" cy="1269578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387483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通用的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7330" y="627380"/>
            <a:ext cx="2258695" cy="632460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567055" y="713105"/>
            <a:ext cx="224790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latin typeface="微软雅黑" panose="020B0503020204020204" charset="-122"/>
                <a:ea typeface="微软雅黑" panose="020B0503020204020204" charset="-122"/>
              </a:rPr>
              <a:t>生字认一认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2084070" y="1722120"/>
            <a:ext cx="131826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逗</a:t>
            </a:r>
            <a:r>
              <a:rPr lang="zh-CN" altLang="en-US" sz="2800" dirty="0">
                <a:latin typeface="微软雅黑" panose="020B0503020204020204" charset="-122"/>
                <a:ea typeface="微软雅黑" panose="020B0503020204020204" charset="-122"/>
              </a:rPr>
              <a:t>笑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2084070" y="1316990"/>
            <a:ext cx="97155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>
                <a:solidFill>
                  <a:srgbClr val="3333FF"/>
                </a:solidFill>
                <a:latin typeface="方正姚体" panose="02010601030101010101" charset="-122"/>
                <a:ea typeface="方正姚体" panose="02010601030101010101" charset="-122"/>
              </a:rPr>
              <a:t>dòu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6162675" y="1787525"/>
            <a:ext cx="98425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蔷</a:t>
            </a:r>
            <a:r>
              <a:rPr lang="zh-CN" altLang="en-US" sz="2800" dirty="0">
                <a:latin typeface="微软雅黑" panose="020B0503020204020204" charset="-122"/>
                <a:ea typeface="微软雅黑" panose="020B0503020204020204" charset="-122"/>
              </a:rPr>
              <a:t>薇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6040120" y="1400175"/>
            <a:ext cx="101981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>
                <a:solidFill>
                  <a:srgbClr val="3333FF"/>
                </a:solidFill>
                <a:latin typeface="方正姚体" panose="02010601030101010101" charset="-122"/>
                <a:ea typeface="方正姚体" panose="02010601030101010101" charset="-122"/>
              </a:rPr>
              <a:t>qiáng</a:t>
            </a:r>
          </a:p>
        </p:txBody>
      </p:sp>
      <p:pic>
        <p:nvPicPr>
          <p:cNvPr id="13" name="图片 12" descr="F:\伊太宝\（旧）人教版课件\二下\2018小教搭语文二下（统编）图图\R23-2 逗笑.jpgR23-2 逗笑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249363" y="2472690"/>
            <a:ext cx="2640965" cy="1834515"/>
          </a:xfrm>
          <a:prstGeom prst="rect">
            <a:avLst/>
          </a:prstGeom>
        </p:spPr>
      </p:pic>
      <p:pic>
        <p:nvPicPr>
          <p:cNvPr id="14" name="图片 13" descr="F:\伊太宝\（旧）人教版课件\二下\2018小教搭语文二下（统编）图图\R23-3 蔷薇.jpgR23-3 蔷薇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409565" y="2437448"/>
            <a:ext cx="2319655" cy="190436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7" grpId="0"/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文本框 10"/>
          <p:cNvSpPr txBox="1"/>
          <p:nvPr/>
        </p:nvSpPr>
        <p:spPr>
          <a:xfrm>
            <a:off x="2273300" y="1339850"/>
            <a:ext cx="98425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采</a:t>
            </a:r>
            <a:r>
              <a:rPr lang="zh-CN" altLang="en-US" sz="2800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薇</a:t>
            </a:r>
            <a:endParaRPr lang="zh-CN" altLang="en-US" sz="2800" dirty="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2634615" y="902335"/>
            <a:ext cx="102679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>
                <a:solidFill>
                  <a:srgbClr val="3333FF"/>
                </a:solidFill>
                <a:latin typeface="方正姚体" panose="02010601030101010101" charset="-122"/>
                <a:ea typeface="方正姚体" panose="02010601030101010101" charset="-122"/>
              </a:rPr>
              <a:t>wēi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6263640" y="1411605"/>
            <a:ext cx="169989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逮</a:t>
            </a:r>
            <a:r>
              <a:rPr lang="zh-CN" altLang="en-US" sz="2800" dirty="0">
                <a:latin typeface="微软雅黑" panose="020B0503020204020204" charset="-122"/>
                <a:ea typeface="微软雅黑" panose="020B0503020204020204" charset="-122"/>
              </a:rPr>
              <a:t>老鼠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6276975" y="974090"/>
            <a:ext cx="70739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>
                <a:solidFill>
                  <a:srgbClr val="3333FF"/>
                </a:solidFill>
                <a:latin typeface="方正姚体" panose="02010601030101010101" charset="-122"/>
                <a:ea typeface="方正姚体" panose="02010601030101010101" charset="-122"/>
              </a:rPr>
              <a:t>dǎi</a:t>
            </a:r>
          </a:p>
        </p:txBody>
      </p:sp>
      <p:pic>
        <p:nvPicPr>
          <p:cNvPr id="4" name="图片 3" descr="F:\伊太宝\（旧）人教版课件\二下\2018小教搭语文二下（统编）图图\R23-4 采薇.jpgR23-4 采薇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503045" y="2107883"/>
            <a:ext cx="2743200" cy="2222500"/>
          </a:xfrm>
          <a:prstGeom prst="rect">
            <a:avLst/>
          </a:prstGeom>
        </p:spPr>
      </p:pic>
      <p:pic>
        <p:nvPicPr>
          <p:cNvPr id="5" name="图片 4" descr="F:\伊太宝\（旧）人教版课件\二下\2018小教搭语文二下（统编）图图\R23-5 逮老鼠.jpgR23-5 逮老鼠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083175" y="2405380"/>
            <a:ext cx="3520440" cy="163385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5" grpId="0"/>
      <p:bldP spid="6" grpId="1"/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626235" y="2847340"/>
            <a:ext cx="3977640" cy="15297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ct val="130000"/>
              </a:lnSpc>
            </a:pPr>
            <a:r>
              <a:rPr lang="zh-CN" altLang="en-US" sz="2400" dirty="0">
                <a:latin typeface="黑体" panose="02010600030101010101" pitchFamily="2" charset="-122"/>
                <a:ea typeface="黑体" panose="02010600030101010101" pitchFamily="2" charset="-122"/>
              </a:rPr>
              <a:t>造句：</a:t>
            </a:r>
          </a:p>
          <a:p>
            <a:pPr fontAlgn="auto">
              <a:lnSpc>
                <a:spcPct val="130000"/>
              </a:lnSpc>
            </a:pPr>
            <a:r>
              <a:rPr lang="zh-CN" altLang="en-US" sz="2400" dirty="0">
                <a:latin typeface="黑体" panose="02010600030101010101" pitchFamily="2" charset="-122"/>
                <a:ea typeface="黑体" panose="02010600030101010101" pitchFamily="2" charset="-122"/>
              </a:rPr>
              <a:t>他</a:t>
            </a:r>
            <a:r>
              <a:rPr lang="zh-CN" altLang="en-US" sz="2400" b="1" dirty="0">
                <a:solidFill>
                  <a:srgbClr val="FF0000"/>
                </a:solidFill>
                <a:sym typeface="+mn-ea"/>
              </a:rPr>
              <a:t>希望</a:t>
            </a:r>
            <a:r>
              <a:rPr lang="zh-CN" altLang="en-US" sz="2400" dirty="0">
                <a:latin typeface="黑体" panose="02010600030101010101" pitchFamily="2" charset="-122"/>
                <a:ea typeface="黑体" panose="02010600030101010101" pitchFamily="2" charset="-122"/>
              </a:rPr>
              <a:t>自己一手经营的饭店能够长久地</a:t>
            </a:r>
            <a:r>
              <a:rPr lang="zh-CN" altLang="en-US" sz="2400" b="1" dirty="0">
                <a:solidFill>
                  <a:srgbClr val="FF0000"/>
                </a:solidFill>
                <a:latin typeface="+mn-ea"/>
                <a:sym typeface="+mn-ea"/>
              </a:rPr>
              <a:t>兴旺</a:t>
            </a:r>
            <a:r>
              <a:rPr lang="zh-CN" altLang="en-US" sz="2400" dirty="0">
                <a:latin typeface="黑体" panose="02010600030101010101" pitchFamily="2" charset="-122"/>
                <a:ea typeface="黑体" panose="02010600030101010101" pitchFamily="2" charset="-122"/>
              </a:rPr>
              <a:t>下去。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1845945" y="1957705"/>
            <a:ext cx="130111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>
                <a:solidFill>
                  <a:schemeClr val="tx1"/>
                </a:solidFill>
                <a:latin typeface="方正姚体" panose="02010601030101010101" charset="-122"/>
                <a:ea typeface="方正姚体" panose="02010601030101010101" charset="-122"/>
              </a:rPr>
              <a:t>wàng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3068320" y="2228850"/>
            <a:ext cx="100838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rgbClr val="3333FF"/>
                </a:solidFill>
                <a:latin typeface="+mn-ea"/>
                <a:sym typeface="+mn-ea"/>
              </a:rPr>
              <a:t>旺</a:t>
            </a:r>
            <a:endParaRPr lang="en-US" altLang="zh-CN" sz="2400" dirty="0">
              <a:solidFill>
                <a:srgbClr val="3333FF"/>
              </a:solidFill>
              <a:latin typeface="方正姚体" panose="02010601030101010101" charset="-122"/>
              <a:ea typeface="方正姚体" panose="02010601030101010101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3990340" y="2228850"/>
            <a:ext cx="161353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rgbClr val="3333FF"/>
                </a:solidFill>
                <a:latin typeface="+mn-ea"/>
              </a:rPr>
              <a:t>兴旺</a:t>
            </a:r>
          </a:p>
        </p:txBody>
      </p:sp>
      <p:sp>
        <p:nvSpPr>
          <p:cNvPr id="4" name="左大括号 3"/>
          <p:cNvSpPr/>
          <p:nvPr/>
        </p:nvSpPr>
        <p:spPr>
          <a:xfrm>
            <a:off x="2713355" y="1745615"/>
            <a:ext cx="268605" cy="917575"/>
          </a:xfrm>
          <a:prstGeom prst="leftBrace">
            <a:avLst/>
          </a:prstGeom>
          <a:ln w="317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3053715" y="1651000"/>
            <a:ext cx="100838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rgbClr val="3333FF"/>
                </a:solidFill>
              </a:rPr>
              <a:t>望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3961765" y="1651000"/>
            <a:ext cx="153924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rgbClr val="3333FF"/>
                </a:solidFill>
              </a:rPr>
              <a:t>希望</a:t>
            </a:r>
          </a:p>
        </p:txBody>
      </p:sp>
      <p:pic>
        <p:nvPicPr>
          <p:cNvPr id="22" name="图片 21" descr="通用的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1310" y="676275"/>
            <a:ext cx="1906905" cy="575945"/>
          </a:xfrm>
          <a:prstGeom prst="rect">
            <a:avLst/>
          </a:prstGeom>
        </p:spPr>
      </p:pic>
      <p:sp>
        <p:nvSpPr>
          <p:cNvPr id="23" name="文本框 22"/>
          <p:cNvSpPr txBox="1"/>
          <p:nvPr/>
        </p:nvSpPr>
        <p:spPr>
          <a:xfrm>
            <a:off x="815340" y="734060"/>
            <a:ext cx="149733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latin typeface="微软雅黑" panose="020B0503020204020204" charset="-122"/>
                <a:ea typeface="微软雅黑" panose="020B0503020204020204" charset="-122"/>
              </a:rPr>
              <a:t>同音字</a:t>
            </a:r>
          </a:p>
        </p:txBody>
      </p:sp>
      <p:pic>
        <p:nvPicPr>
          <p:cNvPr id="24" name="图片 23" descr="F:\伊太宝\（旧）人教版课件\二下\2018小教搭语文二下（统编）图图\第23课 23-1同音字.jpg第23课 23-1同音字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802948" y="1594485"/>
            <a:ext cx="2784475" cy="2692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5" dur="1" fill="hold"/>
                                        <p:tgtEl>
                                          <p:spTgt spid="2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36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8" dur="1" fill="hold"/>
                                        <p:tgtEl>
                                          <p:spTgt spid="24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6" grpId="0"/>
      <p:bldP spid="8" grpId="0"/>
      <p:bldP spid="4" grpId="0" animBg="1"/>
      <p:bldP spid="10" grpId="0"/>
      <p:bldP spid="1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544320" y="2834640"/>
            <a:ext cx="4191635" cy="15297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ct val="130000"/>
              </a:lnSpc>
            </a:pPr>
            <a:r>
              <a:rPr lang="zh-CN" altLang="en-US" sz="2400">
                <a:latin typeface="黑体" panose="02010600030101010101" pitchFamily="2" charset="-122"/>
                <a:ea typeface="黑体" panose="02010600030101010101" pitchFamily="2" charset="-122"/>
              </a:rPr>
              <a:t>造句：</a:t>
            </a:r>
          </a:p>
          <a:p>
            <a:pPr fontAlgn="auto">
              <a:lnSpc>
                <a:spcPct val="130000"/>
              </a:lnSpc>
            </a:pPr>
            <a:r>
              <a:rPr lang="zh-CN" altLang="en-US" sz="2400">
                <a:latin typeface="黑体" panose="02010600030101010101" pitchFamily="2" charset="-122"/>
                <a:ea typeface="黑体" panose="02010600030101010101" pitchFamily="2" charset="-122"/>
              </a:rPr>
              <a:t>他</a:t>
            </a:r>
            <a:r>
              <a:rPr lang="zh-CN" altLang="en-US" sz="2400" b="1">
                <a:solidFill>
                  <a:srgbClr val="FF0000"/>
                </a:solidFill>
                <a:sym typeface="+mn-ea"/>
              </a:rPr>
              <a:t>看见</a:t>
            </a:r>
            <a:r>
              <a:rPr lang="zh-CN" altLang="en-US" sz="2400">
                <a:latin typeface="黑体" panose="02010600030101010101" pitchFamily="2" charset="-122"/>
                <a:ea typeface="黑体" panose="02010600030101010101" pitchFamily="2" charset="-122"/>
              </a:rPr>
              <a:t>一位老人正帮一个去办入学手续的学生</a:t>
            </a:r>
            <a:r>
              <a:rPr lang="zh-CN" altLang="en-US" sz="2400" b="1">
                <a:solidFill>
                  <a:srgbClr val="FF0000"/>
                </a:solidFill>
                <a:latin typeface="+mn-ea"/>
                <a:sym typeface="+mn-ea"/>
              </a:rPr>
              <a:t>看管</a:t>
            </a:r>
            <a:r>
              <a:rPr lang="zh-CN" altLang="en-US" sz="2400">
                <a:latin typeface="黑体" panose="02010600030101010101" pitchFamily="2" charset="-122"/>
                <a:ea typeface="黑体" panose="02010600030101010101" pitchFamily="2" charset="-122"/>
              </a:rPr>
              <a:t>行李。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2931160" y="1692275"/>
            <a:ext cx="100838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>
                <a:solidFill>
                  <a:srgbClr val="3333FF"/>
                </a:solidFill>
                <a:latin typeface="方正姚体" panose="02010601030101010101" charset="-122"/>
                <a:ea typeface="方正姚体" panose="02010601030101010101" charset="-122"/>
              </a:rPr>
              <a:t>kàn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3824605" y="1692275"/>
            <a:ext cx="153924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>
                <a:solidFill>
                  <a:srgbClr val="3333FF"/>
                </a:solidFill>
              </a:rPr>
              <a:t>看见</a:t>
            </a:r>
          </a:p>
        </p:txBody>
      </p:sp>
      <p:pic>
        <p:nvPicPr>
          <p:cNvPr id="22" name="图片 21" descr="通用的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1475" y="748030"/>
            <a:ext cx="1784985" cy="575945"/>
          </a:xfrm>
          <a:prstGeom prst="rect">
            <a:avLst/>
          </a:prstGeom>
        </p:spPr>
      </p:pic>
      <p:sp>
        <p:nvSpPr>
          <p:cNvPr id="23" name="文本框 22"/>
          <p:cNvSpPr txBox="1"/>
          <p:nvPr/>
        </p:nvSpPr>
        <p:spPr>
          <a:xfrm>
            <a:off x="800100" y="805815"/>
            <a:ext cx="149733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>
                <a:latin typeface="微软雅黑" panose="020B0503020204020204" charset="-122"/>
                <a:ea typeface="微软雅黑" panose="020B0503020204020204" charset="-122"/>
              </a:rPr>
              <a:t>多音字</a:t>
            </a:r>
          </a:p>
        </p:txBody>
      </p:sp>
      <p:pic>
        <p:nvPicPr>
          <p:cNvPr id="24" name="图片 23" descr="F:\伊太宝\（旧）人教版课件\二下\2018小教搭语文二下（统编）图图\第23课 23-2多音字.jpg第23课 23-2多音字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735955" y="1691958"/>
            <a:ext cx="2757170" cy="2766695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2014220" y="1985010"/>
            <a:ext cx="73596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>
                <a:solidFill>
                  <a:schemeClr val="tx1"/>
                </a:solidFill>
                <a:sym typeface="+mn-ea"/>
              </a:rPr>
              <a:t>看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2931160" y="2270125"/>
            <a:ext cx="100838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>
                <a:solidFill>
                  <a:srgbClr val="3333FF"/>
                </a:solidFill>
                <a:latin typeface="方正姚体" panose="02010601030101010101" charset="-122"/>
                <a:ea typeface="方正姚体" panose="02010601030101010101" charset="-122"/>
              </a:rPr>
              <a:t>kān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3851275" y="2268220"/>
            <a:ext cx="161353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>
                <a:solidFill>
                  <a:srgbClr val="3333FF"/>
                </a:solidFill>
                <a:latin typeface="+mn-ea"/>
              </a:rPr>
              <a:t>看管</a:t>
            </a:r>
          </a:p>
        </p:txBody>
      </p:sp>
      <p:sp>
        <p:nvSpPr>
          <p:cNvPr id="4" name="左大括号 3"/>
          <p:cNvSpPr/>
          <p:nvPr/>
        </p:nvSpPr>
        <p:spPr>
          <a:xfrm>
            <a:off x="2576195" y="1786890"/>
            <a:ext cx="268605" cy="917575"/>
          </a:xfrm>
          <a:prstGeom prst="leftBrace">
            <a:avLst/>
          </a:prstGeom>
          <a:ln w="317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5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8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0" grpId="0"/>
      <p:bldP spid="11" grpId="0"/>
      <p:bldP spid="3" grpId="0"/>
      <p:bldP spid="6" grpId="0"/>
      <p:bldP spid="8" grpId="0"/>
      <p:bldP spid="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rrowheads="1"/>
          </p:cNvSpPr>
          <p:nvPr/>
        </p:nvSpPr>
        <p:spPr bwMode="auto">
          <a:xfrm>
            <a:off x="1014095" y="1524000"/>
            <a:ext cx="1663065" cy="645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>
                <a:latin typeface="微软雅黑" panose="020B0503020204020204" charset="-122"/>
                <a:ea typeface="微软雅黑" panose="020B0503020204020204" charset="-122"/>
              </a:rPr>
              <a:t>  </a:t>
            </a:r>
            <a:r>
              <a:rPr lang="zh-CN" altLang="en-US" sz="2400" dirty="0">
                <a:latin typeface="微软雅黑" panose="020B0503020204020204" charset="-122"/>
                <a:ea typeface="微软雅黑" panose="020B0503020204020204" charset="-122"/>
              </a:rPr>
              <a:t>看</a:t>
            </a:r>
            <a:r>
              <a:rPr lang="en-US" altLang="zh-CN" sz="2400" dirty="0">
                <a:latin typeface="微软雅黑" panose="020B0503020204020204" charset="-122"/>
                <a:ea typeface="微软雅黑" panose="020B0503020204020204" charset="-122"/>
              </a:rPr>
              <a:t>——</a:t>
            </a:r>
            <a:r>
              <a:rPr lang="zh-CN" altLang="en-US" sz="2400" dirty="0">
                <a:latin typeface="微软雅黑" panose="020B0503020204020204" charset="-122"/>
                <a:ea typeface="微软雅黑" panose="020B0503020204020204" charset="-122"/>
              </a:rPr>
              <a:t>   </a:t>
            </a:r>
            <a:r>
              <a:rPr lang="zh-CN" altLang="en-US" sz="2400" dirty="0">
                <a:solidFill>
                  <a:srgbClr val="0000FF"/>
                </a:solidFill>
                <a:latin typeface="微软雅黑" panose="020B0503020204020204" charset="-122"/>
                <a:ea typeface="微软雅黑" panose="020B0503020204020204" charset="-122"/>
              </a:rPr>
              <a:t>     </a:t>
            </a:r>
          </a:p>
        </p:txBody>
      </p:sp>
      <p:sp>
        <p:nvSpPr>
          <p:cNvPr id="5" name="矩形 4"/>
          <p:cNvSpPr>
            <a:spLocks noChangeArrowheads="1"/>
          </p:cNvSpPr>
          <p:nvPr/>
        </p:nvSpPr>
        <p:spPr bwMode="auto">
          <a:xfrm>
            <a:off x="1245870" y="3396615"/>
            <a:ext cx="2037715" cy="645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latin typeface="微软雅黑" panose="020B0503020204020204" charset="-122"/>
                <a:ea typeface="微软雅黑" panose="020B0503020204020204" charset="-122"/>
              </a:rPr>
              <a:t>有</a:t>
            </a:r>
            <a:r>
              <a:rPr lang="en-US" altLang="zh-CN" sz="2400" dirty="0">
                <a:latin typeface="微软雅黑" panose="020B0503020204020204" charset="-122"/>
                <a:ea typeface="微软雅黑" panose="020B0503020204020204" charset="-122"/>
              </a:rPr>
              <a:t>—— </a:t>
            </a:r>
            <a:r>
              <a:rPr lang="zh-CN" altLang="en-US" sz="2400" dirty="0">
                <a:latin typeface="微软雅黑" panose="020B0503020204020204" charset="-122"/>
                <a:ea typeface="微软雅黑" panose="020B0503020204020204" charset="-122"/>
              </a:rPr>
              <a:t>   </a:t>
            </a:r>
            <a:r>
              <a:rPr lang="zh-CN" altLang="en-US" sz="2400" dirty="0">
                <a:solidFill>
                  <a:srgbClr val="0000FF"/>
                </a:solidFill>
                <a:latin typeface="微软雅黑" panose="020B0503020204020204" charset="-122"/>
                <a:ea typeface="微软雅黑" panose="020B0503020204020204" charset="-122"/>
              </a:rPr>
              <a:t>   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2199005" y="1664970"/>
            <a:ext cx="98107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>
                <a:solidFill>
                  <a:srgbClr val="0000FF"/>
                </a:solidFill>
                <a:latin typeface="微软雅黑" panose="020B0503020204020204" charset="-122"/>
                <a:ea typeface="微软雅黑" panose="020B0503020204020204" charset="-122"/>
              </a:rPr>
              <a:t>观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2199005" y="3580765"/>
            <a:ext cx="98107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>
                <a:solidFill>
                  <a:srgbClr val="0000FF"/>
                </a:solidFill>
                <a:latin typeface="微软雅黑" panose="020B0503020204020204" charset="-122"/>
                <a:ea typeface="微软雅黑" panose="020B0503020204020204" charset="-122"/>
              </a:rPr>
              <a:t>没</a:t>
            </a:r>
          </a:p>
        </p:txBody>
      </p:sp>
      <p:sp>
        <p:nvSpPr>
          <p:cNvPr id="18" name="矩形 17"/>
          <p:cNvSpPr>
            <a:spLocks noChangeArrowheads="1"/>
          </p:cNvSpPr>
          <p:nvPr/>
        </p:nvSpPr>
        <p:spPr bwMode="auto">
          <a:xfrm>
            <a:off x="3796030" y="1507490"/>
            <a:ext cx="1663065" cy="645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latin typeface="微软雅黑" panose="020B0503020204020204" charset="-122"/>
                <a:ea typeface="微软雅黑" panose="020B0503020204020204" charset="-122"/>
              </a:rPr>
              <a:t>采</a:t>
            </a:r>
            <a:r>
              <a:rPr lang="en-US" altLang="zh-CN" sz="2400" dirty="0">
                <a:latin typeface="微软雅黑" panose="020B0503020204020204" charset="-122"/>
                <a:ea typeface="微软雅黑" panose="020B0503020204020204" charset="-122"/>
              </a:rPr>
              <a:t>——</a:t>
            </a:r>
            <a:r>
              <a:rPr lang="zh-CN" altLang="en-US" sz="2400" dirty="0">
                <a:latin typeface="微软雅黑" panose="020B0503020204020204" charset="-122"/>
                <a:ea typeface="微软雅黑" panose="020B0503020204020204" charset="-122"/>
              </a:rPr>
              <a:t>   </a:t>
            </a:r>
            <a:r>
              <a:rPr lang="zh-CN" altLang="en-US" sz="2400" dirty="0">
                <a:solidFill>
                  <a:srgbClr val="0000FF"/>
                </a:solidFill>
                <a:latin typeface="微软雅黑" panose="020B0503020204020204" charset="-122"/>
                <a:ea typeface="微软雅黑" panose="020B0503020204020204" charset="-122"/>
              </a:rPr>
              <a:t>     </a:t>
            </a:r>
          </a:p>
        </p:txBody>
      </p:sp>
      <p:sp>
        <p:nvSpPr>
          <p:cNvPr id="19" name="文本框 18"/>
          <p:cNvSpPr txBox="1"/>
          <p:nvPr/>
        </p:nvSpPr>
        <p:spPr>
          <a:xfrm>
            <a:off x="4852670" y="1664970"/>
            <a:ext cx="98107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>
                <a:solidFill>
                  <a:srgbClr val="0000FF"/>
                </a:solidFill>
                <a:latin typeface="微软雅黑" panose="020B0503020204020204" charset="-122"/>
                <a:ea typeface="微软雅黑" panose="020B0503020204020204" charset="-122"/>
              </a:rPr>
              <a:t>摘 </a:t>
            </a:r>
          </a:p>
        </p:txBody>
      </p:sp>
      <p:sp>
        <p:nvSpPr>
          <p:cNvPr id="20" name="矩形 19"/>
          <p:cNvSpPr>
            <a:spLocks noChangeArrowheads="1"/>
          </p:cNvSpPr>
          <p:nvPr/>
        </p:nvSpPr>
        <p:spPr bwMode="auto">
          <a:xfrm>
            <a:off x="3853180" y="3488690"/>
            <a:ext cx="2037715" cy="645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latin typeface="微软雅黑" panose="020B0503020204020204" charset="-122"/>
                <a:ea typeface="微软雅黑" panose="020B0503020204020204" charset="-122"/>
              </a:rPr>
              <a:t>大</a:t>
            </a:r>
            <a:r>
              <a:rPr lang="en-US" altLang="zh-CN" sz="2400" dirty="0">
                <a:latin typeface="微软雅黑" panose="020B0503020204020204" charset="-122"/>
                <a:ea typeface="微软雅黑" panose="020B0503020204020204" charset="-122"/>
              </a:rPr>
              <a:t>—— </a:t>
            </a:r>
            <a:r>
              <a:rPr lang="zh-CN" altLang="en-US" sz="2400" dirty="0">
                <a:latin typeface="微软雅黑" panose="020B0503020204020204" charset="-122"/>
                <a:ea typeface="微软雅黑" panose="020B0503020204020204" charset="-122"/>
              </a:rPr>
              <a:t>   </a:t>
            </a:r>
            <a:r>
              <a:rPr lang="zh-CN" altLang="en-US" sz="2400" dirty="0">
                <a:solidFill>
                  <a:srgbClr val="0000FF"/>
                </a:solidFill>
                <a:latin typeface="微软雅黑" panose="020B0503020204020204" charset="-122"/>
                <a:ea typeface="微软雅黑" panose="020B0503020204020204" charset="-122"/>
              </a:rPr>
              <a:t>   </a:t>
            </a:r>
          </a:p>
        </p:txBody>
      </p:sp>
      <p:sp>
        <p:nvSpPr>
          <p:cNvPr id="21" name="文本框 20"/>
          <p:cNvSpPr txBox="1"/>
          <p:nvPr/>
        </p:nvSpPr>
        <p:spPr>
          <a:xfrm>
            <a:off x="4909820" y="3631565"/>
            <a:ext cx="98107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>
                <a:solidFill>
                  <a:srgbClr val="0000FF"/>
                </a:solidFill>
                <a:latin typeface="微软雅黑" panose="020B0503020204020204" charset="-122"/>
                <a:ea typeface="微软雅黑" panose="020B0503020204020204" charset="-122"/>
              </a:rPr>
              <a:t>小</a:t>
            </a:r>
          </a:p>
        </p:txBody>
      </p:sp>
      <p:sp>
        <p:nvSpPr>
          <p:cNvPr id="7" name="矩形 6"/>
          <p:cNvSpPr>
            <a:spLocks noChangeArrowheads="1"/>
          </p:cNvSpPr>
          <p:nvPr/>
        </p:nvSpPr>
        <p:spPr bwMode="auto">
          <a:xfrm>
            <a:off x="6142990" y="1481455"/>
            <a:ext cx="1663065" cy="645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latin typeface="微软雅黑" panose="020B0503020204020204" charset="-122"/>
                <a:ea typeface="微软雅黑" panose="020B0503020204020204" charset="-122"/>
              </a:rPr>
              <a:t>美好</a:t>
            </a:r>
            <a:r>
              <a:rPr lang="en-US" altLang="zh-CN" sz="2400" dirty="0">
                <a:latin typeface="微软雅黑" panose="020B0503020204020204" charset="-122"/>
                <a:ea typeface="微软雅黑" panose="020B0503020204020204" charset="-122"/>
              </a:rPr>
              <a:t>——</a:t>
            </a:r>
            <a:r>
              <a:rPr lang="zh-CN" altLang="en-US" sz="2400" dirty="0">
                <a:latin typeface="微软雅黑" panose="020B0503020204020204" charset="-122"/>
                <a:ea typeface="微软雅黑" panose="020B0503020204020204" charset="-122"/>
              </a:rPr>
              <a:t>   </a:t>
            </a:r>
            <a:r>
              <a:rPr lang="zh-CN" altLang="en-US" sz="2400" dirty="0">
                <a:solidFill>
                  <a:srgbClr val="0000FF"/>
                </a:solidFill>
                <a:latin typeface="微软雅黑" panose="020B0503020204020204" charset="-122"/>
                <a:ea typeface="微软雅黑" panose="020B0503020204020204" charset="-122"/>
              </a:rPr>
              <a:t>     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7433310" y="1622425"/>
            <a:ext cx="98107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>
                <a:solidFill>
                  <a:srgbClr val="0000FF"/>
                </a:solidFill>
                <a:latin typeface="微软雅黑" panose="020B0503020204020204" charset="-122"/>
                <a:ea typeface="微软雅黑" panose="020B0503020204020204" charset="-122"/>
              </a:rPr>
              <a:t>美妙</a:t>
            </a:r>
          </a:p>
        </p:txBody>
      </p:sp>
      <p:sp>
        <p:nvSpPr>
          <p:cNvPr id="11" name="矩形 10"/>
          <p:cNvSpPr>
            <a:spLocks noChangeArrowheads="1"/>
          </p:cNvSpPr>
          <p:nvPr/>
        </p:nvSpPr>
        <p:spPr bwMode="auto">
          <a:xfrm>
            <a:off x="6217920" y="3395980"/>
            <a:ext cx="2037715" cy="645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latin typeface="微软雅黑" panose="020B0503020204020204" charset="-122"/>
                <a:ea typeface="微软雅黑" panose="020B0503020204020204" charset="-122"/>
              </a:rPr>
              <a:t>美好</a:t>
            </a:r>
            <a:r>
              <a:rPr lang="en-US" altLang="zh-CN" sz="2400" dirty="0">
                <a:latin typeface="微软雅黑" panose="020B0503020204020204" charset="-122"/>
                <a:ea typeface="微软雅黑" panose="020B0503020204020204" charset="-122"/>
              </a:rPr>
              <a:t>—— </a:t>
            </a:r>
            <a:r>
              <a:rPr lang="zh-CN" altLang="en-US" sz="2400" dirty="0">
                <a:latin typeface="微软雅黑" panose="020B0503020204020204" charset="-122"/>
                <a:ea typeface="微软雅黑" panose="020B0503020204020204" charset="-122"/>
              </a:rPr>
              <a:t>   </a:t>
            </a:r>
            <a:r>
              <a:rPr lang="zh-CN" altLang="en-US" sz="2400" dirty="0">
                <a:solidFill>
                  <a:srgbClr val="0000FF"/>
                </a:solidFill>
                <a:latin typeface="微软雅黑" panose="020B0503020204020204" charset="-122"/>
                <a:ea typeface="微软雅黑" panose="020B0503020204020204" charset="-122"/>
              </a:rPr>
              <a:t>   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7514590" y="3489325"/>
            <a:ext cx="179197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>
                <a:solidFill>
                  <a:srgbClr val="0000FF"/>
                </a:solidFill>
                <a:latin typeface="微软雅黑" panose="020B0503020204020204" charset="-122"/>
                <a:ea typeface="微软雅黑" panose="020B0503020204020204" charset="-122"/>
              </a:rPr>
              <a:t>丑恶</a:t>
            </a:r>
          </a:p>
        </p:txBody>
      </p:sp>
      <p:pic>
        <p:nvPicPr>
          <p:cNvPr id="22" name="图片 21" descr="通用的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4660" y="819785"/>
            <a:ext cx="2056630" cy="576004"/>
          </a:xfrm>
          <a:prstGeom prst="rect">
            <a:avLst/>
          </a:prstGeom>
        </p:spPr>
      </p:pic>
      <p:sp>
        <p:nvSpPr>
          <p:cNvPr id="23" name="文本框 22"/>
          <p:cNvSpPr txBox="1"/>
          <p:nvPr/>
        </p:nvSpPr>
        <p:spPr>
          <a:xfrm>
            <a:off x="1014095" y="877570"/>
            <a:ext cx="149733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>
                <a:latin typeface="微软雅黑" panose="020B0503020204020204" charset="-122"/>
                <a:ea typeface="微软雅黑" panose="020B0503020204020204" charset="-122"/>
              </a:rPr>
              <a:t>近义词</a:t>
            </a:r>
          </a:p>
        </p:txBody>
      </p:sp>
      <p:pic>
        <p:nvPicPr>
          <p:cNvPr id="14" name="图片 13" descr="通用的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7210" y="2601595"/>
            <a:ext cx="2056630" cy="576004"/>
          </a:xfrm>
          <a:prstGeom prst="rect">
            <a:avLst/>
          </a:prstGeom>
        </p:spPr>
      </p:pic>
      <p:sp>
        <p:nvSpPr>
          <p:cNvPr id="15" name="文本框 14"/>
          <p:cNvSpPr txBox="1"/>
          <p:nvPr/>
        </p:nvSpPr>
        <p:spPr>
          <a:xfrm>
            <a:off x="1096645" y="2659380"/>
            <a:ext cx="149733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>
                <a:latin typeface="微软雅黑" panose="020B0503020204020204" charset="-122"/>
                <a:ea typeface="微软雅黑" panose="020B0503020204020204" charset="-122"/>
              </a:rPr>
              <a:t>反义词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  <p:bldP spid="6" grpId="0"/>
      <p:bldP spid="12" grpId="0"/>
      <p:bldP spid="18" grpId="0"/>
      <p:bldP spid="19" grpId="0"/>
      <p:bldP spid="20" grpId="0"/>
      <p:bldP spid="21" grpId="0"/>
      <p:bldP spid="7" grpId="0"/>
      <p:bldP spid="8" grpId="0"/>
      <p:bldP spid="11" grpId="0"/>
      <p:bldP spid="13" grpId="0"/>
      <p:bldP spid="23" grpId="0"/>
      <p:bldP spid="1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1"/>
          <p:cNvSpPr txBox="1">
            <a:spLocks noChangeArrowheads="1"/>
          </p:cNvSpPr>
          <p:nvPr/>
        </p:nvSpPr>
        <p:spPr bwMode="auto">
          <a:xfrm>
            <a:off x="619125" y="1314768"/>
            <a:ext cx="5916295" cy="33921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50000"/>
              </a:lnSpc>
            </a:pPr>
            <a:r>
              <a:rPr lang="zh-CN" altLang="en-US" sz="2400" dirty="0">
                <a:solidFill>
                  <a:srgbClr val="0000FF"/>
                </a:solidFill>
                <a:latin typeface="微软雅黑" panose="020B0503020204020204" charset="-122"/>
                <a:ea typeface="微软雅黑" panose="020B0503020204020204" charset="-122"/>
              </a:rPr>
              <a:t>【祖先】</a:t>
            </a:r>
            <a:r>
              <a:rPr lang="zh-CN" altLang="en-US" sz="2400" b="1" dirty="0">
                <a:latin typeface="楷体" panose="02010609060101010101" charset="-122"/>
                <a:ea typeface="楷体" panose="02010609060101010101" charset="-122"/>
              </a:rPr>
              <a:t>一个民族或家族的上代，</a:t>
            </a:r>
          </a:p>
          <a:p>
            <a:pPr eaLnBrk="1" fontAlgn="auto" hangingPunct="1">
              <a:lnSpc>
                <a:spcPct val="150000"/>
              </a:lnSpc>
            </a:pPr>
            <a:r>
              <a:rPr lang="zh-CN" altLang="en-US" sz="2400" b="1" dirty="0">
                <a:latin typeface="楷体" panose="02010609060101010101" charset="-122"/>
                <a:ea typeface="楷体" panose="02010609060101010101" charset="-122"/>
              </a:rPr>
              <a:t>特指年代比较久远的。</a:t>
            </a:r>
            <a:endParaRPr lang="zh-CN" altLang="en-US" sz="2400" b="1" dirty="0">
              <a:latin typeface="楷体_GB2312" panose="02010609030101010101" pitchFamily="49" charset="-122"/>
              <a:ea typeface="楷体_GB2312" panose="02010609030101010101" pitchFamily="49" charset="-122"/>
            </a:endParaRPr>
          </a:p>
          <a:p>
            <a:pPr eaLnBrk="1" fontAlgn="auto" hangingPunct="1">
              <a:lnSpc>
                <a:spcPct val="150000"/>
              </a:lnSpc>
            </a:pPr>
            <a:r>
              <a:rPr lang="zh-CN" altLang="en-US" sz="2400" dirty="0">
                <a:solidFill>
                  <a:srgbClr val="0000FF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【原始森林】</a:t>
            </a:r>
            <a:r>
              <a:rPr lang="zh-CN" altLang="en-US" sz="24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已经达到非常长久的年龄而从来未经人工采伐和培育的天然森林。 也叫原生林。</a:t>
            </a:r>
            <a:endParaRPr lang="zh-CN" altLang="en-US" sz="2400" b="1" dirty="0">
              <a:latin typeface="楷体_GB2312" panose="02010609030101010101" pitchFamily="49" charset="-122"/>
              <a:ea typeface="楷体_GB2312" panose="02010609030101010101" pitchFamily="49" charset="-122"/>
              <a:sym typeface="+mn-ea"/>
            </a:endParaRPr>
          </a:p>
          <a:p>
            <a:pPr eaLnBrk="1" fontAlgn="auto" hangingPunct="1">
              <a:lnSpc>
                <a:spcPct val="150000"/>
              </a:lnSpc>
            </a:pPr>
            <a:r>
              <a:rPr lang="zh-CN" altLang="en-US" sz="2400" dirty="0">
                <a:solidFill>
                  <a:srgbClr val="0000FF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【一望无际】</a:t>
            </a:r>
            <a:r>
              <a:rPr lang="zh-CN" altLang="en-US" sz="24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一眼看不到边，形容辽阔。</a:t>
            </a:r>
            <a:endParaRPr lang="zh-CN" altLang="en-US" sz="2400" b="1" dirty="0">
              <a:latin typeface="楷体_GB2312" panose="02010609030101010101" pitchFamily="49" charset="-122"/>
              <a:ea typeface="楷体_GB2312" panose="02010609030101010101" pitchFamily="49" charset="-122"/>
              <a:sym typeface="+mn-ea"/>
            </a:endParaRPr>
          </a:p>
        </p:txBody>
      </p:sp>
      <p:pic>
        <p:nvPicPr>
          <p:cNvPr id="2" name="图片 1" descr="词语释义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9125" y="659130"/>
            <a:ext cx="2294549" cy="576004"/>
          </a:xfrm>
          <a:prstGeom prst="rect">
            <a:avLst/>
          </a:prstGeom>
        </p:spPr>
      </p:pic>
      <p:pic>
        <p:nvPicPr>
          <p:cNvPr id="4" name="图片 3" descr="F:\伊太宝\（旧）人教版课件\二下\2018小教搭语文二下（统编）图图\第23课 23-6重点词.jpg第23课 23-6重点词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640195" y="2089785"/>
            <a:ext cx="2355215" cy="235648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13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" grpId="1"/>
      <p:bldP spid="3" grpId="2"/>
      <p:bldP spid="3" grpId="3"/>
      <p:bldP spid="3" grpId="4"/>
      <p:bldP spid="3" grpId="5"/>
      <p:bldP spid="3" grpId="6"/>
      <p:bldP spid="3" grpId="7"/>
      <p:bldP spid="3" grpId="8"/>
      <p:bldP spid="3" grpId="9"/>
      <p:bldP spid="3" grpId="10"/>
      <p:bldP spid="3" grpId="11"/>
      <p:bldP spid="3" grpId="12"/>
      <p:bldP spid="3" grpId="13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1201306" y="1743209"/>
            <a:ext cx="8181975" cy="499110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</a:bodyPr>
          <a:lstStyle/>
          <a:p>
            <a:pPr indent="0">
              <a:spcBef>
                <a:spcPts val="1800"/>
              </a:spcBef>
              <a:buFont typeface="Arial" panose="020B0604020202020204" pitchFamily="34" charset="0"/>
              <a:buNone/>
              <a:defRPr/>
            </a:pPr>
            <a:r>
              <a:rPr lang="zh-CN" altLang="en-US" sz="2800" dirty="0">
                <a:latin typeface="微软雅黑" panose="020B0503020204020204" charset="-122"/>
                <a:ea typeface="微软雅黑" panose="020B0503020204020204" charset="-122"/>
              </a:rPr>
              <a:t>请同学们朗读课文并思考下面的问题：</a:t>
            </a:r>
            <a:endParaRPr lang="zh-CN" altLang="en-US" sz="2800" dirty="0">
              <a:solidFill>
                <a:srgbClr val="3333FF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2" name="图片 1" descr="通用的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3205" y="748030"/>
            <a:ext cx="2056630" cy="576004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669290" y="805815"/>
            <a:ext cx="149733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latin typeface="微软雅黑" panose="020B0503020204020204" charset="-122"/>
                <a:ea typeface="微软雅黑" panose="020B0503020204020204" charset="-122"/>
              </a:rPr>
              <a:t>整体感知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1202055" y="3202305"/>
            <a:ext cx="7414895" cy="6076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 b="1">
                <a:solidFill>
                  <a:srgbClr val="3333FF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2.</a:t>
            </a:r>
            <a:r>
              <a:rPr lang="zh-CN" altLang="en-US" sz="2800" b="1" dirty="0" smtClean="0">
                <a:solidFill>
                  <a:srgbClr val="3333FF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为什么说“原始森林是我们祖先的摇篮”</a:t>
            </a:r>
            <a:r>
              <a:rPr lang="en-US" altLang="zh-CN" sz="2800" b="1" dirty="0" smtClean="0">
                <a:solidFill>
                  <a:srgbClr val="3333FF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?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1201420" y="2564130"/>
            <a:ext cx="514223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3333FF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1.</a:t>
            </a:r>
            <a:r>
              <a:rPr lang="zh-CN" altLang="en-US" sz="2800" b="1" dirty="0">
                <a:solidFill>
                  <a:srgbClr val="3333FF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我们的祖先是怎样生活的？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4" grpId="0"/>
    </p:bldLst>
  </p:timing>
</p:sld>
</file>

<file path=ppt/theme/theme1.xml><?xml version="1.0" encoding="utf-8"?>
<a:theme xmlns:a="http://schemas.openxmlformats.org/drawingml/2006/main" name="第一PPT模板网-WWW.1PPT.COM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1004</Words>
  <Application>Microsoft Office PowerPoint</Application>
  <PresentationFormat>全屏显示(16:9)</PresentationFormat>
  <Paragraphs>171</Paragraphs>
  <Slides>24</Slides>
  <Notes>5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24</vt:i4>
      </vt:variant>
    </vt:vector>
  </HeadingPairs>
  <TitlesOfParts>
    <vt:vector size="36" baseType="lpstr">
      <vt:lpstr>Meiryo</vt:lpstr>
      <vt:lpstr>方正姚体</vt:lpstr>
      <vt:lpstr>黑体</vt:lpstr>
      <vt:lpstr>楷体</vt:lpstr>
      <vt:lpstr>楷体_GB2312</vt:lpstr>
      <vt:lpstr>宋体</vt:lpstr>
      <vt:lpstr>微软雅黑</vt:lpstr>
      <vt:lpstr>Arial</vt:lpstr>
      <vt:lpstr>Calibri</vt:lpstr>
      <vt:lpstr>Calibri Light</vt:lpstr>
      <vt:lpstr>第一PPT模板网-WWW.1PPT.COM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cp:lastModifiedBy>kan</cp:lastModifiedBy>
  <cp:revision>579</cp:revision>
  <dcterms:created xsi:type="dcterms:W3CDTF">2016-03-25T01:23:00Z</dcterms:created>
  <dcterms:modified xsi:type="dcterms:W3CDTF">2021-07-22T06:06:34Z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2052-11.1.0.8205</vt:lpwstr>
  </property>
</Properties>
</file>