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5200" r:id="rId2"/>
  </p:sldMasterIdLst>
  <p:notesMasterIdLst>
    <p:notesMasterId r:id="rId35"/>
  </p:notesMasterIdLst>
  <p:handoutMasterIdLst>
    <p:handoutMasterId r:id="rId36"/>
  </p:handoutMasterIdLst>
  <p:sldIdLst>
    <p:sldId id="259" r:id="rId3"/>
    <p:sldId id="553" r:id="rId4"/>
    <p:sldId id="537" r:id="rId5"/>
    <p:sldId id="550" r:id="rId6"/>
    <p:sldId id="545" r:id="rId7"/>
    <p:sldId id="580" r:id="rId8"/>
    <p:sldId id="581" r:id="rId9"/>
    <p:sldId id="535" r:id="rId10"/>
    <p:sldId id="538" r:id="rId11"/>
    <p:sldId id="539" r:id="rId12"/>
    <p:sldId id="547" r:id="rId13"/>
    <p:sldId id="554" r:id="rId14"/>
    <p:sldId id="555" r:id="rId15"/>
    <p:sldId id="556" r:id="rId16"/>
    <p:sldId id="557" r:id="rId17"/>
    <p:sldId id="514" r:id="rId18"/>
    <p:sldId id="583" r:id="rId19"/>
    <p:sldId id="541" r:id="rId20"/>
    <p:sldId id="551" r:id="rId21"/>
    <p:sldId id="558" r:id="rId22"/>
    <p:sldId id="567" r:id="rId23"/>
    <p:sldId id="574" r:id="rId24"/>
    <p:sldId id="573" r:id="rId25"/>
    <p:sldId id="572" r:id="rId26"/>
    <p:sldId id="571" r:id="rId27"/>
    <p:sldId id="570" r:id="rId28"/>
    <p:sldId id="569" r:id="rId29"/>
    <p:sldId id="568" r:id="rId30"/>
    <p:sldId id="584" r:id="rId31"/>
    <p:sldId id="582" r:id="rId32"/>
    <p:sldId id="496" r:id="rId33"/>
    <p:sldId id="585" r:id="rId34"/>
  </p:sldIdLst>
  <p:sldSz cx="9144000" cy="5143500" type="screen16x9"/>
  <p:notesSz cx="6858000" cy="9144000"/>
  <p:custDataLst>
    <p:tags r:id="rId37"/>
  </p:custDataLst>
  <p:defaultTextStyle>
    <a:defPPr>
      <a:defRPr lang="zh-CN"/>
    </a:defPPr>
    <a:lvl1pPr marL="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1pPr>
    <a:lvl2pPr marL="4572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2pPr>
    <a:lvl3pPr marL="9144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3pPr>
    <a:lvl4pPr marL="13716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4pPr>
    <a:lvl5pPr marL="1828800" indent="0" algn="l" defTabSz="457200" rtl="0" eaLnBrk="0" fontAlgn="base" hangingPunct="0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6000" b="0" i="0" u="none" baseline="0">
        <a:solidFill>
          <a:schemeClr val="tx1"/>
        </a:solidFill>
        <a:effectLst/>
        <a:latin typeface="Calibri" pitchFamily="34" charset="0"/>
        <a:ea typeface="宋体" pitchFamily="2" charset="-122"/>
      </a:defRPr>
    </a:lvl5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8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02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20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gs" Target="tags/tag1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12C0C8-E008-4EEA-8DF2-43BEB023DB39}" type="datetimeFigureOut">
              <a:rPr lang="zh-CN" altLang="en-US" smtClean="0"/>
              <a:t>2021/7/22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C8D765-661B-40AC-A295-36872D1C357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12240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defPPr>
              <a:defRPr lang="zh-CN"/>
            </a:defPPr>
            <a:lvl1pPr marL="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8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lang="zh-CN" alt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3" name="日期占位符 2"/>
          <p:cNvSpPr>
            <a:spLocks noGrp="1"/>
          </p:cNvSpPr>
          <p:nvPr>
            <p:ph type="dt" idx="1"/>
          </p:nvPr>
        </p:nvSpPr>
        <p:spPr>
          <a:xfrm>
            <a:off x="3884612" y="0"/>
            <a:ext cx="2971800" cy="4572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/>
            <a:fld id="{4E6854B9-C437-43DB-BD45-0DB233A53DD7}" type="datetime1">
              <a:rPr lang="zh-CN" altLang="en-US" sz="1200"/>
              <a:t>2021/7/22</a:t>
            </a:fld>
            <a:endParaRPr lang="zh-CN" altLang="en-US" sz="1200"/>
          </a:p>
        </p:txBody>
      </p:sp>
      <p:sp>
        <p:nvSpPr>
          <p:cNvPr id="512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12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rtlCol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lvl="0"/>
            <a:r>
              <a:t>单击此处编辑母版文本样式</a:t>
            </a:r>
          </a:p>
          <a:p>
            <a:pPr lvl="1"/>
            <a:r>
              <a:t>第二级</a:t>
            </a:r>
          </a:p>
          <a:p>
            <a:pPr lvl="2"/>
            <a:r>
              <a:t>第三级</a:t>
            </a:r>
          </a:p>
          <a:p>
            <a:pPr lvl="3"/>
            <a:r>
              <a:t>第四级</a:t>
            </a:r>
          </a:p>
          <a:p>
            <a:pPr lvl="4"/>
            <a:r>
              <a:t>第五级</a:t>
            </a:r>
          </a:p>
        </p:txBody>
      </p:sp>
      <p:sp>
        <p:nvSpPr>
          <p:cNvPr id="512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2"/>
            <a:ext cx="2971800" cy="457200"/>
          </a:xfrm>
          <a:prstGeom prst="rect">
            <a:avLst/>
          </a:prstGeom>
        </p:spPr>
        <p:txBody>
          <a:bodyPr rtlCol="0"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 sz="1200"/>
          </a:p>
        </p:txBody>
      </p:sp>
      <p:sp>
        <p:nvSpPr>
          <p:cNvPr id="512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</p:spPr>
        <p:txBody>
          <a:bodyPr numCol="1" anchor="b" anchorCtr="0" compatLnSpc="1">
            <a:prstTxWarp prst="textNoShape">
              <a:avLst/>
            </a:prstTxWarp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eaLnBrk="1" hangingPunct="1">
              <a:buFont typeface=""/>
            </a:pPr>
            <a:fld id="{0ECF231B-4C9F-4D16-B8AA-F88B89F66A77}" type="slidenum">
              <a:rPr lang="zh-CN" altLang="en-US" sz="1200"/>
              <a:t>‹#›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476847463"/>
      </p:ext>
    </p:extLst>
  </p:cSld>
  <p:clrMap bg1="lt1" tx1="dk1" bg2="lt2" tx2="dk2" accent1="accent1" accent2="accent2" accent3="accent3" accent4="accent4" accent5="accent5" accent6="accent6" hlink="hlink" folHlink="folHlink"/>
  <p:notesStyle/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7172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7DB8EE75-6676-4E67-B6D7-DC3D9DCB2A01}" type="slidenum">
              <a:rPr lang="zh-CN" altLang="en-US"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9084556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096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0964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C7799143-FD97-440F-A359-2C94333D052D}" type="slidenum">
              <a:rPr lang="zh-CN" altLang="en-US"/>
              <a:t>26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208688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301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301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FC9406CD-D78F-49E2-AD45-D95534532D11}" type="slidenum">
              <a:rPr lang="zh-CN" altLang="en-US"/>
              <a:t>27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47196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4505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4506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112D3AE1-B741-4BA2-B333-8AC46EBF7F29}" type="slidenum">
              <a:rPr lang="zh-CN" altLang="en-US"/>
              <a:t>28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72601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614260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92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922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A80BE101-B491-40C5-832D-7377E942FEB5}" type="slidenum">
              <a:rPr lang="zh-CN" altLang="en-US"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64927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112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indent="0"/>
            <a:endParaRPr/>
          </a:p>
        </p:txBody>
      </p:sp>
      <p:sp>
        <p:nvSpPr>
          <p:cNvPr id="11268" name="灯片编号占位符 3"/>
          <p:cNvSpPr>
            <a:spLocks noGrp="1"/>
          </p:cNvSpPr>
          <p:nvPr>
            <p:ph type="sldNum"/>
          </p:nvPr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7399C03A-31E5-4A33-A4F4-4FEB21A33335}" type="slidenum">
              <a:rPr lang="zh-CN" altLang="en-US"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46780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lvl="0" indent="0" algn="r" eaLnBrk="1" hangingPunct="1">
              <a:buFont typeface=""/>
            </a:pPr>
            <a:fld id="{0ECF231B-4C9F-4D16-B8AA-F88B89F66A77}" type="slidenum">
              <a:rPr lang="zh-CN" altLang="en-US" sz="1200" smtClean="0"/>
              <a:t>15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134482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0723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0724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336FBF3-9586-48D5-991A-3DCB96D73A7B}" type="slidenum">
              <a:rPr lang="zh-CN" altLang="en-US"/>
              <a:t>21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3869801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2771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2772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29A7CCFD-EFA5-42C5-9850-5A6673887FC4}" type="slidenum">
              <a:rPr lang="zh-CN" altLang="en-US"/>
              <a:t>22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434252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4819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4820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5FF8E5E1-7EDA-4092-B58D-B2A739BBA467}" type="slidenum">
              <a:rPr lang="zh-CN" altLang="en-US"/>
              <a:t>23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179436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6867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6868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FECB5ED1-E72B-4712-9657-0F26D256ECC8}" type="slidenum">
              <a:rPr lang="zh-CN" altLang="en-US"/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765131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幻灯片图像占位符 1"/>
          <p:cNvSpPr>
            <a:spLocks noGrp="1" noRot="1" noChangeAspect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srgbClr val="000000"/>
            </a:solidFill>
            <a:miter lim="800000"/>
          </a:ln>
        </p:spPr>
      </p:sp>
      <p:sp>
        <p:nvSpPr>
          <p:cNvPr id="38915" name="备注占位符 2"/>
          <p:cNvSpPr>
            <a:spLocks noGrp="1"/>
          </p:cNvSpPr>
          <p:nvPr>
            <p:ph type="body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38916" name="灯片编号占位符 3"/>
          <p:cNvSpPr>
            <a:spLocks noGrp="1"/>
          </p:cNvSpPr>
          <p:nvPr/>
        </p:nvSpPr>
        <p:spPr>
          <a:xfrm>
            <a:off x="3884612" y="8685212"/>
            <a:ext cx="2971800" cy="4572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anchor="b" anchorCtr="0">
            <a:noAutofit/>
          </a:bodyPr>
          <a:lstStyle>
            <a:lvl1pPr marL="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914400" rtl="0" eaLnBrk="0" fontAlgn="base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12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r" defTabSz="457200" eaLnBrk="1" hangingPunct="1">
              <a:spcBef>
                <a:spcPct val="0"/>
              </a:spcBef>
            </a:pPr>
            <a:fld id="{F9B00E4A-77A0-4708-ABF3-2AF1955E13B4}" type="slidenum">
              <a:rPr lang="zh-CN" altLang="en-US"/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1835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矩形 1"/>
          <p:cNvSpPr/>
          <p:nvPr/>
        </p:nvSpPr>
        <p:spPr>
          <a:xfrm>
            <a:off x="0" y="0"/>
            <a:ext cx="9144000" cy="1639888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1027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1321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29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030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9" name="矩形 8"/>
          <p:cNvSpPr/>
          <p:nvPr userDrawn="1"/>
        </p:nvSpPr>
        <p:spPr>
          <a:xfrm>
            <a:off x="4932040" y="1890553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30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7882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033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91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1638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30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defTabSz="914400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2051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2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3" name="Picture 39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34938"/>
            <a:ext cx="682625" cy="2730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4" name="Picture 40" descr="구름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377825"/>
            <a:ext cx="1042988" cy="4159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5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38321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istrator\Desktop\宽屏语文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5" name="图片 8" descr="荣德基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3076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1"/>
          <p:cNvSpPr/>
          <p:nvPr/>
        </p:nvSpPr>
        <p:spPr>
          <a:xfrm>
            <a:off x="0" y="0"/>
            <a:ext cx="9144000" cy="5383212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rgbClr val="B7E0EC"/>
              </a:gs>
            </a:gsLst>
            <a:lin ang="16200000" scaled="1"/>
          </a:gradFill>
          <a:ln>
            <a:noFill/>
            <a:miter lim="800000"/>
          </a:ln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pic>
        <p:nvPicPr>
          <p:cNvPr id="4099" name="图片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73438"/>
            <a:ext cx="9144000" cy="20113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0" name="Picture 39" descr="구름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95838" y="179388"/>
            <a:ext cx="682625" cy="36353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4101" name="Picture 40" descr="구름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825" y="503238"/>
            <a:ext cx="1042988" cy="555625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4102" name="组合 5"/>
          <p:cNvGrpSpPr/>
          <p:nvPr/>
        </p:nvGrpSpPr>
        <p:grpSpPr>
          <a:xfrm>
            <a:off x="2371725" y="2062162"/>
            <a:ext cx="4398962" cy="3019425"/>
            <a:chOff x="2371725" y="2061566"/>
            <a:chExt cx="4398963" cy="3019838"/>
          </a:xfrm>
        </p:grpSpPr>
        <p:sp>
          <p:nvSpPr>
            <p:cNvPr id="4107" name="Oval 17"/>
            <p:cNvSpPr/>
            <p:nvPr/>
          </p:nvSpPr>
          <p:spPr>
            <a:xfrm>
              <a:off x="2371725" y="4338352"/>
              <a:ext cx="4398963" cy="743052"/>
            </a:xfrm>
            <a:prstGeom prst="ellipse">
              <a:avLst/>
            </a:prstGeom>
            <a:gradFill rotWithShape="1">
              <a:gsLst>
                <a:gs pos="0">
                  <a:srgbClr val="0E320D"/>
                </a:gs>
                <a:gs pos="100000">
                  <a:srgbClr val="1F6B1B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endParaRPr lang="ko-KR" altLang="en-US" sz="1800">
                <a:ea typeface="Malgun Gothic" pitchFamily="34" charset="-127"/>
              </a:endParaRPr>
            </a:p>
          </p:txBody>
        </p:sp>
        <p:pic>
          <p:nvPicPr>
            <p:cNvPr id="4108" name="Picture 16" descr="꽃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332510" y="2061566"/>
              <a:ext cx="2845692" cy="274598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sp>
        <p:nvSpPr>
          <p:cNvPr id="4103" name="矩形 3"/>
          <p:cNvSpPr>
            <a:spLocks noChangeArrowheads="1"/>
          </p:cNvSpPr>
          <p:nvPr/>
        </p:nvSpPr>
        <p:spPr bwMode="auto">
          <a:xfrm>
            <a:off x="5580063" y="5080000"/>
            <a:ext cx="214845" cy="259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eaLnBrk="1" hangingPunct="1"/>
            <a:r>
              <a:rPr lang="zh-CN" altLang="en-US" sz="1100">
                <a:solidFill>
                  <a:srgbClr val="414141"/>
                </a:solidFill>
              </a:rPr>
              <a:t> </a:t>
            </a:r>
          </a:p>
        </p:txBody>
      </p:sp>
      <p:sp>
        <p:nvSpPr>
          <p:cNvPr id="4104" name="TextBox 3"/>
          <p:cNvSpPr>
            <a:spLocks noChangeArrowheads="1"/>
          </p:cNvSpPr>
          <p:nvPr/>
        </p:nvSpPr>
        <p:spPr bwMode="auto">
          <a:xfrm>
            <a:off x="2087562" y="1006475"/>
            <a:ext cx="4968875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defTabSz="914400" eaLnBrk="1" hangingPunct="1"/>
            <a:r>
              <a:rPr lang="zh-CN" altLang="en-US" sz="2800">
                <a:solidFill>
                  <a:srgbClr val="014079"/>
                </a:solidFill>
                <a:ea typeface="微软雅黑" pitchFamily="34" charset="-122"/>
                <a:sym typeface="Calibri" pitchFamily="34" charset="0"/>
              </a:rPr>
              <a:t>感受美好自然，培养语文素养！</a:t>
            </a:r>
            <a:endParaRPr lang="zh-CN" altLang="en-US" sz="2800">
              <a:solidFill>
                <a:srgbClr val="014079"/>
              </a:solidFill>
            </a:endParaRPr>
          </a:p>
        </p:txBody>
      </p:sp>
      <p:sp>
        <p:nvSpPr>
          <p:cNvPr id="4105" name="TextBox 3"/>
          <p:cNvSpPr>
            <a:spLocks noChangeArrowheads="1"/>
          </p:cNvSpPr>
          <p:nvPr/>
        </p:nvSpPr>
        <p:spPr bwMode="auto">
          <a:xfrm>
            <a:off x="1833562" y="1471612"/>
            <a:ext cx="539908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lvl="0" indent="0" algn="ctr" defTabSz="914400" eaLnBrk="1" hangingPunct="1"/>
            <a:r>
              <a:rPr lang="en-US" altLang="zh-CN" sz="1600">
                <a:solidFill>
                  <a:srgbClr val="014079"/>
                </a:solidFill>
              </a:rPr>
              <a:t>GAN SHOU MEI HAO ZI RAN</a:t>
            </a:r>
            <a:r>
              <a:rPr lang="zh-CN" altLang="en-US" sz="1600">
                <a:solidFill>
                  <a:srgbClr val="014079"/>
                </a:solidFill>
              </a:rPr>
              <a:t>   </a:t>
            </a:r>
            <a:r>
              <a:rPr lang="en-US" altLang="zh-CN" sz="1600">
                <a:solidFill>
                  <a:srgbClr val="014079"/>
                </a:solidFill>
              </a:rPr>
              <a:t> PEI YANG YU WEN SU YANG</a:t>
            </a:r>
            <a:endParaRPr lang="zh-CN" altLang="en-US" sz="1600">
              <a:solidFill>
                <a:srgbClr val="014079"/>
              </a:solidFill>
            </a:endParaRPr>
          </a:p>
        </p:txBody>
      </p:sp>
      <p:pic>
        <p:nvPicPr>
          <p:cNvPr id="4106" name="图片 8" descr="荣德基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938" y="90488"/>
            <a:ext cx="1292225" cy="5048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88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8942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79652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701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2021/7/22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038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5193" r:id="rId1"/>
    <p:sldLayoutId id="2147485195" r:id="rId2"/>
    <p:sldLayoutId id="2147485197" r:id="rId3"/>
    <p:sldLayoutId id="2147485199" r:id="rId4"/>
  </p:sldLayoutIdLst>
  <p:transition/>
  <p:txStyles>
    <p:titleStyle>
      <a:lvl1pPr marL="0" indent="0" algn="ctr" defTabSz="457200" rtl="0" eaLnBrk="0" fontAlgn="base" hangingPunct="0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 kern="1200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pitchFamily="2" charset="-122"/>
        </a:defRPr>
      </a:lvl9pPr>
    </p:titleStyle>
    <p:bodyStyle>
      <a:lvl1pPr marL="342900" indent="-3429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32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•"/>
        <a:defRPr kumimoji="0" sz="24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–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pitchFamily="34" charset="0"/>
        <a:buChar char="»"/>
        <a:defRPr kumimoji="0" sz="20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indent="0" algn="l" defTabSz="4572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2021/7/22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kern="1200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  <a:cs typeface="+mn-cs"/>
              </a:rPr>
              <a:pPr defTabSz="685800"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 kern="1200">
              <a:solidFill>
                <a:prstClr val="black">
                  <a:tint val="75000"/>
                </a:prstClr>
              </a:solidFill>
              <a:latin typeface="Calibri" panose="020F0502020204030204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20738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5201" r:id="rId1"/>
    <p:sldLayoutId id="2147485202" r:id="rId2"/>
    <p:sldLayoutId id="2147485203" r:id="rId3"/>
    <p:sldLayoutId id="2147485204" r:id="rId4"/>
    <p:sldLayoutId id="2147485205" r:id="rId5"/>
    <p:sldLayoutId id="2147485206" r:id="rId6"/>
    <p:sldLayoutId id="2147485207" r:id="rId7"/>
    <p:sldLayoutId id="2147485208" r:id="rId8"/>
    <p:sldLayoutId id="2147485209" r:id="rId9"/>
    <p:sldLayoutId id="2147485210" r:id="rId10"/>
    <p:sldLayoutId id="214748521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22.&#23567;&#27611;&#34411;&#65288;&#35838;&#25991;&#26391;&#35835;&#65289;.mp4" TargetMode="Externa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圆角矩形 66"/>
          <p:cNvSpPr/>
          <p:nvPr/>
        </p:nvSpPr>
        <p:spPr>
          <a:xfrm>
            <a:off x="958850" y="1617662"/>
            <a:ext cx="7226300" cy="1016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369434"/>
              </a:gs>
              <a:gs pos="100000">
                <a:srgbClr val="89C270"/>
              </a:gs>
            </a:gsLst>
            <a:lin ang="16200000" scaled="1"/>
          </a:gradFill>
          <a:ln>
            <a:solidFill>
              <a:srgbClr val="539F36"/>
            </a:solidFill>
            <a:miter lim="800000"/>
          </a:ln>
          <a:effectLst>
            <a:outerShdw blurRad="40000" dist="23000" dir="5400000">
              <a:srgbClr val="000000">
                <a:alpha val="25000"/>
              </a:srgbClr>
            </a:outerShdw>
          </a:effectLst>
        </p:spPr>
        <p:txBody>
          <a:bodyPr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eaLnBrk="1" hangingPunct="1"/>
            <a:endParaRPr kumimoji="1" lang="zh-CN" altLang="en-US" sz="1800">
              <a:solidFill>
                <a:srgbClr val="FFFFFF"/>
              </a:solidFill>
            </a:endParaRPr>
          </a:p>
        </p:txBody>
      </p:sp>
      <p:sp>
        <p:nvSpPr>
          <p:cNvPr id="6147" name="Text Box 2"/>
          <p:cNvSpPr/>
          <p:nvPr/>
        </p:nvSpPr>
        <p:spPr>
          <a:xfrm>
            <a:off x="3604518" y="620712"/>
            <a:ext cx="3303588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spcBef>
                <a:spcPct val="50000"/>
              </a:spcBef>
            </a:pPr>
            <a:r>
              <a:rPr lang="zh-CN" altLang="en-US" sz="6600" dirty="0">
                <a:solidFill>
                  <a:srgbClr val="CC0000"/>
                </a:solidFill>
                <a:ea typeface="黑体" pitchFamily="49" charset="-122"/>
              </a:rPr>
              <a:t>小 毛 虫</a:t>
            </a:r>
          </a:p>
        </p:txBody>
      </p:sp>
      <p:grpSp>
        <p:nvGrpSpPr>
          <p:cNvPr id="6148" name="组合 13337"/>
          <p:cNvGrpSpPr/>
          <p:nvPr/>
        </p:nvGrpSpPr>
        <p:grpSpPr>
          <a:xfrm>
            <a:off x="2132012" y="603250"/>
            <a:ext cx="1300162" cy="1177925"/>
            <a:chOff x="380640" y="667701"/>
            <a:chExt cx="1299210" cy="1572054"/>
          </a:xfrm>
        </p:grpSpPr>
        <p:sp>
          <p:nvSpPr>
            <p:cNvPr id="6151" name="AutoShape 11"/>
            <p:cNvSpPr/>
            <p:nvPr/>
          </p:nvSpPr>
          <p:spPr bwMode="gray">
            <a:xfrm>
              <a:off x="380640" y="667701"/>
              <a:ext cx="1299210" cy="1572054"/>
            </a:xfrm>
            <a:prstGeom prst="diamond">
              <a:avLst/>
            </a:prstGeom>
            <a:solidFill>
              <a:srgbClr val="236B2A"/>
            </a:solidFill>
            <a:ln w="38100">
              <a:solidFill>
                <a:schemeClr val="bg1"/>
              </a:solidFill>
              <a:miter lim="800000"/>
            </a:ln>
            <a:effectLst>
              <a:outerShdw sy="50000">
                <a:srgbClr val="808080">
                  <a:alpha val="50000"/>
                </a:srgbClr>
              </a:outerShdw>
            </a:effectLst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/>
              <a:endParaRPr lang="en-US" altLang="ko-KR" sz="2800" b="1">
                <a:solidFill>
                  <a:srgbClr val="FFFFFF"/>
                </a:solidFill>
                <a:ea typeface="Gulim" pitchFamily="34" charset="-127"/>
              </a:endParaRPr>
            </a:p>
          </p:txBody>
        </p:sp>
        <p:sp>
          <p:nvSpPr>
            <p:cNvPr id="6152" name="文本框 13"/>
            <p:cNvSpPr/>
            <p:nvPr/>
          </p:nvSpPr>
          <p:spPr>
            <a:xfrm>
              <a:off x="532654" y="788019"/>
              <a:ext cx="1031875" cy="134323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>
                <a:buFont typeface=""/>
              </a:pPr>
              <a:r>
                <a:rPr lang="en-US" altLang="zh-CN" b="1">
                  <a:solidFill>
                    <a:schemeClr val="bg1"/>
                  </a:solidFill>
                  <a:latin typeface="方正大黑简体" charset="-122"/>
                </a:rPr>
                <a:t>22</a:t>
              </a:r>
              <a:endParaRPr lang="zh-CN" altLang="en-US" b="1">
                <a:solidFill>
                  <a:schemeClr val="bg1"/>
                </a:solidFill>
                <a:latin typeface="方正大黑简体" charset="-122"/>
              </a:endParaRPr>
            </a:p>
          </p:txBody>
        </p:sp>
      </p:grpSp>
      <p:pic>
        <p:nvPicPr>
          <p:cNvPr id="6149" name="图片 4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4450" y="2449512"/>
            <a:ext cx="1058862" cy="10144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6150" name="矩形 20"/>
          <p:cNvSpPr/>
          <p:nvPr/>
        </p:nvSpPr>
        <p:spPr bwMode="auto">
          <a:xfrm>
            <a:off x="3055938" y="2553320"/>
            <a:ext cx="3186112" cy="707886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marL="0" marR="0" lvl="0" indent="0" algn="dist" defTabSz="4572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4000" b="1" i="0" u="none" strike="noStrike" kern="1200" cap="none" spc="0" normalizeH="0" baseline="0" noProof="0">
                <a:ln w="17780" cmpd="sng">
                  <a:noFill/>
                  <a:prstDash val="solid"/>
                  <a:miter lim="800000"/>
                </a:ln>
                <a:solidFill>
                  <a:schemeClr val="tx1"/>
                </a:solidFill>
                <a:effectLst>
                  <a:glow rad="304800">
                    <a:schemeClr val="bg1">
                      <a:alpha val="60000"/>
                    </a:schemeClr>
                  </a:glow>
                </a:effectLst>
                <a:uLnTx/>
                <a:uFillTx/>
                <a:latin typeface="微软雅黑" pitchFamily="34" charset="-122"/>
                <a:ea typeface="微软雅黑" pitchFamily="34" charset="-122"/>
                <a:cs typeface="仿宋" panose="02010609060101010101" charset="-122"/>
              </a:rPr>
              <a:t>第 一 课时</a:t>
            </a:r>
          </a:p>
        </p:txBody>
      </p:sp>
      <p:sp>
        <p:nvSpPr>
          <p:cNvPr id="9" name="矩形 8"/>
          <p:cNvSpPr/>
          <p:nvPr/>
        </p:nvSpPr>
        <p:spPr>
          <a:xfrm>
            <a:off x="0" y="4227934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29"/>
          <p:cNvSpPr/>
          <p:nvPr/>
        </p:nvSpPr>
        <p:spPr>
          <a:xfrm>
            <a:off x="865188" y="1289050"/>
            <a:ext cx="812800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en-US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fú</a:t>
            </a:r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endParaRPr lang="zh-CN" altLang="en-US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8435" name="矩形 30"/>
          <p:cNvSpPr/>
          <p:nvPr/>
        </p:nvSpPr>
        <p:spPr>
          <a:xfrm>
            <a:off x="966788" y="2944812"/>
            <a:ext cx="5699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jǐn</a:t>
            </a:r>
          </a:p>
        </p:txBody>
      </p:sp>
      <p:sp>
        <p:nvSpPr>
          <p:cNvPr id="18436" name="TextBox 1"/>
          <p:cNvSpPr/>
          <p:nvPr/>
        </p:nvSpPr>
        <p:spPr>
          <a:xfrm>
            <a:off x="4746625" y="1881188"/>
            <a:ext cx="1966912" cy="7016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仿佛</a:t>
            </a:r>
          </a:p>
        </p:txBody>
      </p:sp>
      <p:sp>
        <p:nvSpPr>
          <p:cNvPr id="18437" name="TextBox 38"/>
          <p:cNvSpPr/>
          <p:nvPr/>
        </p:nvSpPr>
        <p:spPr>
          <a:xfrm>
            <a:off x="4746625" y="3241675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尽管 </a:t>
            </a: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尽量</a:t>
            </a:r>
          </a:p>
        </p:txBody>
      </p:sp>
      <p:pic>
        <p:nvPicPr>
          <p:cNvPr id="18438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8439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50" name="TextBox 28"/>
          <p:cNvSpPr/>
          <p:nvPr/>
        </p:nvSpPr>
        <p:spPr>
          <a:xfrm>
            <a:off x="749300" y="1774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佛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8451" name="Group 47"/>
          <p:cNvGraphicFramePr>
            <a:graphicFrameLocks noGrp="1"/>
          </p:cNvGraphicFramePr>
          <p:nvPr/>
        </p:nvGraphicFramePr>
        <p:xfrm>
          <a:off x="7747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8462" name="TextBox 33"/>
          <p:cNvSpPr/>
          <p:nvPr/>
        </p:nvSpPr>
        <p:spPr>
          <a:xfrm>
            <a:off x="7493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尽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8463" name="Picture 60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9850" y="1452562"/>
            <a:ext cx="1171575" cy="1512888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8464" name="Picture 61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975" y="3198812"/>
            <a:ext cx="2016125" cy="13255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84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84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/>
      <p:bldP spid="18435" grpId="0"/>
      <p:bldP spid="18436" grpId="0"/>
      <p:bldP spid="1843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29"/>
          <p:cNvSpPr/>
          <p:nvPr/>
        </p:nvSpPr>
        <p:spPr>
          <a:xfrm>
            <a:off x="960438" y="1270000"/>
            <a:ext cx="8096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rèn </a:t>
            </a:r>
          </a:p>
        </p:txBody>
      </p:sp>
      <p:sp>
        <p:nvSpPr>
          <p:cNvPr id="19459" name="矩形 30"/>
          <p:cNvSpPr/>
          <p:nvPr/>
        </p:nvSpPr>
        <p:spPr>
          <a:xfrm>
            <a:off x="936625" y="2944812"/>
            <a:ext cx="5699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hé</a:t>
            </a:r>
          </a:p>
        </p:txBody>
      </p:sp>
      <p:sp>
        <p:nvSpPr>
          <p:cNvPr id="19460" name="TextBox 1"/>
          <p:cNvSpPr/>
          <p:nvPr/>
        </p:nvSpPr>
        <p:spPr>
          <a:xfrm>
            <a:off x="4700588" y="159543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任何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任意</a:t>
            </a:r>
          </a:p>
        </p:txBody>
      </p:sp>
      <p:pic>
        <p:nvPicPr>
          <p:cNvPr id="19461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9462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73" name="TextBox 28"/>
          <p:cNvSpPr/>
          <p:nvPr/>
        </p:nvSpPr>
        <p:spPr>
          <a:xfrm>
            <a:off x="757238" y="1784350"/>
            <a:ext cx="989012" cy="11080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任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9474" name="Group 47"/>
          <p:cNvGraphicFramePr>
            <a:graphicFrameLocks noGrp="1"/>
          </p:cNvGraphicFramePr>
          <p:nvPr/>
        </p:nvGraphicFramePr>
        <p:xfrm>
          <a:off x="7747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9485" name="TextBox 33"/>
          <p:cNvSpPr/>
          <p:nvPr/>
        </p:nvSpPr>
        <p:spPr>
          <a:xfrm>
            <a:off x="7493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何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486" name="AutoShape 50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9487" name="TextBox 1"/>
          <p:cNvSpPr/>
          <p:nvPr/>
        </p:nvSpPr>
        <p:spPr>
          <a:xfrm>
            <a:off x="4730750" y="3248025"/>
            <a:ext cx="2238375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几何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如何</a:t>
            </a:r>
          </a:p>
        </p:txBody>
      </p:sp>
      <p:sp>
        <p:nvSpPr>
          <p:cNvPr id="19488" name="AutoShape 55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9489" name="AutoShape 52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9490" name="AutoShape 56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9491" name="Picture 61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4925" y="1460500"/>
            <a:ext cx="1181100" cy="148431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9492" name="Picture 62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025" y="3248025"/>
            <a:ext cx="2124075" cy="1252538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4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/>
      <p:bldP spid="19459" grpId="0"/>
      <p:bldP spid="19460" grpId="0" build="p"/>
      <p:bldP spid="1948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29"/>
          <p:cNvSpPr/>
          <p:nvPr/>
        </p:nvSpPr>
        <p:spPr>
          <a:xfrm>
            <a:off x="960438" y="1270000"/>
            <a:ext cx="5461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jié</a:t>
            </a:r>
          </a:p>
        </p:txBody>
      </p:sp>
      <p:sp>
        <p:nvSpPr>
          <p:cNvPr id="20483" name="矩形 30"/>
          <p:cNvSpPr/>
          <p:nvPr/>
        </p:nvSpPr>
        <p:spPr>
          <a:xfrm>
            <a:off x="850900" y="2944812"/>
            <a:ext cx="6842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guī</a:t>
            </a:r>
          </a:p>
        </p:txBody>
      </p:sp>
      <p:sp>
        <p:nvSpPr>
          <p:cNvPr id="20484" name="TextBox 1"/>
          <p:cNvSpPr/>
          <p:nvPr/>
        </p:nvSpPr>
        <p:spPr>
          <a:xfrm>
            <a:off x="4213225" y="1604962"/>
            <a:ext cx="2289175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尽心竭力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  枯竭</a:t>
            </a:r>
          </a:p>
        </p:txBody>
      </p:sp>
      <p:pic>
        <p:nvPicPr>
          <p:cNvPr id="20485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20486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497" name="TextBox 28"/>
          <p:cNvSpPr/>
          <p:nvPr/>
        </p:nvSpPr>
        <p:spPr>
          <a:xfrm>
            <a:off x="757238" y="1784350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竭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0498" name="Group 47"/>
          <p:cNvGraphicFramePr>
            <a:graphicFrameLocks noGrp="1"/>
          </p:cNvGraphicFramePr>
          <p:nvPr/>
        </p:nvGraphicFramePr>
        <p:xfrm>
          <a:off x="7747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0509" name="TextBox 33"/>
          <p:cNvSpPr/>
          <p:nvPr/>
        </p:nvSpPr>
        <p:spPr>
          <a:xfrm>
            <a:off x="7493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规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0510" name="AutoShape 50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0511" name="TextBox 1"/>
          <p:cNvSpPr/>
          <p:nvPr/>
        </p:nvSpPr>
        <p:spPr>
          <a:xfrm>
            <a:off x="4730750" y="3314700"/>
            <a:ext cx="1377950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圆规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规则</a:t>
            </a:r>
          </a:p>
        </p:txBody>
      </p:sp>
      <p:pic>
        <p:nvPicPr>
          <p:cNvPr id="20512" name="Picture 5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6300" y="1631950"/>
            <a:ext cx="2066925" cy="1250950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0513" name="Picture 57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27250" y="3314700"/>
            <a:ext cx="2085975" cy="120967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04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4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0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/>
      <p:bldP spid="20483" grpId="0"/>
      <p:bldP spid="20484" grpId="0" build="p"/>
      <p:bldP spid="2051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29"/>
          <p:cNvSpPr/>
          <p:nvPr/>
        </p:nvSpPr>
        <p:spPr>
          <a:xfrm>
            <a:off x="979488" y="1270000"/>
            <a:ext cx="5826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lǜ </a:t>
            </a:r>
          </a:p>
        </p:txBody>
      </p:sp>
      <p:sp>
        <p:nvSpPr>
          <p:cNvPr id="21507" name="矩形 30"/>
          <p:cNvSpPr/>
          <p:nvPr/>
        </p:nvSpPr>
        <p:spPr>
          <a:xfrm>
            <a:off x="908050" y="2944812"/>
            <a:ext cx="6842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dài</a:t>
            </a:r>
          </a:p>
        </p:txBody>
      </p:sp>
      <p:sp>
        <p:nvSpPr>
          <p:cNvPr id="21508" name="TextBox 1"/>
          <p:cNvSpPr/>
          <p:nvPr/>
        </p:nvSpPr>
        <p:spPr>
          <a:xfrm>
            <a:off x="4672012" y="159543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规律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纪律</a:t>
            </a:r>
          </a:p>
        </p:txBody>
      </p:sp>
      <p:pic>
        <p:nvPicPr>
          <p:cNvPr id="21509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21510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521" name="TextBox 28"/>
          <p:cNvSpPr/>
          <p:nvPr/>
        </p:nvSpPr>
        <p:spPr>
          <a:xfrm>
            <a:off x="757238" y="1784350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律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1522" name="Group 47"/>
          <p:cNvGraphicFramePr>
            <a:graphicFrameLocks noGrp="1"/>
          </p:cNvGraphicFramePr>
          <p:nvPr/>
        </p:nvGraphicFramePr>
        <p:xfrm>
          <a:off x="7747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1533" name="TextBox 33"/>
          <p:cNvSpPr/>
          <p:nvPr/>
        </p:nvSpPr>
        <p:spPr>
          <a:xfrm>
            <a:off x="749300" y="34258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待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1534" name="AutoShape 50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1535" name="TextBox 1"/>
          <p:cNvSpPr/>
          <p:nvPr/>
        </p:nvSpPr>
        <p:spPr>
          <a:xfrm>
            <a:off x="4681538" y="3314700"/>
            <a:ext cx="2238375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等待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待业</a:t>
            </a:r>
          </a:p>
        </p:txBody>
      </p:sp>
      <p:sp>
        <p:nvSpPr>
          <p:cNvPr id="21536" name="AutoShape 55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1537" name="AutoShape 48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1538" name="Picture 56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288" y="1570038"/>
            <a:ext cx="2024062" cy="127952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1539" name="Picture 57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6625" y="3225800"/>
            <a:ext cx="1990725" cy="1274762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150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15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15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15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  <p:bldP spid="21508" grpId="0" build="p"/>
      <p:bldP spid="2153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29"/>
          <p:cNvSpPr/>
          <p:nvPr/>
        </p:nvSpPr>
        <p:spPr>
          <a:xfrm>
            <a:off x="741362" y="1270000"/>
            <a:ext cx="12414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zhèng </a:t>
            </a:r>
          </a:p>
        </p:txBody>
      </p:sp>
      <p:sp>
        <p:nvSpPr>
          <p:cNvPr id="22531" name="矩形 30"/>
          <p:cNvSpPr/>
          <p:nvPr/>
        </p:nvSpPr>
        <p:spPr>
          <a:xfrm>
            <a:off x="955675" y="2944812"/>
            <a:ext cx="5699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yú</a:t>
            </a:r>
          </a:p>
        </p:txBody>
      </p:sp>
      <p:sp>
        <p:nvSpPr>
          <p:cNvPr id="22532" name="TextBox 1"/>
          <p:cNvSpPr/>
          <p:nvPr/>
        </p:nvSpPr>
        <p:spPr>
          <a:xfrm>
            <a:off x="4670425" y="1681162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挣脱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挣开</a:t>
            </a:r>
          </a:p>
        </p:txBody>
      </p:sp>
      <p:pic>
        <p:nvPicPr>
          <p:cNvPr id="22533" name="组合 23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22534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545" name="TextBox 28"/>
          <p:cNvSpPr/>
          <p:nvPr/>
        </p:nvSpPr>
        <p:spPr>
          <a:xfrm>
            <a:off x="757238" y="1784350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挣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22546" name="Group 47"/>
          <p:cNvGraphicFramePr>
            <a:graphicFrameLocks noGrp="1"/>
          </p:cNvGraphicFramePr>
          <p:nvPr/>
        </p:nvGraphicFramePr>
        <p:xfrm>
          <a:off x="774700" y="3563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2557" name="TextBox 33"/>
          <p:cNvSpPr/>
          <p:nvPr/>
        </p:nvSpPr>
        <p:spPr>
          <a:xfrm>
            <a:off x="749300" y="3425825"/>
            <a:ext cx="989012" cy="2105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愉 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2558" name="AutoShape 50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2559" name="TextBox 1"/>
          <p:cNvSpPr/>
          <p:nvPr/>
        </p:nvSpPr>
        <p:spPr>
          <a:xfrm>
            <a:off x="4721225" y="3314700"/>
            <a:ext cx="2238375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愉快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愉悦</a:t>
            </a:r>
          </a:p>
        </p:txBody>
      </p:sp>
      <p:sp>
        <p:nvSpPr>
          <p:cNvPr id="22560" name="AutoShape 55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2561" name="Picture 53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288" y="3314700"/>
            <a:ext cx="1965325" cy="1185862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22562" name="Picture 54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3288" y="1663700"/>
            <a:ext cx="1965325" cy="12192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5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5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5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25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/>
      <p:bldP spid="22532" grpId="0" build="p"/>
      <p:bldP spid="22559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29"/>
          <p:cNvSpPr/>
          <p:nvPr/>
        </p:nvSpPr>
        <p:spPr>
          <a:xfrm>
            <a:off x="798512" y="1270000"/>
            <a:ext cx="1038225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róng </a:t>
            </a:r>
          </a:p>
        </p:txBody>
      </p:sp>
      <p:sp>
        <p:nvSpPr>
          <p:cNvPr id="23555" name="TextBox 1"/>
          <p:cNvSpPr/>
          <p:nvPr/>
        </p:nvSpPr>
        <p:spPr>
          <a:xfrm>
            <a:off x="4613275" y="1595438"/>
            <a:ext cx="19669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绒毛 </a:t>
            </a:r>
          </a:p>
          <a:p>
            <a:pPr marL="0" lvl="0" indent="0" eaLnBrk="1" hangingPunct="1"/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鸭绒</a:t>
            </a:r>
          </a:p>
        </p:txBody>
      </p:sp>
      <p:pic>
        <p:nvPicPr>
          <p:cNvPr id="23556" name="组合 23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23557" name="Group 47"/>
          <p:cNvGraphicFramePr>
            <a:graphicFrameLocks noGrp="1"/>
          </p:cNvGraphicFramePr>
          <p:nvPr/>
        </p:nvGraphicFramePr>
        <p:xfrm>
          <a:off x="774700" y="19129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3568" name="TextBox 28"/>
          <p:cNvSpPr/>
          <p:nvPr/>
        </p:nvSpPr>
        <p:spPr>
          <a:xfrm>
            <a:off x="757238" y="1784350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绒</a:t>
            </a:r>
            <a:endParaRPr lang="en-US" altLang="zh-CN" sz="6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3569" name="AutoShape 50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3570" name="AutoShape 55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23571" name="AutoShape 48" descr="http://www.zxxk.com"/>
          <p:cNvSpPr>
            <a:spLocks noChangeAspect="1"/>
          </p:cNvSpPr>
          <p:nvPr/>
        </p:nvSpPr>
        <p:spPr>
          <a:xfrm>
            <a:off x="43561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23572" name="Picture 51" descr="http://www.zxxk.com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0288" y="1595438"/>
            <a:ext cx="1771650" cy="1254125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18435"/>
          <p:cNvGrpSpPr/>
          <p:nvPr/>
        </p:nvGrpSpPr>
        <p:grpSpPr>
          <a:xfrm>
            <a:off x="676275" y="3897312"/>
            <a:ext cx="8004175" cy="919162"/>
            <a:chOff x="722856" y="4015672"/>
            <a:chExt cx="8002846" cy="920455"/>
          </a:xfrm>
        </p:grpSpPr>
        <p:sp>
          <p:nvSpPr>
            <p:cNvPr id="24592" name="任意多边形 13"/>
            <p:cNvSpPr/>
            <p:nvPr/>
          </p:nvSpPr>
          <p:spPr>
            <a:xfrm>
              <a:off x="722856" y="4117415"/>
              <a:ext cx="1280900" cy="360869"/>
            </a:xfrm>
            <a:custGeom>
              <a:avLst/>
              <a:gdLst>
                <a:gd name="connsiteX0" fmla="*/ 0 w 1095560"/>
                <a:gd name="connsiteY0" fmla="*/ 0 h 361037"/>
                <a:gd name="connsiteX1" fmla="*/ 1095560 w 1095560"/>
                <a:gd name="connsiteY1" fmla="*/ 0 h 361037"/>
                <a:gd name="connsiteX2" fmla="*/ 1095560 w 1095560"/>
                <a:gd name="connsiteY2" fmla="*/ 361037 h 361037"/>
                <a:gd name="connsiteX3" fmla="*/ 0 w 1095560"/>
                <a:gd name="connsiteY3" fmla="*/ 361037 h 361037"/>
                <a:gd name="connsiteX4" fmla="*/ 0 w 1095560"/>
                <a:gd name="connsiteY4" fmla="*/ 0 h 3610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95560" h="361037">
                  <a:moveTo>
                    <a:pt x="0" y="0"/>
                  </a:moveTo>
                  <a:lnTo>
                    <a:pt x="1095560" y="0"/>
                  </a:lnTo>
                  <a:lnTo>
                    <a:pt x="1095560" y="361037"/>
                  </a:lnTo>
                  <a:lnTo>
                    <a:pt x="0" y="36103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lIns="25400" tIns="25400" rIns="25400" bIns="25400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marR="0" lvl="0" indent="0" algn="ctr" defTabSz="889000" eaLnBrk="1" hangingPunct="1">
                <a:lnSpc>
                  <a:spcPct val="90000"/>
                </a:lnSpc>
                <a:spcAft>
                  <a:spcPct val="35000"/>
                </a:spcAft>
              </a:pPr>
              <a:r>
                <a:rPr sz="2400" b="1" dirty="0">
                  <a:latin typeface="黑体" pitchFamily="49" charset="-122"/>
                  <a:ea typeface="黑体" pitchFamily="49" charset="-122"/>
                </a:rPr>
                <a:t>读一读</a:t>
              </a:r>
              <a:r>
                <a:rPr lang="en-US" altLang="zh-CN" sz="2400" b="1" dirty="0">
                  <a:latin typeface="黑体" pitchFamily="49" charset="-122"/>
                  <a:ea typeface="黑体" pitchFamily="49" charset="-122"/>
                </a:rPr>
                <a:t>:</a:t>
              </a:r>
              <a:endParaRPr lang="zh-CN" altLang="zh-CN" sz="2400" b="1" dirty="0">
                <a:latin typeface="黑体" pitchFamily="49" charset="-122"/>
                <a:ea typeface="黑体" pitchFamily="49" charset="-122"/>
              </a:endParaRPr>
            </a:p>
          </p:txBody>
        </p:sp>
        <p:grpSp>
          <p:nvGrpSpPr>
            <p:cNvPr id="24593" name="组合 58"/>
            <p:cNvGrpSpPr/>
            <p:nvPr/>
          </p:nvGrpSpPr>
          <p:grpSpPr>
            <a:xfrm>
              <a:off x="1923480" y="4015672"/>
              <a:ext cx="6802222" cy="920455"/>
              <a:chOff x="2028255" y="4015672"/>
              <a:chExt cx="6802222" cy="920455"/>
            </a:xfrm>
          </p:grpSpPr>
          <p:sp>
            <p:nvSpPr>
              <p:cNvPr id="24594" name="圆角矩形 20"/>
              <p:cNvSpPr/>
              <p:nvPr/>
            </p:nvSpPr>
            <p:spPr>
              <a:xfrm>
                <a:off x="2028255" y="4015672"/>
                <a:ext cx="6802222" cy="920455"/>
              </a:xfrm>
              <a:prstGeom prst="roundRect">
                <a:avLst>
                  <a:gd name="adj" fmla="val 16667"/>
                </a:avLst>
              </a:prstGeom>
              <a:noFill/>
              <a:ln w="19050">
                <a:noFill/>
                <a:prstDash val="lgDash"/>
                <a:miter lim="800000"/>
              </a:ln>
            </p:spPr>
            <p:txBody>
              <a:bodyPr anchor="b" anchorCtr="0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尽（</a:t>
                </a:r>
                <a:r>
                  <a:rPr lang="en-US" altLang="en-US" sz="2400" b="1" dirty="0" err="1">
                    <a:solidFill>
                      <a:srgbClr val="000000"/>
                    </a:solidFill>
                    <a:latin typeface="方正姚体" pitchFamily="2" charset="-122"/>
                    <a:ea typeface="方正姚体" pitchFamily="2" charset="-122"/>
                  </a:rPr>
                  <a:t>jǐn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）管我病了，可我还是会尽（</a:t>
                </a:r>
                <a:r>
                  <a:rPr lang="en-US" altLang="zh-CN" sz="2400" b="1" dirty="0" err="1">
                    <a:solidFill>
                      <a:srgbClr val="000000"/>
                    </a:solidFill>
                    <a:latin typeface="方正姚体" pitchFamily="2" charset="-122"/>
                    <a:ea typeface="方正姚体" pitchFamily="2" charset="-122"/>
                  </a:rPr>
                  <a:t>jìn</a:t>
                </a:r>
                <a:r>
                  <a:rPr lang="zh-CN" altLang="en-US" sz="2400" b="1" dirty="0">
                    <a:solidFill>
                      <a:srgbClr val="000000"/>
                    </a:solidFill>
                    <a:latin typeface="楷体" pitchFamily="49" charset="-122"/>
                    <a:ea typeface="楷体" pitchFamily="49" charset="-122"/>
                  </a:rPr>
                  <a:t>）力做好这件事。</a:t>
                </a:r>
              </a:p>
            </p:txBody>
          </p:sp>
          <p:sp>
            <p:nvSpPr>
              <p:cNvPr id="24595" name="TextBox 17"/>
              <p:cNvSpPr/>
              <p:nvPr/>
            </p:nvSpPr>
            <p:spPr>
              <a:xfrm>
                <a:off x="6475693" y="4322853"/>
                <a:ext cx="277739" cy="3973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4596" name="TextBox 17"/>
              <p:cNvSpPr/>
              <p:nvPr/>
            </p:nvSpPr>
            <p:spPr>
              <a:xfrm>
                <a:off x="2192744" y="4322853"/>
                <a:ext cx="277739" cy="397330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/>
                <a:r>
                  <a:rPr lang="en-US" altLang="zh-CN" sz="2000" b="1">
                    <a:solidFill>
                      <a:srgbClr val="FF0000"/>
                    </a:solidFill>
                    <a:latin typeface="宋体" pitchFamily="2" charset="-122"/>
                  </a:rPr>
                  <a:t>•</a:t>
                </a:r>
                <a:endParaRPr lang="zh-CN" altLang="en-US" sz="2000" b="1">
                  <a:solidFill>
                    <a:srgbClr val="FF0000"/>
                  </a:solidFill>
                </a:endParaRPr>
              </a:p>
            </p:txBody>
          </p:sp>
        </p:grpSp>
      </p:grpSp>
      <p:grpSp>
        <p:nvGrpSpPr>
          <p:cNvPr id="24579" name="组合 60"/>
          <p:cNvGrpSpPr/>
          <p:nvPr/>
        </p:nvGrpSpPr>
        <p:grpSpPr>
          <a:xfrm>
            <a:off x="2357438" y="2543175"/>
            <a:ext cx="3557588" cy="1374775"/>
            <a:chOff x="2593975" y="2524125"/>
            <a:chExt cx="3265487" cy="1374775"/>
          </a:xfrm>
        </p:grpSpPr>
        <p:sp>
          <p:nvSpPr>
            <p:cNvPr id="24588" name="TextBox 13"/>
            <p:cNvSpPr/>
            <p:nvPr/>
          </p:nvSpPr>
          <p:spPr>
            <a:xfrm>
              <a:off x="2593975" y="2992438"/>
              <a:ext cx="569912" cy="51911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800" b="1">
                  <a:solidFill>
                    <a:srgbClr val="FF0000"/>
                  </a:solidFill>
                </a:rPr>
                <a:t>尽</a:t>
              </a:r>
            </a:p>
          </p:txBody>
        </p:sp>
        <p:grpSp>
          <p:nvGrpSpPr>
            <p:cNvPr id="24589" name="组合 5"/>
            <p:cNvGrpSpPr/>
            <p:nvPr/>
          </p:nvGrpSpPr>
          <p:grpSpPr>
            <a:xfrm>
              <a:off x="3119438" y="2524125"/>
              <a:ext cx="2740024" cy="1374775"/>
              <a:chOff x="2242091" y="4801106"/>
              <a:chExt cx="2739500" cy="1834427"/>
            </a:xfrm>
          </p:grpSpPr>
          <p:sp>
            <p:nvSpPr>
              <p:cNvPr id="24590" name="左大括号 14"/>
              <p:cNvSpPr/>
              <p:nvPr/>
            </p:nvSpPr>
            <p:spPr>
              <a:xfrm>
                <a:off x="2242661" y="5116730"/>
                <a:ext cx="166084" cy="1266729"/>
              </a:xfrm>
              <a:prstGeom prst="leftBrace">
                <a:avLst>
                  <a:gd name="adj1" fmla="val 8333"/>
                  <a:gd name="adj2" fmla="val 50000"/>
                </a:avLst>
              </a:prstGeom>
              <a:noFill/>
              <a:ln w="19050">
                <a:solidFill>
                  <a:srgbClr val="FF0000"/>
                </a:solidFill>
                <a:round/>
              </a:ln>
            </p:spPr>
            <p:txBody>
              <a:bodyPr anchor="ctr" anchorCtr="0">
                <a:no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marR="0" lvl="0" indent="0" algn="ctr" eaLnBrk="1" hangingPunct="1"/>
                <a:endParaRPr lang="zh-CN" altLang="en-US" sz="2800" b="1">
                  <a:solidFill>
                    <a:srgbClr val="FF0000"/>
                  </a:solidFill>
                </a:endParaRPr>
              </a:p>
            </p:txBody>
          </p:sp>
          <p:sp>
            <p:nvSpPr>
              <p:cNvPr id="24591" name="TextBox 15"/>
              <p:cNvSpPr/>
              <p:nvPr/>
            </p:nvSpPr>
            <p:spPr>
              <a:xfrm>
                <a:off x="2376694" y="4801106"/>
                <a:ext cx="2604897" cy="183442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eaLnBrk="1" hangingPunct="1">
                  <a:lnSpc>
                    <a:spcPct val="150000"/>
                  </a:lnSpc>
                </a:pPr>
                <a:r>
                  <a:rPr lang="en-US" altLang="zh-CN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  jìn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</a:t>
                </a:r>
                <a:r>
                  <a:rPr lang="zh-CN" altLang="zh-CN" sz="2800" b="1">
                    <a:solidFill>
                      <a:srgbClr val="FF0000"/>
                    </a:solidFill>
                    <a:latin typeface="宋体" pitchFamily="2" charset="-122"/>
                  </a:rPr>
                  <a:t>尽力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）</a:t>
                </a:r>
                <a:endParaRPr lang="en-US" altLang="zh-CN" sz="2800" b="1">
                  <a:solidFill>
                    <a:srgbClr val="FF0000"/>
                  </a:solidFill>
                  <a:latin typeface="宋体" pitchFamily="2" charset="-122"/>
                </a:endParaRPr>
              </a:p>
              <a:p>
                <a:pPr marL="0" lvl="0" indent="0" eaLnBrk="1" hangingPunct="1">
                  <a:lnSpc>
                    <a:spcPct val="150000"/>
                  </a:lnSpc>
                </a:pPr>
                <a:r>
                  <a:rPr lang="en-US" altLang="zh-CN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  </a:t>
                </a:r>
                <a:r>
                  <a:rPr lang="en-US" altLang="en-US" sz="2800" b="1">
                    <a:solidFill>
                      <a:srgbClr val="FF0000"/>
                    </a:solidFill>
                    <a:latin typeface="方正姚体" pitchFamily="2" charset="-122"/>
                    <a:ea typeface="方正姚体" pitchFamily="2" charset="-122"/>
                  </a:rPr>
                  <a:t>jǐn </a:t>
                </a:r>
                <a:r>
                  <a:rPr lang="zh-CN" altLang="en-US" sz="2800" b="1">
                    <a:solidFill>
                      <a:srgbClr val="FF0000"/>
                    </a:solidFill>
                    <a:latin typeface="宋体" pitchFamily="2" charset="-122"/>
                  </a:rPr>
                  <a:t>（尽管）</a:t>
                </a:r>
              </a:p>
            </p:txBody>
          </p:sp>
        </p:grpSp>
      </p:grpSp>
      <p:pic>
        <p:nvPicPr>
          <p:cNvPr id="24580" name="组合 2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4581" name="组合 61"/>
          <p:cNvGrpSpPr/>
          <p:nvPr/>
        </p:nvGrpSpPr>
        <p:grpSpPr>
          <a:xfrm>
            <a:off x="727075" y="1295400"/>
            <a:ext cx="7704138" cy="1508125"/>
            <a:chOff x="698500" y="1304925"/>
            <a:chExt cx="6115050" cy="1508556"/>
          </a:xfrm>
        </p:grpSpPr>
        <p:sp>
          <p:nvSpPr>
            <p:cNvPr id="24586" name="Rectangle 6"/>
            <p:cNvSpPr/>
            <p:nvPr/>
          </p:nvSpPr>
          <p:spPr>
            <a:xfrm>
              <a:off x="698500" y="1304925"/>
              <a:ext cx="6115050" cy="1402519"/>
            </a:xfrm>
            <a:prstGeom prst="rect">
              <a:avLst/>
            </a:prstGeom>
            <a:noFill/>
            <a:ln w="3175" cap="rnd">
              <a:noFill/>
              <a:prstDash val="sysDot"/>
              <a:miter lim="800000"/>
            </a:ln>
          </p:spPr>
          <p:txBody>
            <a:bodyPr lIns="91439" tIns="45719" rIns="91439" bIns="45719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just" eaLnBrk="1" hangingPunct="1">
                <a:lnSpc>
                  <a:spcPct val="160000"/>
                </a:lnSpc>
              </a:pPr>
              <a:r>
                <a:rPr lang="zh-CN" altLang="en-US" sz="2400" b="1" dirty="0">
                  <a:latin typeface="黑体" pitchFamily="49" charset="-122"/>
                  <a:ea typeface="黑体" pitchFamily="49" charset="-122"/>
                </a:rPr>
                <a:t>读一读下面的句子，看看你有什么发现？</a:t>
              </a:r>
              <a:endParaRPr lang="en-US" altLang="zh-CN" sz="2400" b="1" dirty="0">
                <a:latin typeface="黑体" pitchFamily="49" charset="-122"/>
                <a:ea typeface="黑体" pitchFamily="49" charset="-122"/>
              </a:endParaRPr>
            </a:p>
            <a:p>
              <a:pPr marL="0" lvl="0" indent="0" algn="just" eaLnBrk="1" hangingPunct="1">
                <a:lnSpc>
                  <a:spcPct val="160000"/>
                </a:lnSpc>
              </a:pPr>
              <a:r>
                <a:rPr lang="zh-CN" altLang="en-US" sz="2800" b="1" dirty="0">
                  <a:latin typeface="楷体" pitchFamily="49" charset="-122"/>
                  <a:ea typeface="楷体" pitchFamily="49" charset="-122"/>
                </a:rPr>
                <a:t>  </a:t>
              </a:r>
              <a:r>
                <a:rPr lang="zh-CN" altLang="en-US" sz="2400" b="1" dirty="0">
                  <a:latin typeface="楷体" pitchFamily="49" charset="-122"/>
                  <a:ea typeface="楷体" pitchFamily="49" charset="-122"/>
                </a:rPr>
                <a:t>尽管如此，它并不悲观失望，也不羡慕任何人。</a:t>
              </a:r>
            </a:p>
          </p:txBody>
        </p:sp>
        <p:sp>
          <p:nvSpPr>
            <p:cNvPr id="24587" name="矩形 59"/>
            <p:cNvSpPr/>
            <p:nvPr/>
          </p:nvSpPr>
          <p:spPr>
            <a:xfrm>
              <a:off x="1043249" y="2351579"/>
              <a:ext cx="294836" cy="46190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en-US" altLang="zh-CN" sz="2400" b="1">
                  <a:solidFill>
                    <a:srgbClr val="FF0000"/>
                  </a:solidFill>
                  <a:latin typeface="宋体" pitchFamily="2" charset="-122"/>
                </a:rPr>
                <a:t>•</a:t>
              </a:r>
              <a:endParaRPr lang="zh-CN" altLang="en-US" sz="2400"/>
            </a:p>
          </p:txBody>
        </p:sp>
      </p:grpSp>
      <p:grpSp>
        <p:nvGrpSpPr>
          <p:cNvPr id="24582" name="组合 70"/>
          <p:cNvGrpSpPr/>
          <p:nvPr/>
        </p:nvGrpSpPr>
        <p:grpSpPr>
          <a:xfrm>
            <a:off x="6711950" y="2803525"/>
            <a:ext cx="1793875" cy="1360488"/>
            <a:chOff x="6788695" y="1080879"/>
            <a:chExt cx="1793385" cy="1360214"/>
          </a:xfrm>
        </p:grpSpPr>
        <p:pic>
          <p:nvPicPr>
            <p:cNvPr id="24584" name="Picture 14" descr="C:\Users\Administrator\Desktop\21579cb2206b352.jp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788441" y="1081514"/>
              <a:ext cx="1791734" cy="1359134"/>
            </a:xfrm>
            <a:prstGeom prst="rect">
              <a:avLst/>
            </a:prstGeom>
            <a:noFill/>
            <a:ln>
              <a:miter lim="800000"/>
            </a:ln>
          </p:spPr>
        </p:pic>
        <p:sp>
          <p:nvSpPr>
            <p:cNvPr id="24585" name="矩形 72"/>
            <p:cNvSpPr/>
            <p:nvPr/>
          </p:nvSpPr>
          <p:spPr>
            <a:xfrm>
              <a:off x="7019122" y="1414395"/>
              <a:ext cx="1488266" cy="64633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eaLnBrk="1" hangingPunct="1"/>
              <a:r>
                <a:rPr lang="zh-CN" altLang="en-US" sz="1800" b="1"/>
                <a:t>注意加点字的读音！</a:t>
              </a:r>
            </a:p>
          </p:txBody>
        </p:sp>
      </p:grpSp>
      <p:pic>
        <p:nvPicPr>
          <p:cNvPr id="24583" name="组合 18434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1562" y="738188"/>
            <a:ext cx="2833688" cy="121285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矩形 2"/>
          <p:cNvSpPr/>
          <p:nvPr/>
        </p:nvSpPr>
        <p:spPr>
          <a:xfrm>
            <a:off x="814388" y="1536700"/>
            <a:ext cx="7206511" cy="17390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>
              <a:lnSpc>
                <a:spcPct val="150000"/>
              </a:lnSpc>
            </a:pPr>
            <a:r>
              <a:rPr lang="zh-CN" altLang="en-US" sz="2400" b="1" dirty="0">
                <a:latin typeface="宋体" pitchFamily="2" charset="-122"/>
              </a:rPr>
              <a:t>   选择恰当的读音填进括号里。</a:t>
            </a:r>
          </a:p>
          <a:p>
            <a:pPr marL="623888" marR="0" lvl="0" indent="0" eaLnBrk="1" hangingPunct="1">
              <a:lnSpc>
                <a:spcPct val="150000"/>
              </a:lnSpc>
            </a:pPr>
            <a:r>
              <a:rPr lang="en-US" altLang="zh-CN" sz="2400" b="1" dirty="0" err="1">
                <a:latin typeface="方正姚体" pitchFamily="2" charset="-122"/>
                <a:ea typeface="方正姚体" pitchFamily="2" charset="-122"/>
              </a:rPr>
              <a:t>jìn</a:t>
            </a:r>
            <a:r>
              <a:rPr lang="zh-CN" altLang="en-US" sz="2400" b="1" dirty="0">
                <a:latin typeface="宋体" pitchFamily="2" charset="-122"/>
              </a:rPr>
              <a:t>　</a:t>
            </a:r>
            <a:r>
              <a:rPr lang="en-US" altLang="zh-CN" sz="2400" b="1" dirty="0">
                <a:latin typeface="宋体" pitchFamily="2" charset="-122"/>
              </a:rPr>
              <a:t>(1)</a:t>
            </a:r>
            <a:r>
              <a:rPr lang="zh-CN" altLang="en-US" sz="2400" b="1" dirty="0">
                <a:latin typeface="宋体" pitchFamily="2" charset="-122"/>
              </a:rPr>
              <a:t>尽管如此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　　</a:t>
            </a:r>
            <a:r>
              <a:rPr lang="en-US" altLang="zh-CN" sz="2400" b="1" dirty="0">
                <a:latin typeface="宋体" pitchFamily="2" charset="-122"/>
              </a:rPr>
              <a:t>)</a:t>
            </a:r>
            <a:r>
              <a:rPr lang="zh-CN" altLang="en-US" sz="2400" b="1" dirty="0">
                <a:latin typeface="宋体" pitchFamily="2" charset="-122"/>
              </a:rPr>
              <a:t>　</a:t>
            </a:r>
            <a:r>
              <a:rPr lang="en-US" altLang="zh-CN" sz="2400" b="1" dirty="0">
                <a:latin typeface="宋体" pitchFamily="2" charset="-122"/>
              </a:rPr>
              <a:t>(2)</a:t>
            </a:r>
            <a:r>
              <a:rPr lang="zh-CN" altLang="en-US" sz="2400" b="1" dirty="0">
                <a:latin typeface="宋体" pitchFamily="2" charset="-122"/>
              </a:rPr>
              <a:t>尽心竭力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　　</a:t>
            </a:r>
            <a:r>
              <a:rPr lang="en-US" altLang="zh-CN" sz="2400" b="1" dirty="0">
                <a:latin typeface="宋体" pitchFamily="2" charset="-122"/>
              </a:rPr>
              <a:t>)</a:t>
            </a:r>
          </a:p>
          <a:p>
            <a:pPr marL="623888" marR="0" lvl="0" indent="0" eaLnBrk="1" hangingPunct="1">
              <a:lnSpc>
                <a:spcPct val="150000"/>
              </a:lnSpc>
            </a:pPr>
            <a:r>
              <a:rPr lang="en-US" altLang="zh-CN" sz="2400" b="1" dirty="0" err="1">
                <a:latin typeface="方正姚体" pitchFamily="2" charset="-122"/>
                <a:ea typeface="方正姚体" pitchFamily="2" charset="-122"/>
              </a:rPr>
              <a:t>jǐn</a:t>
            </a:r>
            <a:r>
              <a:rPr lang="zh-CN" altLang="en-US" sz="2400" b="1" dirty="0">
                <a:latin typeface="宋体" pitchFamily="2" charset="-122"/>
              </a:rPr>
              <a:t>　</a:t>
            </a:r>
            <a:r>
              <a:rPr lang="en-US" altLang="zh-CN" sz="2400" b="1" dirty="0">
                <a:latin typeface="宋体" pitchFamily="2" charset="-122"/>
              </a:rPr>
              <a:t>(3)</a:t>
            </a:r>
            <a:r>
              <a:rPr lang="zh-CN" altLang="en-US" sz="2400" b="1" dirty="0">
                <a:latin typeface="宋体" pitchFamily="2" charset="-122"/>
              </a:rPr>
              <a:t>尽力而为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　　</a:t>
            </a:r>
            <a:r>
              <a:rPr lang="en-US" altLang="zh-CN" sz="2400" b="1" dirty="0">
                <a:latin typeface="宋体" pitchFamily="2" charset="-122"/>
              </a:rPr>
              <a:t>)</a:t>
            </a:r>
            <a:r>
              <a:rPr lang="zh-CN" altLang="en-US" sz="2400" b="1" dirty="0">
                <a:latin typeface="宋体" pitchFamily="2" charset="-122"/>
              </a:rPr>
              <a:t>　</a:t>
            </a:r>
            <a:r>
              <a:rPr lang="en-US" altLang="zh-CN" sz="2400" b="1" dirty="0">
                <a:latin typeface="宋体" pitchFamily="2" charset="-122"/>
              </a:rPr>
              <a:t>(4)</a:t>
            </a:r>
            <a:r>
              <a:rPr lang="zh-CN" altLang="en-US" sz="2400" b="1" dirty="0">
                <a:latin typeface="宋体" pitchFamily="2" charset="-122"/>
              </a:rPr>
              <a:t>尽量做好</a:t>
            </a:r>
            <a:r>
              <a:rPr lang="en-US" altLang="zh-CN" sz="2400" b="1" dirty="0">
                <a:latin typeface="宋体" pitchFamily="2" charset="-122"/>
              </a:rPr>
              <a:t>(</a:t>
            </a:r>
            <a:r>
              <a:rPr lang="zh-CN" altLang="en-US" sz="2400" b="1" dirty="0">
                <a:latin typeface="宋体" pitchFamily="2" charset="-122"/>
              </a:rPr>
              <a:t>　　</a:t>
            </a:r>
            <a:r>
              <a:rPr lang="en-US" altLang="zh-CN" sz="2400" b="1" dirty="0">
                <a:latin typeface="宋体" pitchFamily="2" charset="-122"/>
              </a:rPr>
              <a:t>)</a:t>
            </a:r>
          </a:p>
        </p:txBody>
      </p:sp>
      <p:sp>
        <p:nvSpPr>
          <p:cNvPr id="25603" name="矩形 7"/>
          <p:cNvSpPr/>
          <p:nvPr/>
        </p:nvSpPr>
        <p:spPr>
          <a:xfrm>
            <a:off x="2613025" y="2257425"/>
            <a:ext cx="493712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．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5604" name="矩形 65"/>
          <p:cNvSpPr/>
          <p:nvPr/>
        </p:nvSpPr>
        <p:spPr>
          <a:xfrm>
            <a:off x="2613025" y="2849562"/>
            <a:ext cx="493712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．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5605" name="矩形 66"/>
          <p:cNvSpPr/>
          <p:nvPr/>
        </p:nvSpPr>
        <p:spPr>
          <a:xfrm>
            <a:off x="5564188" y="2257425"/>
            <a:ext cx="495300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．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5606" name="矩形 67"/>
          <p:cNvSpPr/>
          <p:nvPr/>
        </p:nvSpPr>
        <p:spPr>
          <a:xfrm>
            <a:off x="5564188" y="2849562"/>
            <a:ext cx="495300" cy="558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>
                <a:solidFill>
                  <a:srgbClr val="000000"/>
                </a:solidFill>
                <a:latin typeface="方正姚体" pitchFamily="2" charset="-122"/>
                <a:ea typeface="方正姚体" pitchFamily="2" charset="-122"/>
              </a:rPr>
              <a:t>．</a:t>
            </a:r>
            <a:endParaRPr lang="en-US" altLang="zh-CN" sz="2400" b="1">
              <a:solidFill>
                <a:srgbClr val="000000"/>
              </a:solidFill>
              <a:latin typeface="宋体" pitchFamily="2" charset="-122"/>
            </a:endParaRPr>
          </a:p>
        </p:txBody>
      </p:sp>
      <p:sp>
        <p:nvSpPr>
          <p:cNvPr id="25607" name="矩形 7"/>
          <p:cNvSpPr/>
          <p:nvPr/>
        </p:nvSpPr>
        <p:spPr>
          <a:xfrm>
            <a:off x="4037012" y="2211388"/>
            <a:ext cx="4778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jǐn</a:t>
            </a:r>
            <a:endParaRPr lang="zh-CN" altLang="en-US"/>
          </a:p>
        </p:txBody>
      </p:sp>
      <p:sp>
        <p:nvSpPr>
          <p:cNvPr id="25608" name="矩形 8"/>
          <p:cNvSpPr/>
          <p:nvPr/>
        </p:nvSpPr>
        <p:spPr>
          <a:xfrm>
            <a:off x="6932612" y="2182812"/>
            <a:ext cx="477838" cy="4619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jìn</a:t>
            </a:r>
            <a:endParaRPr lang="zh-CN" altLang="en-US"/>
          </a:p>
        </p:txBody>
      </p:sp>
      <p:sp>
        <p:nvSpPr>
          <p:cNvPr id="25609" name="矩形 9"/>
          <p:cNvSpPr/>
          <p:nvPr/>
        </p:nvSpPr>
        <p:spPr>
          <a:xfrm>
            <a:off x="4057650" y="2747962"/>
            <a:ext cx="4778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jìn</a:t>
            </a:r>
            <a:endParaRPr lang="zh-CN" altLang="en-US"/>
          </a:p>
        </p:txBody>
      </p:sp>
      <p:sp>
        <p:nvSpPr>
          <p:cNvPr id="25610" name="矩形 10"/>
          <p:cNvSpPr/>
          <p:nvPr/>
        </p:nvSpPr>
        <p:spPr>
          <a:xfrm>
            <a:off x="6932612" y="2747962"/>
            <a:ext cx="477838" cy="4603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24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jǐn</a:t>
            </a:r>
          </a:p>
        </p:txBody>
      </p:sp>
      <p:grpSp>
        <p:nvGrpSpPr>
          <p:cNvPr id="25611" name="组合 15"/>
          <p:cNvGrpSpPr/>
          <p:nvPr/>
        </p:nvGrpSpPr>
        <p:grpSpPr>
          <a:xfrm>
            <a:off x="490538" y="712788"/>
            <a:ext cx="2097088" cy="711200"/>
            <a:chOff x="5241154" y="711201"/>
            <a:chExt cx="2364750" cy="801612"/>
          </a:xfrm>
        </p:grpSpPr>
        <p:pic>
          <p:nvPicPr>
            <p:cNvPr id="25612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5613" name="矩形 13"/>
            <p:cNvSpPr/>
            <p:nvPr/>
          </p:nvSpPr>
          <p:spPr>
            <a:xfrm>
              <a:off x="5629753" y="752927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 dirty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56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6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7" grpId="0"/>
      <p:bldP spid="25608" grpId="0"/>
      <p:bldP spid="25609" grpId="0"/>
      <p:bldP spid="256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图片 2" descr="http://www.zxxk.com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088" y="709612"/>
            <a:ext cx="7761288" cy="4324350"/>
          </a:xfrm>
          <a:prstGeom prst="rect">
            <a:avLst/>
          </a:prstGeom>
          <a:noFill/>
          <a:ln>
            <a:noFill/>
            <a:miter lim="800000"/>
          </a:ln>
        </p:spPr>
      </p:pic>
      <p:grpSp>
        <p:nvGrpSpPr>
          <p:cNvPr id="26627" name="组合 14"/>
          <p:cNvGrpSpPr/>
          <p:nvPr/>
        </p:nvGrpSpPr>
        <p:grpSpPr>
          <a:xfrm>
            <a:off x="3092450" y="2146300"/>
            <a:ext cx="1108075" cy="2003425"/>
            <a:chOff x="1162583" y="2351943"/>
            <a:chExt cx="1106488" cy="2005467"/>
          </a:xfrm>
        </p:grpSpPr>
        <p:pic>
          <p:nvPicPr>
            <p:cNvPr id="2667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162583" y="235194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74" name="TextBox 17"/>
            <p:cNvSpPr/>
            <p:nvPr/>
          </p:nvSpPr>
          <p:spPr>
            <a:xfrm>
              <a:off x="1205384" y="2434577"/>
              <a:ext cx="856022" cy="1922833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尽 </a:t>
              </a:r>
            </a:p>
          </p:txBody>
        </p:sp>
      </p:grpSp>
      <p:grpSp>
        <p:nvGrpSpPr>
          <p:cNvPr id="26628" name="组合 18"/>
          <p:cNvGrpSpPr/>
          <p:nvPr/>
        </p:nvGrpSpPr>
        <p:grpSpPr>
          <a:xfrm>
            <a:off x="6581775" y="2228850"/>
            <a:ext cx="1108075" cy="1106488"/>
            <a:chOff x="5720556" y="2506663"/>
            <a:chExt cx="1106488" cy="1106026"/>
          </a:xfrm>
        </p:grpSpPr>
        <p:pic>
          <p:nvPicPr>
            <p:cNvPr id="2667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0556" y="25066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72" name="TextBox 20"/>
            <p:cNvSpPr/>
            <p:nvPr/>
          </p:nvSpPr>
          <p:spPr>
            <a:xfrm>
              <a:off x="5806158" y="2581244"/>
              <a:ext cx="856022" cy="100605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愉</a:t>
              </a:r>
            </a:p>
          </p:txBody>
        </p:sp>
      </p:grpSp>
      <p:grpSp>
        <p:nvGrpSpPr>
          <p:cNvPr id="26629" name="组合 35"/>
          <p:cNvGrpSpPr/>
          <p:nvPr/>
        </p:nvGrpSpPr>
        <p:grpSpPr>
          <a:xfrm>
            <a:off x="4281488" y="1738312"/>
            <a:ext cx="1106488" cy="1128712"/>
            <a:chOff x="4962563" y="1028604"/>
            <a:chExt cx="1476000" cy="1502617"/>
          </a:xfrm>
        </p:grpSpPr>
        <p:pic>
          <p:nvPicPr>
            <p:cNvPr id="26669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70" name="TextBox 22"/>
            <p:cNvSpPr/>
            <p:nvPr/>
          </p:nvSpPr>
          <p:spPr>
            <a:xfrm>
              <a:off x="5028210" y="1191335"/>
              <a:ext cx="1143529" cy="1339886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何</a:t>
              </a:r>
            </a:p>
          </p:txBody>
        </p:sp>
      </p:grpSp>
      <p:grpSp>
        <p:nvGrpSpPr>
          <p:cNvPr id="26630" name="组合 17"/>
          <p:cNvGrpSpPr/>
          <p:nvPr/>
        </p:nvGrpSpPr>
        <p:grpSpPr>
          <a:xfrm>
            <a:off x="5475288" y="669925"/>
            <a:ext cx="1106488" cy="1116012"/>
            <a:chOff x="5697537" y="1049372"/>
            <a:chExt cx="1106488" cy="1115349"/>
          </a:xfrm>
        </p:grpSpPr>
        <p:pic>
          <p:nvPicPr>
            <p:cNvPr id="26667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697537" y="1049372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68" name="TextBox 23"/>
            <p:cNvSpPr/>
            <p:nvPr/>
          </p:nvSpPr>
          <p:spPr>
            <a:xfrm>
              <a:off x="5767387" y="1158844"/>
              <a:ext cx="857250" cy="100587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竭</a:t>
              </a:r>
            </a:p>
          </p:txBody>
        </p:sp>
      </p:grpSp>
      <p:grpSp>
        <p:nvGrpSpPr>
          <p:cNvPr id="26631" name="组合 37"/>
          <p:cNvGrpSpPr/>
          <p:nvPr/>
        </p:nvGrpSpPr>
        <p:grpSpPr>
          <a:xfrm>
            <a:off x="6448425" y="1108075"/>
            <a:ext cx="1106488" cy="1120775"/>
            <a:chOff x="7391400" y="2895599"/>
            <a:chExt cx="1476000" cy="1496466"/>
          </a:xfrm>
        </p:grpSpPr>
        <p:pic>
          <p:nvPicPr>
            <p:cNvPr id="2666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66" name="TextBox 29"/>
            <p:cNvSpPr/>
            <p:nvPr/>
          </p:nvSpPr>
          <p:spPr>
            <a:xfrm>
              <a:off x="7543871" y="3048213"/>
              <a:ext cx="1143529" cy="134385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律</a:t>
              </a:r>
            </a:p>
          </p:txBody>
        </p:sp>
      </p:grpSp>
      <p:grpSp>
        <p:nvGrpSpPr>
          <p:cNvPr id="26632" name="组合 19"/>
          <p:cNvGrpSpPr/>
          <p:nvPr/>
        </p:nvGrpSpPr>
        <p:grpSpPr>
          <a:xfrm>
            <a:off x="4271962" y="681038"/>
            <a:ext cx="1106488" cy="1104900"/>
            <a:chOff x="4600574" y="862475"/>
            <a:chExt cx="1106488" cy="1106026"/>
          </a:xfrm>
        </p:grpSpPr>
        <p:pic>
          <p:nvPicPr>
            <p:cNvPr id="2666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00574" y="862475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64" name="TextBox 28"/>
            <p:cNvSpPr/>
            <p:nvPr/>
          </p:nvSpPr>
          <p:spPr>
            <a:xfrm>
              <a:off x="4657724" y="954644"/>
              <a:ext cx="857250" cy="1007500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任</a:t>
              </a:r>
            </a:p>
          </p:txBody>
        </p:sp>
      </p:grpSp>
      <p:grpSp>
        <p:nvGrpSpPr>
          <p:cNvPr id="26633" name="组合 16"/>
          <p:cNvGrpSpPr/>
          <p:nvPr/>
        </p:nvGrpSpPr>
        <p:grpSpPr>
          <a:xfrm>
            <a:off x="3087688" y="896938"/>
            <a:ext cx="1108075" cy="1131888"/>
            <a:chOff x="6908006" y="1193963"/>
            <a:chExt cx="1106488" cy="1130887"/>
          </a:xfrm>
        </p:grpSpPr>
        <p:pic>
          <p:nvPicPr>
            <p:cNvPr id="2666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908006" y="1193963"/>
              <a:ext cx="1106488" cy="110602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62" name="TextBox 35"/>
            <p:cNvSpPr/>
            <p:nvPr/>
          </p:nvSpPr>
          <p:spPr>
            <a:xfrm>
              <a:off x="7004705" y="1319265"/>
              <a:ext cx="857607" cy="10055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佛</a:t>
              </a:r>
            </a:p>
          </p:txBody>
        </p:sp>
      </p:grpSp>
      <p:grpSp>
        <p:nvGrpSpPr>
          <p:cNvPr id="26634" name="组合 11"/>
          <p:cNvGrpSpPr/>
          <p:nvPr/>
        </p:nvGrpSpPr>
        <p:grpSpPr>
          <a:xfrm>
            <a:off x="307975" y="268288"/>
            <a:ext cx="1797050" cy="1123950"/>
            <a:chOff x="-80700" y="450617"/>
            <a:chExt cx="1796527" cy="1124574"/>
          </a:xfrm>
        </p:grpSpPr>
        <p:sp>
          <p:nvSpPr>
            <p:cNvPr id="26659" name="TextBox 2"/>
            <p:cNvSpPr txBox="1">
              <a:spLocks noChangeArrowheads="1"/>
            </p:cNvSpPr>
            <p:nvPr/>
          </p:nvSpPr>
          <p:spPr bwMode="auto">
            <a:xfrm>
              <a:off x="129424" y="450553"/>
              <a:ext cx="1377295" cy="829516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spcFirstLastPara="1" lIns="68580" tIns="34290" rIns="68580" bIns="34290" numCol="1">
              <a:prstTxWarp prst="textArchDown">
                <a:avLst/>
              </a:prstTxWarp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pitchFamily="2" charset="-122"/>
                </a:defRPr>
              </a:lvl9pPr>
            </a:lstStyle>
            <a:p>
              <a:pPr marL="0" marR="0" lvl="0" indent="0" algn="ctr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400" normalizeH="0" baseline="0" noProof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摘苹果</a:t>
              </a:r>
            </a:p>
          </p:txBody>
        </p:sp>
        <p:pic>
          <p:nvPicPr>
            <p:cNvPr id="26660" name="Picture 34" descr="C:\Users\Administrator\Desktop\图片\79567ce6122fb47.jpg"/>
            <p:cNvPicPr>
              <a:picLocks noChangeAspect="1"/>
            </p:cNvPicPr>
            <p:nvPr/>
          </p:nvPicPr>
          <p:blipFill>
            <a:blip r:embed="rId4" cstate="email">
              <a:clrChange>
                <a:clrFrom>
                  <a:srgbClr val="F6F6F6"/>
                </a:clrFrom>
                <a:clrTo>
                  <a:srgbClr val="F6F6F6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80700" y="1003066"/>
              <a:ext cx="1796527" cy="572125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</p:grpSp>
      <p:grpSp>
        <p:nvGrpSpPr>
          <p:cNvPr id="26635" name="组合 35"/>
          <p:cNvGrpSpPr/>
          <p:nvPr/>
        </p:nvGrpSpPr>
        <p:grpSpPr>
          <a:xfrm>
            <a:off x="1933575" y="936625"/>
            <a:ext cx="1106488" cy="1128712"/>
            <a:chOff x="4962563" y="1028604"/>
            <a:chExt cx="1476000" cy="1502616"/>
          </a:xfrm>
        </p:grpSpPr>
        <p:pic>
          <p:nvPicPr>
            <p:cNvPr id="26657" name="图片 15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962563" y="1028604"/>
              <a:ext cx="1476000" cy="147600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58" name="TextBox 22"/>
            <p:cNvSpPr/>
            <p:nvPr/>
          </p:nvSpPr>
          <p:spPr>
            <a:xfrm>
              <a:off x="5028210" y="1191335"/>
              <a:ext cx="1143529" cy="133988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挪</a:t>
              </a:r>
            </a:p>
          </p:txBody>
        </p:sp>
      </p:grpSp>
      <p:grpSp>
        <p:nvGrpSpPr>
          <p:cNvPr id="26636" name="组合 37"/>
          <p:cNvGrpSpPr/>
          <p:nvPr/>
        </p:nvGrpSpPr>
        <p:grpSpPr>
          <a:xfrm>
            <a:off x="7710488" y="2303462"/>
            <a:ext cx="1106488" cy="2035175"/>
            <a:chOff x="7391400" y="2895599"/>
            <a:chExt cx="1476000" cy="2717378"/>
          </a:xfrm>
        </p:grpSpPr>
        <p:pic>
          <p:nvPicPr>
            <p:cNvPr id="2665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56" name="TextBox 29"/>
            <p:cNvSpPr/>
            <p:nvPr/>
          </p:nvSpPr>
          <p:spPr>
            <a:xfrm>
              <a:off x="7543871" y="3048213"/>
              <a:ext cx="1143529" cy="256476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绒 </a:t>
              </a:r>
            </a:p>
          </p:txBody>
        </p:sp>
      </p:grpSp>
      <p:grpSp>
        <p:nvGrpSpPr>
          <p:cNvPr id="26637" name="组合 37"/>
          <p:cNvGrpSpPr/>
          <p:nvPr/>
        </p:nvGrpSpPr>
        <p:grpSpPr>
          <a:xfrm>
            <a:off x="1985962" y="2336800"/>
            <a:ext cx="1106488" cy="1120775"/>
            <a:chOff x="7391400" y="2895599"/>
            <a:chExt cx="1476000" cy="1496465"/>
          </a:xfrm>
        </p:grpSpPr>
        <p:pic>
          <p:nvPicPr>
            <p:cNvPr id="2665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54" name="TextBox 29"/>
            <p:cNvSpPr/>
            <p:nvPr/>
          </p:nvSpPr>
          <p:spPr>
            <a:xfrm>
              <a:off x="7543871" y="3048213"/>
              <a:ext cx="1143529" cy="134385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仿</a:t>
              </a:r>
            </a:p>
          </p:txBody>
        </p:sp>
      </p:grpSp>
      <p:grpSp>
        <p:nvGrpSpPr>
          <p:cNvPr id="26638" name="组合 37"/>
          <p:cNvGrpSpPr/>
          <p:nvPr/>
        </p:nvGrpSpPr>
        <p:grpSpPr>
          <a:xfrm>
            <a:off x="857250" y="1222375"/>
            <a:ext cx="1106488" cy="2035175"/>
            <a:chOff x="7391400" y="2895599"/>
            <a:chExt cx="1476000" cy="2717378"/>
          </a:xfrm>
        </p:grpSpPr>
        <p:pic>
          <p:nvPicPr>
            <p:cNvPr id="26651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52" name="TextBox 29"/>
            <p:cNvSpPr/>
            <p:nvPr/>
          </p:nvSpPr>
          <p:spPr>
            <a:xfrm>
              <a:off x="7543871" y="3048213"/>
              <a:ext cx="1143529" cy="256476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昆 </a:t>
              </a:r>
            </a:p>
          </p:txBody>
        </p:sp>
      </p:grpSp>
      <p:grpSp>
        <p:nvGrpSpPr>
          <p:cNvPr id="26639" name="组合 37"/>
          <p:cNvGrpSpPr/>
          <p:nvPr/>
        </p:nvGrpSpPr>
        <p:grpSpPr>
          <a:xfrm>
            <a:off x="7710488" y="1216025"/>
            <a:ext cx="1106488" cy="1120775"/>
            <a:chOff x="7391400" y="2895599"/>
            <a:chExt cx="1476000" cy="1496466"/>
          </a:xfrm>
        </p:grpSpPr>
        <p:pic>
          <p:nvPicPr>
            <p:cNvPr id="26649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50" name="TextBox 29"/>
            <p:cNvSpPr/>
            <p:nvPr/>
          </p:nvSpPr>
          <p:spPr>
            <a:xfrm>
              <a:off x="7543871" y="3048213"/>
              <a:ext cx="1143529" cy="134385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挣</a:t>
              </a:r>
            </a:p>
          </p:txBody>
        </p:sp>
      </p:grpSp>
      <p:grpSp>
        <p:nvGrpSpPr>
          <p:cNvPr id="26640" name="组合 37"/>
          <p:cNvGrpSpPr/>
          <p:nvPr/>
        </p:nvGrpSpPr>
        <p:grpSpPr>
          <a:xfrm>
            <a:off x="5475288" y="2028825"/>
            <a:ext cx="1106488" cy="1120775"/>
            <a:chOff x="7391400" y="2895599"/>
            <a:chExt cx="1476000" cy="1496465"/>
          </a:xfrm>
        </p:grpSpPr>
        <p:pic>
          <p:nvPicPr>
            <p:cNvPr id="26647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48" name="TextBox 29"/>
            <p:cNvSpPr/>
            <p:nvPr/>
          </p:nvSpPr>
          <p:spPr>
            <a:xfrm>
              <a:off x="7543871" y="3048213"/>
              <a:ext cx="1143529" cy="1343851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规</a:t>
              </a:r>
            </a:p>
          </p:txBody>
        </p:sp>
      </p:grpSp>
      <p:grpSp>
        <p:nvGrpSpPr>
          <p:cNvPr id="26641" name="组合 37"/>
          <p:cNvGrpSpPr/>
          <p:nvPr/>
        </p:nvGrpSpPr>
        <p:grpSpPr>
          <a:xfrm>
            <a:off x="307975" y="1985962"/>
            <a:ext cx="1106488" cy="2035175"/>
            <a:chOff x="7391400" y="2895599"/>
            <a:chExt cx="1476000" cy="2717378"/>
          </a:xfrm>
        </p:grpSpPr>
        <p:pic>
          <p:nvPicPr>
            <p:cNvPr id="26645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46" name="TextBox 29"/>
            <p:cNvSpPr/>
            <p:nvPr/>
          </p:nvSpPr>
          <p:spPr>
            <a:xfrm>
              <a:off x="7543871" y="3048213"/>
              <a:ext cx="1143529" cy="2564764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怜 </a:t>
              </a:r>
            </a:p>
          </p:txBody>
        </p:sp>
      </p:grpSp>
      <p:grpSp>
        <p:nvGrpSpPr>
          <p:cNvPr id="26642" name="组合 37"/>
          <p:cNvGrpSpPr/>
          <p:nvPr/>
        </p:nvGrpSpPr>
        <p:grpSpPr>
          <a:xfrm>
            <a:off x="971550" y="2690812"/>
            <a:ext cx="1106488" cy="1120775"/>
            <a:chOff x="7391400" y="2895599"/>
            <a:chExt cx="1476000" cy="1496466"/>
          </a:xfrm>
        </p:grpSpPr>
        <p:pic>
          <p:nvPicPr>
            <p:cNvPr id="26643" name="图片 8" descr="6.gif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391400" y="2895599"/>
              <a:ext cx="1476000" cy="1476000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6644" name="TextBox 29"/>
            <p:cNvSpPr/>
            <p:nvPr/>
          </p:nvSpPr>
          <p:spPr>
            <a:xfrm>
              <a:off x="7543871" y="3048213"/>
              <a:ext cx="1143529" cy="1343852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b="1">
                  <a:solidFill>
                    <a:schemeClr val="bg1"/>
                  </a:solidFill>
                  <a:latin typeface="华文楷体" pitchFamily="2" charset="-122"/>
                  <a:ea typeface="华文楷体" pitchFamily="2" charset="-122"/>
                </a:rPr>
                <a:t>待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6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7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26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8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26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29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66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266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66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1000"/>
                                        <p:tgtEl>
                                          <p:spTgt spid="266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2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26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0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266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2" dur="10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5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266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 nodeType="clickPar">
                      <p:stCondLst>
                        <p:cond delay="indefinite"/>
                      </p:stCondLst>
                      <p:childTnLst>
                        <p:par>
                          <p:cTn id="6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6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266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7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266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 nodeType="clickPar">
                      <p:stCondLst>
                        <p:cond delay="indefinite"/>
                      </p:stCondLst>
                      <p:childTnLst>
                        <p:par>
                          <p:cTn id="8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8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266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 nodeType="clickPar">
                      <p:stCondLst>
                        <p:cond delay="indefinite"/>
                      </p:stCondLst>
                      <p:childTnLst>
                        <p:par>
                          <p:cTn id="9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39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266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 nodeType="clickPar">
                      <p:stCondLst>
                        <p:cond delay="indefinite"/>
                      </p:stCondLst>
                      <p:childTnLst>
                        <p:par>
                          <p:cTn id="10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1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0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266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1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266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 nodeType="clickPar">
                      <p:stCondLst>
                        <p:cond delay="indefinite"/>
                      </p:stCondLst>
                      <p:childTnLst>
                        <p:par>
                          <p:cTn id="1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7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8" dur="1000"/>
                                        <p:tgtEl>
                                          <p:spTgt spid="266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6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64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4"/>
          <p:cNvSpPr/>
          <p:nvPr/>
        </p:nvSpPr>
        <p:spPr>
          <a:xfrm>
            <a:off x="404812" y="1257300"/>
            <a:ext cx="2222500" cy="36195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生机勃勃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九牛二虎之力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挪动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笨拙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悲观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sp>
        <p:nvSpPr>
          <p:cNvPr id="27651" name="矩形 5"/>
          <p:cNvSpPr/>
          <p:nvPr/>
        </p:nvSpPr>
        <p:spPr>
          <a:xfrm>
            <a:off x="3419475" y="2798762"/>
            <a:ext cx="4902200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笨；不聪明；不灵巧。</a:t>
            </a:r>
          </a:p>
        </p:txBody>
      </p:sp>
      <p:cxnSp>
        <p:nvCxnSpPr>
          <p:cNvPr id="27652" name="直接连接符 3"/>
          <p:cNvCxnSpPr/>
          <p:nvPr/>
        </p:nvCxnSpPr>
        <p:spPr>
          <a:xfrm>
            <a:off x="2001838" y="1789112"/>
            <a:ext cx="1514475" cy="63182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7653" name="直接连接符 4"/>
          <p:cNvCxnSpPr/>
          <p:nvPr/>
        </p:nvCxnSpPr>
        <p:spPr>
          <a:xfrm>
            <a:off x="1674812" y="2557462"/>
            <a:ext cx="1744662" cy="18732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7654" name="直接连接符 5"/>
          <p:cNvCxnSpPr/>
          <p:nvPr/>
        </p:nvCxnSpPr>
        <p:spPr>
          <a:xfrm flipV="1">
            <a:off x="1466850" y="1789112"/>
            <a:ext cx="2062162" cy="13525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7655" name="矩形 5"/>
          <p:cNvSpPr/>
          <p:nvPr/>
        </p:nvSpPr>
        <p:spPr>
          <a:xfrm>
            <a:off x="3419475" y="1438275"/>
            <a:ext cx="54229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移动。</a:t>
            </a:r>
          </a:p>
        </p:txBody>
      </p:sp>
      <p:pic>
        <p:nvPicPr>
          <p:cNvPr id="27656" name="组合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88" y="554038"/>
            <a:ext cx="2054225" cy="963612"/>
          </a:xfrm>
          <a:prstGeom prst="rect">
            <a:avLst/>
          </a:prstGeom>
          <a:noFill/>
          <a:ln>
            <a:miter lim="800000"/>
          </a:ln>
        </p:spPr>
      </p:pic>
      <p:grpSp>
        <p:nvGrpSpPr>
          <p:cNvPr id="27657" name="组合 13"/>
          <p:cNvGrpSpPr/>
          <p:nvPr/>
        </p:nvGrpSpPr>
        <p:grpSpPr>
          <a:xfrm>
            <a:off x="2847975" y="725488"/>
            <a:ext cx="3990975" cy="538162"/>
            <a:chOff x="3124895" y="802160"/>
            <a:chExt cx="3989649" cy="537866"/>
          </a:xfrm>
        </p:grpSpPr>
        <p:pic>
          <p:nvPicPr>
            <p:cNvPr id="27663" name="Picture 16" descr="C:\Users\Administrator\Desktop\对话框.png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24895" y="802160"/>
              <a:ext cx="3885506" cy="537866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27664" name="矩形 12"/>
            <p:cNvSpPr/>
            <p:nvPr/>
          </p:nvSpPr>
          <p:spPr>
            <a:xfrm>
              <a:off x="3236559" y="813996"/>
              <a:ext cx="3877985" cy="461665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 wrap="none">
              <a:sp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eaLnBrk="1" hangingPunct="1"/>
              <a:r>
                <a:rPr lang="zh-CN" altLang="en-US" sz="2400" b="1">
                  <a:latin typeface="黑体" pitchFamily="49" charset="-122"/>
                  <a:ea typeface="黑体" pitchFamily="49" charset="-122"/>
                </a:rPr>
                <a:t>试着把词语和意思连起来！</a:t>
              </a:r>
            </a:p>
          </p:txBody>
        </p:sp>
      </p:grpSp>
      <p:sp>
        <p:nvSpPr>
          <p:cNvPr id="27658" name="矩形 5"/>
          <p:cNvSpPr/>
          <p:nvPr/>
        </p:nvSpPr>
        <p:spPr>
          <a:xfrm>
            <a:off x="3419475" y="4044950"/>
            <a:ext cx="5168900" cy="7080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比喻很大的力气。常用于很费力才做成一件事的场合。</a:t>
            </a:r>
          </a:p>
        </p:txBody>
      </p:sp>
      <p:cxnSp>
        <p:nvCxnSpPr>
          <p:cNvPr id="27659" name="直接连接符 24"/>
          <p:cNvCxnSpPr>
            <a:endCxn id="27651" idx="1"/>
          </p:cNvCxnSpPr>
          <p:nvPr/>
        </p:nvCxnSpPr>
        <p:spPr>
          <a:xfrm flipV="1">
            <a:off x="1508125" y="2997200"/>
            <a:ext cx="1911350" cy="900112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7660" name="矩形 5"/>
          <p:cNvSpPr/>
          <p:nvPr/>
        </p:nvSpPr>
        <p:spPr>
          <a:xfrm>
            <a:off x="3419475" y="3454400"/>
            <a:ext cx="4868862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精神颓丧，对事物的发展缺乏信心。</a:t>
            </a:r>
          </a:p>
        </p:txBody>
      </p:sp>
      <p:cxnSp>
        <p:nvCxnSpPr>
          <p:cNvPr id="27661" name="直接连接符 24"/>
          <p:cNvCxnSpPr/>
          <p:nvPr/>
        </p:nvCxnSpPr>
        <p:spPr>
          <a:xfrm flipV="1">
            <a:off x="1501775" y="3735388"/>
            <a:ext cx="2014538" cy="855662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7662" name="Rectangle 19"/>
          <p:cNvSpPr/>
          <p:nvPr/>
        </p:nvSpPr>
        <p:spPr>
          <a:xfrm>
            <a:off x="3419475" y="2147888"/>
            <a:ext cx="5192712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defTabSz="91440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形容自然界充满生命力，或社会生活活跃。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7"/>
          <p:cNvGrpSpPr/>
          <p:nvPr/>
        </p:nvGrpSpPr>
        <p:grpSpPr>
          <a:xfrm>
            <a:off x="796925" y="1192212"/>
            <a:ext cx="2401888" cy="1397000"/>
            <a:chOff x="-634" y="444"/>
            <a:chExt cx="2506" cy="1332"/>
          </a:xfrm>
        </p:grpSpPr>
        <p:sp>
          <p:nvSpPr>
            <p:cNvPr id="8209" name="Oval 8" descr="666"/>
            <p:cNvSpPr/>
            <p:nvPr/>
          </p:nvSpPr>
          <p:spPr>
            <a:xfrm>
              <a:off x="144" y="480"/>
              <a:ext cx="1728" cy="1296"/>
            </a:xfrm>
            <a:prstGeom prst="ellipse">
              <a:avLst/>
            </a:prstGeom>
            <a:blipFill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>
                <a:spcBef>
                  <a:spcPct val="50000"/>
                </a:spcBef>
              </a:pPr>
              <a:endParaRPr lang="zh-CN" altLang="en-US" sz="3600">
                <a:solidFill>
                  <a:srgbClr val="FF0000"/>
                </a:solidFill>
                <a:latin typeface="Arial" pitchFamily="34" charset="0"/>
                <a:ea typeface="楷体_GB2312" charset="-122"/>
              </a:endParaRPr>
            </a:p>
          </p:txBody>
        </p:sp>
        <p:sp>
          <p:nvSpPr>
            <p:cNvPr id="8210" name="Rectangle 9"/>
            <p:cNvSpPr/>
            <p:nvPr/>
          </p:nvSpPr>
          <p:spPr>
            <a:xfrm>
              <a:off x="-634" y="444"/>
              <a:ext cx="960" cy="288"/>
            </a:xfrm>
            <a:prstGeom prst="rect">
              <a:avLst/>
            </a:prstGeom>
            <a:solidFill>
              <a:srgbClr val="FFFF99"/>
            </a:solid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/>
              <a:r>
                <a:rPr lang="zh-CN" altLang="en-US" sz="2000">
                  <a:latin typeface="Arial" pitchFamily="34" charset="0"/>
                  <a:ea typeface="楷体" pitchFamily="49" charset="-122"/>
                </a:rPr>
                <a:t>小毛虫</a:t>
              </a:r>
            </a:p>
          </p:txBody>
        </p:sp>
      </p:grpSp>
      <p:grpSp>
        <p:nvGrpSpPr>
          <p:cNvPr id="8195" name="Group 14"/>
          <p:cNvGrpSpPr/>
          <p:nvPr/>
        </p:nvGrpSpPr>
        <p:grpSpPr>
          <a:xfrm>
            <a:off x="6134100" y="885825"/>
            <a:ext cx="2163762" cy="1382712"/>
            <a:chOff x="3888" y="460"/>
            <a:chExt cx="2257" cy="1316"/>
          </a:xfrm>
        </p:grpSpPr>
        <p:sp>
          <p:nvSpPr>
            <p:cNvPr id="8207" name="Oval 15" descr="20063101751523129"/>
            <p:cNvSpPr/>
            <p:nvPr/>
          </p:nvSpPr>
          <p:spPr>
            <a:xfrm>
              <a:off x="3888" y="480"/>
              <a:ext cx="1728" cy="1296"/>
            </a:xfrm>
            <a:prstGeom prst="ellipse">
              <a:avLst/>
            </a:prstGeom>
            <a:blipFill rotWithShape="1">
              <a:blip r:embed="rId4"/>
              <a:stretch>
                <a:fillRect/>
              </a:stretch>
            </a:blip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>
                <a:spcBef>
                  <a:spcPct val="50000"/>
                </a:spcBef>
              </a:pPr>
              <a:endParaRPr lang="zh-CN" altLang="en-US" sz="3600">
                <a:solidFill>
                  <a:srgbClr val="FF0000"/>
                </a:solidFill>
                <a:latin typeface="Arial" pitchFamily="34" charset="0"/>
                <a:ea typeface="楷体_GB2312" charset="-122"/>
              </a:endParaRPr>
            </a:p>
          </p:txBody>
        </p:sp>
        <p:sp>
          <p:nvSpPr>
            <p:cNvPr id="8208" name="Rectangle 16"/>
            <p:cNvSpPr/>
            <p:nvPr/>
          </p:nvSpPr>
          <p:spPr>
            <a:xfrm>
              <a:off x="5495" y="460"/>
              <a:ext cx="650" cy="288"/>
            </a:xfrm>
            <a:prstGeom prst="rect">
              <a:avLst/>
            </a:prstGeom>
            <a:solidFill>
              <a:srgbClr val="FFFF99"/>
            </a:solid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/>
              <a:r>
                <a:rPr lang="zh-CN" altLang="en-US" sz="2000">
                  <a:latin typeface="Arial" pitchFamily="34" charset="0"/>
                  <a:ea typeface="楷体" pitchFamily="49" charset="-122"/>
                </a:rPr>
                <a:t>蝴蝶</a:t>
              </a:r>
            </a:p>
          </p:txBody>
        </p:sp>
      </p:grpSp>
      <p:grpSp>
        <p:nvGrpSpPr>
          <p:cNvPr id="8196" name="Group 17"/>
          <p:cNvGrpSpPr/>
          <p:nvPr/>
        </p:nvGrpSpPr>
        <p:grpSpPr>
          <a:xfrm>
            <a:off x="1014412" y="3259138"/>
            <a:ext cx="2136775" cy="1409700"/>
            <a:chOff x="-357" y="2881"/>
            <a:chExt cx="2229" cy="1343"/>
          </a:xfrm>
        </p:grpSpPr>
        <p:sp>
          <p:nvSpPr>
            <p:cNvPr id="8205" name="Oval 18" descr="吐丝"/>
            <p:cNvSpPr/>
            <p:nvPr/>
          </p:nvSpPr>
          <p:spPr>
            <a:xfrm>
              <a:off x="144" y="2928"/>
              <a:ext cx="1728" cy="1296"/>
            </a:xfrm>
            <a:prstGeom prst="ellipse">
              <a:avLst/>
            </a:prstGeom>
            <a:blipFill rotWithShape="1">
              <a:blip r:embed="rId5"/>
              <a:stretch>
                <a:fillRect/>
              </a:stretch>
            </a:blip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>
                <a:spcBef>
                  <a:spcPct val="50000"/>
                </a:spcBef>
              </a:pPr>
              <a:endParaRPr lang="zh-CN" altLang="en-US" sz="3600">
                <a:solidFill>
                  <a:srgbClr val="FF0000"/>
                </a:solidFill>
                <a:latin typeface="Arial" pitchFamily="34" charset="0"/>
                <a:ea typeface="楷体_GB2312" charset="-122"/>
              </a:endParaRPr>
            </a:p>
          </p:txBody>
        </p:sp>
        <p:sp>
          <p:nvSpPr>
            <p:cNvPr id="8206" name="Rectangle 19"/>
            <p:cNvSpPr/>
            <p:nvPr/>
          </p:nvSpPr>
          <p:spPr>
            <a:xfrm>
              <a:off x="-357" y="2881"/>
              <a:ext cx="672" cy="288"/>
            </a:xfrm>
            <a:prstGeom prst="rect">
              <a:avLst/>
            </a:prstGeom>
            <a:solidFill>
              <a:srgbClr val="FFFF99"/>
            </a:solid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/>
              <a:r>
                <a:rPr lang="zh-CN" altLang="en-US" sz="2000">
                  <a:latin typeface="Arial" pitchFamily="34" charset="0"/>
                  <a:ea typeface="楷体" pitchFamily="49" charset="-122"/>
                </a:rPr>
                <a:t>吐丝</a:t>
              </a:r>
            </a:p>
          </p:txBody>
        </p:sp>
      </p:grpSp>
      <p:grpSp>
        <p:nvGrpSpPr>
          <p:cNvPr id="8197" name="Group 20"/>
          <p:cNvGrpSpPr/>
          <p:nvPr/>
        </p:nvGrpSpPr>
        <p:grpSpPr>
          <a:xfrm>
            <a:off x="6388100" y="3244850"/>
            <a:ext cx="2206625" cy="1376362"/>
            <a:chOff x="3888" y="2865"/>
            <a:chExt cx="2302" cy="1359"/>
          </a:xfrm>
        </p:grpSpPr>
        <p:sp>
          <p:nvSpPr>
            <p:cNvPr id="8203" name="Oval 21" descr="蛹4"/>
            <p:cNvSpPr/>
            <p:nvPr/>
          </p:nvSpPr>
          <p:spPr>
            <a:xfrm>
              <a:off x="3888" y="2928"/>
              <a:ext cx="1728" cy="1296"/>
            </a:xfrm>
            <a:prstGeom prst="ellipse">
              <a:avLst/>
            </a:prstGeom>
            <a:blipFill rotWithShape="1">
              <a:blip r:embed="rId6"/>
              <a:stretch>
                <a:fillRect/>
              </a:stretch>
            </a:blip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>
                <a:spcBef>
                  <a:spcPct val="50000"/>
                </a:spcBef>
              </a:pPr>
              <a:endParaRPr lang="zh-CN" altLang="en-US" sz="3600">
                <a:solidFill>
                  <a:srgbClr val="FF0000"/>
                </a:solidFill>
                <a:latin typeface="Arial" pitchFamily="34" charset="0"/>
                <a:ea typeface="楷体_GB2312" charset="-122"/>
              </a:endParaRPr>
            </a:p>
          </p:txBody>
        </p:sp>
        <p:sp>
          <p:nvSpPr>
            <p:cNvPr id="8204" name="Rectangle 22"/>
            <p:cNvSpPr/>
            <p:nvPr/>
          </p:nvSpPr>
          <p:spPr>
            <a:xfrm>
              <a:off x="5518" y="2865"/>
              <a:ext cx="672" cy="288"/>
            </a:xfrm>
            <a:prstGeom prst="rect">
              <a:avLst/>
            </a:prstGeom>
            <a:solidFill>
              <a:srgbClr val="FFFF99"/>
            </a:solidFill>
            <a:ln>
              <a:solidFill>
                <a:prstClr val="black"/>
              </a:solidFill>
              <a:miter lim="800000"/>
            </a:ln>
          </p:spPr>
          <p:txBody>
            <a:bodyPr wrap="none" anchor="ctr" anchorCtr="0">
              <a:noAutofit/>
            </a:bodyPr>
            <a:lstStyle>
              <a:lvl1pPr marL="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1pPr>
              <a:lvl2pPr marL="4572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2pPr>
              <a:lvl3pPr marL="9144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3pPr>
              <a:lvl4pPr marL="13716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4pPr>
              <a:lvl5pPr marL="1828800" indent="0" algn="l" defTabSz="4572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zh-CN" altLang="en-US" sz="6000" b="0" i="0" u="none" baseline="0">
                  <a:solidFill>
                    <a:schemeClr val="tx1"/>
                  </a:solidFill>
                  <a:effectLst/>
                  <a:latin typeface="Calibri" pitchFamily="34" charset="0"/>
                  <a:ea typeface="宋体" pitchFamily="2" charset="-122"/>
                </a:defRPr>
              </a:lvl5pPr>
            </a:lstStyle>
            <a:p>
              <a:pPr marL="0" lvl="0" indent="0" algn="ctr" defTabSz="914400" eaLnBrk="1" hangingPunct="1"/>
              <a:r>
                <a:rPr lang="zh-CN" altLang="en-US" sz="2000">
                  <a:latin typeface="Arial" pitchFamily="34" charset="0"/>
                  <a:ea typeface="楷体" pitchFamily="49" charset="-122"/>
                </a:rPr>
                <a:t>结茧</a:t>
              </a:r>
            </a:p>
          </p:txBody>
        </p:sp>
      </p:grpSp>
      <p:sp>
        <p:nvSpPr>
          <p:cNvPr id="8198" name="AutoShape 6"/>
          <p:cNvSpPr/>
          <p:nvPr/>
        </p:nvSpPr>
        <p:spPr bwMode="auto">
          <a:xfrm>
            <a:off x="3795712" y="3932238"/>
            <a:ext cx="2220912" cy="263525"/>
          </a:xfrm>
          <a:custGeom>
            <a:avLst/>
            <a:gdLst>
              <a:gd name="GT0" fmla="*/ 3375 w 21600"/>
              <a:gd name="GT1" fmla="+- l GT0 0"/>
              <a:gd name="GT2" fmla="*/ 5400 h 21600"/>
              <a:gd name="GT3" fmla="+- t GT2 0"/>
              <a:gd name="GT4" fmla="*/ 18900 w 21600"/>
              <a:gd name="GT5" fmla="+- l GT4 0"/>
              <a:gd name="GT6" fmla="*/ 16200 h 21600"/>
              <a:gd name="GT7" fmla="+- t GT6 0"/>
            </a:gdLst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GT1" t="GT3" r="GT5" b="GT7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000000"/>
            </a:solidFill>
            <a:miter lim="800000"/>
          </a:ln>
        </p:spPr>
      </p:sp>
      <p:sp>
        <p:nvSpPr>
          <p:cNvPr id="8199" name="AutoShape 5"/>
          <p:cNvSpPr/>
          <p:nvPr/>
        </p:nvSpPr>
        <p:spPr bwMode="auto">
          <a:xfrm rot="16200000">
            <a:off x="6825456" y="2586831"/>
            <a:ext cx="508000" cy="274638"/>
          </a:xfrm>
          <a:custGeom>
            <a:avLst/>
            <a:gdLst>
              <a:gd name="GT0" fmla="*/ 3375 w 21600"/>
              <a:gd name="GT1" fmla="+- l GT0 0"/>
              <a:gd name="GT2" fmla="*/ 5400 h 21600"/>
              <a:gd name="GT3" fmla="+- t GT2 0"/>
              <a:gd name="GT4" fmla="*/ 18900 w 21600"/>
              <a:gd name="GT5" fmla="+- l GT4 0"/>
              <a:gd name="GT6" fmla="*/ 16200 h 21600"/>
              <a:gd name="GT7" fmla="+- t GT6 0"/>
            </a:gdLst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GT1" t="GT3" r="GT5" b="GT7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000000"/>
            </a:solidFill>
            <a:miter lim="800000"/>
          </a:ln>
        </p:spPr>
      </p:sp>
      <p:sp>
        <p:nvSpPr>
          <p:cNvPr id="8200" name="Rectangle 33"/>
          <p:cNvSpPr>
            <a:spLocks noChangeArrowheads="1"/>
          </p:cNvSpPr>
          <p:nvPr/>
        </p:nvSpPr>
        <p:spPr bwMode="auto">
          <a:xfrm>
            <a:off x="3702050" y="1941513"/>
            <a:ext cx="2372508" cy="15560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3175">
            <a:solidFill>
              <a:schemeClr val="accent6">
                <a:lumMod val="50000"/>
              </a:schemeClr>
            </a:solidFill>
            <a:prstDash val="dash"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541338" defTabSz="914400" eaLnBrk="1" hangingPunct="1"/>
            <a:r>
              <a:rPr lang="zh-CN" altLang="en-US" sz="2400" b="1" dirty="0">
                <a:solidFill>
                  <a:srgbClr val="CC3300"/>
                </a:solidFill>
                <a:latin typeface="楷体" pitchFamily="49" charset="-122"/>
                <a:ea typeface="楷体" pitchFamily="49" charset="-122"/>
              </a:rPr>
              <a:t>这美丽、灵巧的蝴蝶是由一条毫不起眼的小毛虫蜕变而来的。</a:t>
            </a:r>
          </a:p>
        </p:txBody>
      </p:sp>
      <p:sp>
        <p:nvSpPr>
          <p:cNvPr id="8201" name="AutoShape 5"/>
          <p:cNvSpPr/>
          <p:nvPr/>
        </p:nvSpPr>
        <p:spPr bwMode="auto">
          <a:xfrm rot="5400000">
            <a:off x="1962150" y="2708275"/>
            <a:ext cx="512762" cy="274638"/>
          </a:xfrm>
          <a:custGeom>
            <a:avLst/>
            <a:gdLst>
              <a:gd name="GT0" fmla="*/ 3375 w 21600"/>
              <a:gd name="GT1" fmla="+- l GT0 0"/>
              <a:gd name="GT2" fmla="*/ 5400 h 21600"/>
              <a:gd name="GT3" fmla="+- t GT2 0"/>
              <a:gd name="GT4" fmla="*/ 18900 w 21600"/>
              <a:gd name="GT5" fmla="+- l GT4 0"/>
              <a:gd name="GT6" fmla="*/ 16200 h 21600"/>
              <a:gd name="GT7" fmla="+- t GT6 0"/>
            </a:gdLst>
            <a:ahLst/>
            <a:cxnLst>
              <a:cxn ang="0">
                <a:pos x="2147483646" y="0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GT1" t="GT3" r="GT5" b="GT7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lnTo>
                  <a:pt x="16200" y="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lnTo>
                  <a:pt x="135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lnTo>
                  <a:pt x="0" y="5400"/>
                </a:lnTo>
                <a:close/>
              </a:path>
            </a:pathLst>
          </a:custGeom>
          <a:solidFill>
            <a:srgbClr val="FF6600"/>
          </a:solidFill>
          <a:ln w="9525">
            <a:solidFill>
              <a:srgbClr val="000000"/>
            </a:solidFill>
            <a:miter lim="800000"/>
          </a:ln>
        </p:spPr>
      </p:sp>
      <p:sp>
        <p:nvSpPr>
          <p:cNvPr id="820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激趣导入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>
                                        <p:cTn id="42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250" fill="hold"/>
                                        <p:tgtEl>
                                          <p:spTgt spid="820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矩形 4"/>
          <p:cNvSpPr/>
          <p:nvPr/>
        </p:nvSpPr>
        <p:spPr>
          <a:xfrm>
            <a:off x="585788" y="1193800"/>
            <a:ext cx="1925638" cy="36179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尽心竭力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与世隔绝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挣脱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色</a:t>
            </a:r>
            <a:r>
              <a:rPr lang="zh-CN" altLang="en-US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彩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斑斓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  <a:p>
            <a:pPr marL="0" lvl="0" indent="0" eaLnBrk="1" hangingPunct="1">
              <a:lnSpc>
                <a:spcPts val="5500"/>
              </a:lnSpc>
            </a:pP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【</a:t>
            </a:r>
            <a:r>
              <a:rPr lang="zh-CN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雾霭</a:t>
            </a:r>
            <a:r>
              <a:rPr lang="en-US" altLang="zh-CN" sz="2000" b="1" dirty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rPr>
              <a:t>】</a:t>
            </a:r>
          </a:p>
        </p:txBody>
      </p:sp>
      <p:sp>
        <p:nvSpPr>
          <p:cNvPr id="28675" name="矩形 5"/>
          <p:cNvSpPr/>
          <p:nvPr/>
        </p:nvSpPr>
        <p:spPr>
          <a:xfrm>
            <a:off x="3441700" y="2771775"/>
            <a:ext cx="4902200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形容色彩错杂灿烂的样子。</a:t>
            </a:r>
          </a:p>
        </p:txBody>
      </p:sp>
      <p:cxnSp>
        <p:nvCxnSpPr>
          <p:cNvPr id="28676" name="直接连接符 3"/>
          <p:cNvCxnSpPr/>
          <p:nvPr/>
        </p:nvCxnSpPr>
        <p:spPr>
          <a:xfrm>
            <a:off x="2165350" y="2332038"/>
            <a:ext cx="1425575" cy="144462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8677" name="直接连接符 4"/>
          <p:cNvCxnSpPr/>
          <p:nvPr/>
        </p:nvCxnSpPr>
        <p:spPr>
          <a:xfrm>
            <a:off x="2168525" y="1738312"/>
            <a:ext cx="1422400" cy="2801938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cxnSp>
        <p:nvCxnSpPr>
          <p:cNvPr id="28678" name="直接连接符 5"/>
          <p:cNvCxnSpPr/>
          <p:nvPr/>
        </p:nvCxnSpPr>
        <p:spPr>
          <a:xfrm flipV="1">
            <a:off x="1620838" y="1738312"/>
            <a:ext cx="1865312" cy="13525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8679" name="矩形 5"/>
          <p:cNvSpPr/>
          <p:nvPr/>
        </p:nvSpPr>
        <p:spPr>
          <a:xfrm>
            <a:off x="3441700" y="1412875"/>
            <a:ext cx="5422900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奋力摆脱。</a:t>
            </a:r>
          </a:p>
        </p:txBody>
      </p:sp>
      <p:pic>
        <p:nvPicPr>
          <p:cNvPr id="28680" name="组合 17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5588" y="554038"/>
            <a:ext cx="2054225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8681" name="矩形 5"/>
          <p:cNvSpPr/>
          <p:nvPr/>
        </p:nvSpPr>
        <p:spPr>
          <a:xfrm>
            <a:off x="3441700" y="4205288"/>
            <a:ext cx="5168900" cy="5365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35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用尽心思，使出全力。形容做事十分努力。</a:t>
            </a:r>
          </a:p>
        </p:txBody>
      </p:sp>
      <p:cxnSp>
        <p:nvCxnSpPr>
          <p:cNvPr id="28682" name="直接连接符 24"/>
          <p:cNvCxnSpPr/>
          <p:nvPr/>
        </p:nvCxnSpPr>
        <p:spPr>
          <a:xfrm flipV="1">
            <a:off x="2139950" y="2957512"/>
            <a:ext cx="1438275" cy="806450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8683" name="矩形 5"/>
          <p:cNvSpPr/>
          <p:nvPr/>
        </p:nvSpPr>
        <p:spPr>
          <a:xfrm>
            <a:off x="3441700" y="3429000"/>
            <a:ext cx="4868862" cy="676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ts val="2300"/>
              </a:lnSpc>
            </a:pPr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与社会上的人们隔离，断绝来往。形容隐居或人迹不到的极偏僻地方。 </a:t>
            </a:r>
          </a:p>
        </p:txBody>
      </p:sp>
      <p:cxnSp>
        <p:nvCxnSpPr>
          <p:cNvPr id="28684" name="直接连接符 24"/>
          <p:cNvCxnSpPr/>
          <p:nvPr/>
        </p:nvCxnSpPr>
        <p:spPr>
          <a:xfrm flipV="1">
            <a:off x="1635125" y="2332038"/>
            <a:ext cx="1912938" cy="2111375"/>
          </a:xfrm>
          <a:prstGeom prst="line">
            <a:avLst/>
          </a:prstGeom>
          <a:noFill/>
          <a:ln w="28575">
            <a:solidFill>
              <a:srgbClr val="FF0000"/>
            </a:solidFill>
            <a:miter lim="800000"/>
          </a:ln>
        </p:spPr>
      </p:cxnSp>
      <p:sp>
        <p:nvSpPr>
          <p:cNvPr id="28685" name="Rectangle 17"/>
          <p:cNvSpPr/>
          <p:nvPr/>
        </p:nvSpPr>
        <p:spPr>
          <a:xfrm>
            <a:off x="3441700" y="2097088"/>
            <a:ext cx="4756150" cy="3968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latin typeface="楷体" pitchFamily="49" charset="-122"/>
                <a:ea typeface="楷体" pitchFamily="49" charset="-122"/>
              </a:rPr>
              <a:t>雾气。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86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698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9709" name="矩形 2"/>
          <p:cNvSpPr>
            <a:spLocks noChangeArrowheads="1"/>
          </p:cNvSpPr>
          <p:nvPr/>
        </p:nvSpPr>
        <p:spPr bwMode="auto">
          <a:xfrm>
            <a:off x="5153024" y="3657600"/>
            <a:ext cx="3130503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 “束”和“攵”居竖中线两侧。“正”第二笔竖在竖中线上。</a:t>
            </a:r>
          </a:p>
        </p:txBody>
      </p:sp>
      <p:sp>
        <p:nvSpPr>
          <p:cNvPr id="29710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整</a:t>
            </a:r>
          </a:p>
        </p:txBody>
      </p:sp>
      <p:sp>
        <p:nvSpPr>
          <p:cNvPr id="29711" name="矩形 41"/>
          <p:cNvSpPr/>
          <p:nvPr/>
        </p:nvSpPr>
        <p:spPr>
          <a:xfrm>
            <a:off x="3232150" y="1187450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  <a:r>
              <a:rPr lang="en-US" altLang="zh-CN" sz="4800" b="1" dirty="0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zhěng</a:t>
            </a:r>
            <a:r>
              <a:rPr lang="en-US" altLang="zh-CN" sz="48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</a:p>
          <a:p>
            <a:pPr marL="0" lvl="0" indent="0" eaLnBrk="1" hangingPunct="1"/>
            <a:r>
              <a:rPr lang="en-US" altLang="zh-CN" sz="48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29712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29713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个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29714" name="TextBox 76"/>
          <p:cNvSpPr txBox="1">
            <a:spLocks noChangeArrowheads="1"/>
          </p:cNvSpPr>
          <p:nvPr/>
        </p:nvSpPr>
        <p:spPr bwMode="auto">
          <a:xfrm>
            <a:off x="666750" y="391953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整个  完整</a:t>
            </a:r>
          </a:p>
        </p:txBody>
      </p:sp>
      <p:sp>
        <p:nvSpPr>
          <p:cNvPr id="29715" name="TextBox 77"/>
          <p:cNvSpPr txBox="1">
            <a:spLocks noChangeArrowheads="1"/>
          </p:cNvSpPr>
          <p:nvPr/>
        </p:nvSpPr>
        <p:spPr bwMode="auto">
          <a:xfrm>
            <a:off x="666750" y="4321175"/>
            <a:ext cx="409825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我差一点把整个苹果吞进去。</a:t>
            </a:r>
          </a:p>
        </p:txBody>
      </p:sp>
      <p:sp>
        <p:nvSpPr>
          <p:cNvPr id="29716" name="文本框 30"/>
          <p:cNvSpPr/>
          <p:nvPr/>
        </p:nvSpPr>
        <p:spPr>
          <a:xfrm>
            <a:off x="666750" y="3517900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Z 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>
                <a:latin typeface="宋体" pitchFamily="2" charset="-122"/>
              </a:rPr>
              <a:t>夂</a:t>
            </a:r>
          </a:p>
        </p:txBody>
      </p:sp>
      <p:sp>
        <p:nvSpPr>
          <p:cNvPr id="29717" name="文本框 31"/>
          <p:cNvSpPr/>
          <p:nvPr/>
        </p:nvSpPr>
        <p:spPr>
          <a:xfrm>
            <a:off x="666750" y="3116262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 dirty="0">
                <a:latin typeface="宋体" pitchFamily="2" charset="-122"/>
              </a:rPr>
              <a:t>上下</a:t>
            </a:r>
          </a:p>
        </p:txBody>
      </p:sp>
      <p:sp>
        <p:nvSpPr>
          <p:cNvPr id="29718" name="Freeform 88"/>
          <p:cNvSpPr/>
          <p:nvPr/>
        </p:nvSpPr>
        <p:spPr bwMode="auto">
          <a:xfrm>
            <a:off x="6116638" y="1574800"/>
            <a:ext cx="571500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900" h="270">
                <a:moveTo>
                  <a:pt x="0" y="210"/>
                </a:moveTo>
                <a:lnTo>
                  <a:pt x="15" y="180"/>
                </a:lnTo>
                <a:lnTo>
                  <a:pt x="45" y="165"/>
                </a:lnTo>
                <a:lnTo>
                  <a:pt x="75" y="165"/>
                </a:lnTo>
                <a:lnTo>
                  <a:pt x="150" y="150"/>
                </a:lnTo>
                <a:lnTo>
                  <a:pt x="255" y="120"/>
                </a:lnTo>
                <a:lnTo>
                  <a:pt x="420" y="75"/>
                </a:lnTo>
                <a:lnTo>
                  <a:pt x="570" y="45"/>
                </a:lnTo>
                <a:lnTo>
                  <a:pt x="690" y="15"/>
                </a:lnTo>
                <a:lnTo>
                  <a:pt x="765" y="0"/>
                </a:lnTo>
                <a:lnTo>
                  <a:pt x="795" y="0"/>
                </a:lnTo>
                <a:lnTo>
                  <a:pt x="810" y="0"/>
                </a:lnTo>
                <a:lnTo>
                  <a:pt x="855" y="15"/>
                </a:lnTo>
                <a:lnTo>
                  <a:pt x="900" y="30"/>
                </a:lnTo>
                <a:lnTo>
                  <a:pt x="900" y="60"/>
                </a:lnTo>
                <a:lnTo>
                  <a:pt x="885" y="90"/>
                </a:lnTo>
                <a:lnTo>
                  <a:pt x="825" y="120"/>
                </a:lnTo>
                <a:lnTo>
                  <a:pt x="720" y="150"/>
                </a:lnTo>
                <a:lnTo>
                  <a:pt x="570" y="195"/>
                </a:lnTo>
                <a:lnTo>
                  <a:pt x="405" y="240"/>
                </a:lnTo>
                <a:lnTo>
                  <a:pt x="285" y="255"/>
                </a:lnTo>
                <a:lnTo>
                  <a:pt x="180" y="270"/>
                </a:lnTo>
                <a:lnTo>
                  <a:pt x="120" y="270"/>
                </a:lnTo>
                <a:lnTo>
                  <a:pt x="45" y="240"/>
                </a:lnTo>
                <a:lnTo>
                  <a:pt x="0" y="21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19" name="Freeform 90"/>
          <p:cNvSpPr/>
          <p:nvPr/>
        </p:nvSpPr>
        <p:spPr bwMode="auto">
          <a:xfrm>
            <a:off x="6002338" y="1889125"/>
            <a:ext cx="190500" cy="3238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0" h="510">
                <a:moveTo>
                  <a:pt x="30" y="105"/>
                </a:moveTo>
                <a:lnTo>
                  <a:pt x="0" y="45"/>
                </a:lnTo>
                <a:lnTo>
                  <a:pt x="15" y="15"/>
                </a:lnTo>
                <a:lnTo>
                  <a:pt x="60" y="0"/>
                </a:lnTo>
                <a:lnTo>
                  <a:pt x="165" y="30"/>
                </a:lnTo>
                <a:lnTo>
                  <a:pt x="225" y="180"/>
                </a:lnTo>
                <a:lnTo>
                  <a:pt x="255" y="300"/>
                </a:lnTo>
                <a:lnTo>
                  <a:pt x="285" y="375"/>
                </a:lnTo>
                <a:lnTo>
                  <a:pt x="300" y="420"/>
                </a:lnTo>
                <a:lnTo>
                  <a:pt x="285" y="480"/>
                </a:lnTo>
                <a:lnTo>
                  <a:pt x="255" y="510"/>
                </a:lnTo>
                <a:lnTo>
                  <a:pt x="240" y="510"/>
                </a:lnTo>
                <a:lnTo>
                  <a:pt x="210" y="480"/>
                </a:lnTo>
                <a:lnTo>
                  <a:pt x="195" y="420"/>
                </a:lnTo>
                <a:lnTo>
                  <a:pt x="165" y="345"/>
                </a:lnTo>
                <a:lnTo>
                  <a:pt x="135" y="255"/>
                </a:lnTo>
                <a:lnTo>
                  <a:pt x="105" y="195"/>
                </a:lnTo>
                <a:lnTo>
                  <a:pt x="60" y="135"/>
                </a:lnTo>
                <a:lnTo>
                  <a:pt x="30" y="1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0" name="Freeform 91"/>
          <p:cNvSpPr/>
          <p:nvPr/>
        </p:nvSpPr>
        <p:spPr bwMode="auto">
          <a:xfrm>
            <a:off x="6059488" y="1803400"/>
            <a:ext cx="723900" cy="266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40" h="420">
                <a:moveTo>
                  <a:pt x="840" y="30"/>
                </a:moveTo>
                <a:lnTo>
                  <a:pt x="870" y="0"/>
                </a:lnTo>
                <a:lnTo>
                  <a:pt x="915" y="0"/>
                </a:lnTo>
                <a:lnTo>
                  <a:pt x="960" y="0"/>
                </a:lnTo>
                <a:lnTo>
                  <a:pt x="1035" y="45"/>
                </a:lnTo>
                <a:lnTo>
                  <a:pt x="1110" y="105"/>
                </a:lnTo>
                <a:lnTo>
                  <a:pt x="1140" y="150"/>
                </a:lnTo>
                <a:lnTo>
                  <a:pt x="1110" y="180"/>
                </a:lnTo>
                <a:lnTo>
                  <a:pt x="1080" y="180"/>
                </a:lnTo>
                <a:lnTo>
                  <a:pt x="1050" y="210"/>
                </a:lnTo>
                <a:lnTo>
                  <a:pt x="1005" y="255"/>
                </a:lnTo>
                <a:lnTo>
                  <a:pt x="960" y="330"/>
                </a:lnTo>
                <a:lnTo>
                  <a:pt x="900" y="420"/>
                </a:lnTo>
                <a:lnTo>
                  <a:pt x="810" y="420"/>
                </a:lnTo>
                <a:lnTo>
                  <a:pt x="825" y="315"/>
                </a:lnTo>
                <a:lnTo>
                  <a:pt x="840" y="240"/>
                </a:lnTo>
                <a:lnTo>
                  <a:pt x="855" y="180"/>
                </a:lnTo>
                <a:lnTo>
                  <a:pt x="840" y="150"/>
                </a:lnTo>
                <a:lnTo>
                  <a:pt x="825" y="150"/>
                </a:lnTo>
                <a:lnTo>
                  <a:pt x="780" y="150"/>
                </a:lnTo>
                <a:lnTo>
                  <a:pt x="720" y="165"/>
                </a:lnTo>
                <a:lnTo>
                  <a:pt x="615" y="180"/>
                </a:lnTo>
                <a:lnTo>
                  <a:pt x="510" y="195"/>
                </a:lnTo>
                <a:lnTo>
                  <a:pt x="360" y="210"/>
                </a:lnTo>
                <a:lnTo>
                  <a:pt x="195" y="240"/>
                </a:lnTo>
                <a:lnTo>
                  <a:pt x="0" y="270"/>
                </a:lnTo>
                <a:lnTo>
                  <a:pt x="0" y="165"/>
                </a:lnTo>
                <a:lnTo>
                  <a:pt x="195" y="150"/>
                </a:lnTo>
                <a:lnTo>
                  <a:pt x="345" y="120"/>
                </a:lnTo>
                <a:lnTo>
                  <a:pt x="480" y="90"/>
                </a:lnTo>
                <a:lnTo>
                  <a:pt x="645" y="75"/>
                </a:lnTo>
                <a:lnTo>
                  <a:pt x="720" y="60"/>
                </a:lnTo>
                <a:lnTo>
                  <a:pt x="780" y="60"/>
                </a:lnTo>
                <a:lnTo>
                  <a:pt x="810" y="45"/>
                </a:lnTo>
                <a:lnTo>
                  <a:pt x="840" y="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1" name="Freeform 94"/>
          <p:cNvSpPr/>
          <p:nvPr/>
        </p:nvSpPr>
        <p:spPr bwMode="auto">
          <a:xfrm>
            <a:off x="6745288" y="1384300"/>
            <a:ext cx="381000" cy="6762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600" h="1065">
                <a:moveTo>
                  <a:pt x="0" y="1065"/>
                </a:moveTo>
                <a:lnTo>
                  <a:pt x="0" y="1050"/>
                </a:lnTo>
                <a:lnTo>
                  <a:pt x="15" y="1005"/>
                </a:lnTo>
                <a:lnTo>
                  <a:pt x="45" y="945"/>
                </a:lnTo>
                <a:lnTo>
                  <a:pt x="105" y="855"/>
                </a:lnTo>
                <a:lnTo>
                  <a:pt x="210" y="690"/>
                </a:lnTo>
                <a:lnTo>
                  <a:pt x="285" y="510"/>
                </a:lnTo>
                <a:lnTo>
                  <a:pt x="330" y="360"/>
                </a:lnTo>
                <a:lnTo>
                  <a:pt x="375" y="225"/>
                </a:lnTo>
                <a:lnTo>
                  <a:pt x="390" y="135"/>
                </a:lnTo>
                <a:lnTo>
                  <a:pt x="360" y="75"/>
                </a:lnTo>
                <a:lnTo>
                  <a:pt x="345" y="30"/>
                </a:lnTo>
                <a:lnTo>
                  <a:pt x="360" y="0"/>
                </a:lnTo>
                <a:lnTo>
                  <a:pt x="405" y="0"/>
                </a:lnTo>
                <a:lnTo>
                  <a:pt x="435" y="0"/>
                </a:lnTo>
                <a:lnTo>
                  <a:pt x="495" y="30"/>
                </a:lnTo>
                <a:lnTo>
                  <a:pt x="570" y="75"/>
                </a:lnTo>
                <a:lnTo>
                  <a:pt x="600" y="135"/>
                </a:lnTo>
                <a:lnTo>
                  <a:pt x="600" y="180"/>
                </a:lnTo>
                <a:lnTo>
                  <a:pt x="585" y="240"/>
                </a:lnTo>
                <a:lnTo>
                  <a:pt x="540" y="345"/>
                </a:lnTo>
                <a:lnTo>
                  <a:pt x="480" y="465"/>
                </a:lnTo>
                <a:lnTo>
                  <a:pt x="405" y="600"/>
                </a:lnTo>
                <a:lnTo>
                  <a:pt x="330" y="720"/>
                </a:lnTo>
                <a:lnTo>
                  <a:pt x="180" y="915"/>
                </a:lnTo>
                <a:lnTo>
                  <a:pt x="105" y="990"/>
                </a:lnTo>
                <a:lnTo>
                  <a:pt x="60" y="1035"/>
                </a:lnTo>
                <a:lnTo>
                  <a:pt x="15" y="1065"/>
                </a:lnTo>
                <a:lnTo>
                  <a:pt x="0" y="10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2" name="Freeform 95"/>
          <p:cNvSpPr/>
          <p:nvPr/>
        </p:nvSpPr>
        <p:spPr bwMode="auto">
          <a:xfrm>
            <a:off x="6926262" y="1679575"/>
            <a:ext cx="523875" cy="161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25" h="255">
                <a:moveTo>
                  <a:pt x="375" y="75"/>
                </a:moveTo>
                <a:lnTo>
                  <a:pt x="480" y="45"/>
                </a:lnTo>
                <a:lnTo>
                  <a:pt x="555" y="15"/>
                </a:lnTo>
                <a:lnTo>
                  <a:pt x="615" y="15"/>
                </a:lnTo>
                <a:lnTo>
                  <a:pt x="675" y="0"/>
                </a:lnTo>
                <a:lnTo>
                  <a:pt x="720" y="0"/>
                </a:lnTo>
                <a:lnTo>
                  <a:pt x="780" y="15"/>
                </a:lnTo>
                <a:lnTo>
                  <a:pt x="825" y="45"/>
                </a:lnTo>
                <a:lnTo>
                  <a:pt x="825" y="75"/>
                </a:lnTo>
                <a:lnTo>
                  <a:pt x="825" y="105"/>
                </a:lnTo>
                <a:lnTo>
                  <a:pt x="780" y="120"/>
                </a:lnTo>
                <a:lnTo>
                  <a:pt x="735" y="135"/>
                </a:lnTo>
                <a:lnTo>
                  <a:pt x="675" y="150"/>
                </a:lnTo>
                <a:lnTo>
                  <a:pt x="570" y="180"/>
                </a:lnTo>
                <a:lnTo>
                  <a:pt x="450" y="210"/>
                </a:lnTo>
                <a:lnTo>
                  <a:pt x="195" y="240"/>
                </a:lnTo>
                <a:lnTo>
                  <a:pt x="0" y="255"/>
                </a:lnTo>
                <a:lnTo>
                  <a:pt x="0" y="150"/>
                </a:lnTo>
                <a:lnTo>
                  <a:pt x="180" y="120"/>
                </a:lnTo>
                <a:lnTo>
                  <a:pt x="37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3" name="Freeform 96"/>
          <p:cNvSpPr/>
          <p:nvPr/>
        </p:nvSpPr>
        <p:spPr bwMode="auto">
          <a:xfrm>
            <a:off x="6735762" y="1803400"/>
            <a:ext cx="476250" cy="6191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50" h="975">
                <a:moveTo>
                  <a:pt x="345" y="645"/>
                </a:moveTo>
                <a:lnTo>
                  <a:pt x="465" y="495"/>
                </a:lnTo>
                <a:lnTo>
                  <a:pt x="540" y="330"/>
                </a:lnTo>
                <a:lnTo>
                  <a:pt x="585" y="150"/>
                </a:lnTo>
                <a:lnTo>
                  <a:pt x="600" y="0"/>
                </a:lnTo>
                <a:lnTo>
                  <a:pt x="675" y="60"/>
                </a:lnTo>
                <a:lnTo>
                  <a:pt x="735" y="120"/>
                </a:lnTo>
                <a:lnTo>
                  <a:pt x="750" y="180"/>
                </a:lnTo>
                <a:lnTo>
                  <a:pt x="750" y="210"/>
                </a:lnTo>
                <a:lnTo>
                  <a:pt x="735" y="255"/>
                </a:lnTo>
                <a:lnTo>
                  <a:pt x="705" y="315"/>
                </a:lnTo>
                <a:lnTo>
                  <a:pt x="660" y="405"/>
                </a:lnTo>
                <a:lnTo>
                  <a:pt x="600" y="510"/>
                </a:lnTo>
                <a:lnTo>
                  <a:pt x="525" y="645"/>
                </a:lnTo>
                <a:lnTo>
                  <a:pt x="435" y="735"/>
                </a:lnTo>
                <a:lnTo>
                  <a:pt x="345" y="825"/>
                </a:lnTo>
                <a:lnTo>
                  <a:pt x="225" y="885"/>
                </a:lnTo>
                <a:lnTo>
                  <a:pt x="135" y="930"/>
                </a:lnTo>
                <a:lnTo>
                  <a:pt x="60" y="960"/>
                </a:lnTo>
                <a:lnTo>
                  <a:pt x="15" y="975"/>
                </a:lnTo>
                <a:lnTo>
                  <a:pt x="0" y="975"/>
                </a:lnTo>
                <a:lnTo>
                  <a:pt x="0" y="960"/>
                </a:lnTo>
                <a:lnTo>
                  <a:pt x="15" y="945"/>
                </a:lnTo>
                <a:lnTo>
                  <a:pt x="45" y="915"/>
                </a:lnTo>
                <a:lnTo>
                  <a:pt x="105" y="870"/>
                </a:lnTo>
                <a:lnTo>
                  <a:pt x="225" y="780"/>
                </a:lnTo>
                <a:lnTo>
                  <a:pt x="345" y="6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4" name="Freeform 97"/>
          <p:cNvSpPr/>
          <p:nvPr/>
        </p:nvSpPr>
        <p:spPr bwMode="auto">
          <a:xfrm>
            <a:off x="6821488" y="1927225"/>
            <a:ext cx="885825" cy="542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395" h="855">
                <a:moveTo>
                  <a:pt x="0" y="60"/>
                </a:moveTo>
                <a:lnTo>
                  <a:pt x="45" y="0"/>
                </a:lnTo>
                <a:lnTo>
                  <a:pt x="135" y="75"/>
                </a:lnTo>
                <a:lnTo>
                  <a:pt x="240" y="150"/>
                </a:lnTo>
                <a:lnTo>
                  <a:pt x="360" y="240"/>
                </a:lnTo>
                <a:lnTo>
                  <a:pt x="510" y="345"/>
                </a:lnTo>
                <a:lnTo>
                  <a:pt x="660" y="450"/>
                </a:lnTo>
                <a:lnTo>
                  <a:pt x="810" y="540"/>
                </a:lnTo>
                <a:lnTo>
                  <a:pt x="960" y="600"/>
                </a:lnTo>
                <a:lnTo>
                  <a:pt x="1110" y="645"/>
                </a:lnTo>
                <a:lnTo>
                  <a:pt x="1230" y="675"/>
                </a:lnTo>
                <a:lnTo>
                  <a:pt x="1320" y="720"/>
                </a:lnTo>
                <a:lnTo>
                  <a:pt x="1380" y="735"/>
                </a:lnTo>
                <a:lnTo>
                  <a:pt x="1395" y="750"/>
                </a:lnTo>
                <a:lnTo>
                  <a:pt x="1380" y="765"/>
                </a:lnTo>
                <a:lnTo>
                  <a:pt x="1365" y="780"/>
                </a:lnTo>
                <a:lnTo>
                  <a:pt x="1305" y="795"/>
                </a:lnTo>
                <a:lnTo>
                  <a:pt x="1245" y="810"/>
                </a:lnTo>
                <a:lnTo>
                  <a:pt x="1095" y="840"/>
                </a:lnTo>
                <a:lnTo>
                  <a:pt x="975" y="840"/>
                </a:lnTo>
                <a:lnTo>
                  <a:pt x="870" y="855"/>
                </a:lnTo>
                <a:lnTo>
                  <a:pt x="825" y="840"/>
                </a:lnTo>
                <a:lnTo>
                  <a:pt x="795" y="825"/>
                </a:lnTo>
                <a:lnTo>
                  <a:pt x="750" y="795"/>
                </a:lnTo>
                <a:lnTo>
                  <a:pt x="690" y="720"/>
                </a:lnTo>
                <a:lnTo>
                  <a:pt x="600" y="645"/>
                </a:lnTo>
                <a:lnTo>
                  <a:pt x="480" y="525"/>
                </a:lnTo>
                <a:lnTo>
                  <a:pt x="345" y="405"/>
                </a:lnTo>
                <a:lnTo>
                  <a:pt x="180" y="240"/>
                </a:lnTo>
                <a:lnTo>
                  <a:pt x="0" y="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5" name="Freeform 98"/>
          <p:cNvSpPr/>
          <p:nvPr/>
        </p:nvSpPr>
        <p:spPr bwMode="auto">
          <a:xfrm>
            <a:off x="6373812" y="2479675"/>
            <a:ext cx="695325" cy="152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1095" h="240">
                <a:moveTo>
                  <a:pt x="0" y="150"/>
                </a:moveTo>
                <a:lnTo>
                  <a:pt x="210" y="120"/>
                </a:lnTo>
                <a:lnTo>
                  <a:pt x="375" y="90"/>
                </a:lnTo>
                <a:lnTo>
                  <a:pt x="540" y="60"/>
                </a:lnTo>
                <a:lnTo>
                  <a:pt x="660" y="45"/>
                </a:lnTo>
                <a:lnTo>
                  <a:pt x="765" y="15"/>
                </a:lnTo>
                <a:lnTo>
                  <a:pt x="855" y="15"/>
                </a:lnTo>
                <a:lnTo>
                  <a:pt x="900" y="0"/>
                </a:lnTo>
                <a:lnTo>
                  <a:pt x="945" y="0"/>
                </a:lnTo>
                <a:lnTo>
                  <a:pt x="990" y="15"/>
                </a:lnTo>
                <a:lnTo>
                  <a:pt x="1050" y="30"/>
                </a:lnTo>
                <a:lnTo>
                  <a:pt x="1095" y="60"/>
                </a:lnTo>
                <a:lnTo>
                  <a:pt x="1095" y="75"/>
                </a:lnTo>
                <a:lnTo>
                  <a:pt x="1080" y="105"/>
                </a:lnTo>
                <a:lnTo>
                  <a:pt x="990" y="120"/>
                </a:lnTo>
                <a:lnTo>
                  <a:pt x="870" y="150"/>
                </a:lnTo>
                <a:lnTo>
                  <a:pt x="675" y="180"/>
                </a:lnTo>
                <a:lnTo>
                  <a:pt x="480" y="195"/>
                </a:lnTo>
                <a:lnTo>
                  <a:pt x="330" y="225"/>
                </a:lnTo>
                <a:lnTo>
                  <a:pt x="225" y="240"/>
                </a:lnTo>
                <a:lnTo>
                  <a:pt x="165" y="240"/>
                </a:lnTo>
                <a:lnTo>
                  <a:pt x="90" y="225"/>
                </a:lnTo>
                <a:lnTo>
                  <a:pt x="45" y="195"/>
                </a:lnTo>
                <a:lnTo>
                  <a:pt x="0" y="1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6" name="Freeform 99"/>
          <p:cNvSpPr/>
          <p:nvPr/>
        </p:nvSpPr>
        <p:spPr bwMode="auto">
          <a:xfrm>
            <a:off x="6659562" y="2565400"/>
            <a:ext cx="114300" cy="5810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180" h="915">
                <a:moveTo>
                  <a:pt x="180" y="0"/>
                </a:moveTo>
                <a:lnTo>
                  <a:pt x="180" y="915"/>
                </a:lnTo>
                <a:lnTo>
                  <a:pt x="45" y="915"/>
                </a:lnTo>
                <a:lnTo>
                  <a:pt x="30" y="615"/>
                </a:lnTo>
                <a:lnTo>
                  <a:pt x="30" y="360"/>
                </a:lnTo>
                <a:lnTo>
                  <a:pt x="15" y="150"/>
                </a:lnTo>
                <a:lnTo>
                  <a:pt x="0" y="0"/>
                </a:lnTo>
                <a:lnTo>
                  <a:pt x="18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7" name="Freeform 100"/>
          <p:cNvSpPr/>
          <p:nvPr/>
        </p:nvSpPr>
        <p:spPr bwMode="auto">
          <a:xfrm>
            <a:off x="6735762" y="2765425"/>
            <a:ext cx="381000" cy="123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600" h="195">
                <a:moveTo>
                  <a:pt x="0" y="75"/>
                </a:moveTo>
                <a:lnTo>
                  <a:pt x="105" y="60"/>
                </a:lnTo>
                <a:lnTo>
                  <a:pt x="225" y="30"/>
                </a:lnTo>
                <a:lnTo>
                  <a:pt x="360" y="15"/>
                </a:lnTo>
                <a:lnTo>
                  <a:pt x="450" y="0"/>
                </a:lnTo>
                <a:lnTo>
                  <a:pt x="540" y="0"/>
                </a:lnTo>
                <a:lnTo>
                  <a:pt x="585" y="15"/>
                </a:lnTo>
                <a:lnTo>
                  <a:pt x="585" y="45"/>
                </a:lnTo>
                <a:lnTo>
                  <a:pt x="600" y="60"/>
                </a:lnTo>
                <a:lnTo>
                  <a:pt x="570" y="90"/>
                </a:lnTo>
                <a:lnTo>
                  <a:pt x="480" y="120"/>
                </a:lnTo>
                <a:lnTo>
                  <a:pt x="405" y="150"/>
                </a:lnTo>
                <a:lnTo>
                  <a:pt x="300" y="165"/>
                </a:lnTo>
                <a:lnTo>
                  <a:pt x="150" y="180"/>
                </a:lnTo>
                <a:lnTo>
                  <a:pt x="0" y="195"/>
                </a:lnTo>
                <a:lnTo>
                  <a:pt x="0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8" name="Freeform 101"/>
          <p:cNvSpPr/>
          <p:nvPr/>
        </p:nvSpPr>
        <p:spPr bwMode="auto">
          <a:xfrm>
            <a:off x="6307138" y="2746375"/>
            <a:ext cx="152400" cy="4381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40" h="690">
                <a:moveTo>
                  <a:pt x="210" y="690"/>
                </a:moveTo>
                <a:lnTo>
                  <a:pt x="75" y="690"/>
                </a:lnTo>
                <a:lnTo>
                  <a:pt x="75" y="555"/>
                </a:lnTo>
                <a:lnTo>
                  <a:pt x="75" y="435"/>
                </a:lnTo>
                <a:lnTo>
                  <a:pt x="75" y="330"/>
                </a:lnTo>
                <a:lnTo>
                  <a:pt x="75" y="255"/>
                </a:lnTo>
                <a:lnTo>
                  <a:pt x="45" y="165"/>
                </a:lnTo>
                <a:lnTo>
                  <a:pt x="15" y="90"/>
                </a:lnTo>
                <a:lnTo>
                  <a:pt x="0" y="45"/>
                </a:lnTo>
                <a:lnTo>
                  <a:pt x="15" y="15"/>
                </a:lnTo>
                <a:lnTo>
                  <a:pt x="60" y="0"/>
                </a:lnTo>
                <a:lnTo>
                  <a:pt x="150" y="30"/>
                </a:lnTo>
                <a:lnTo>
                  <a:pt x="210" y="75"/>
                </a:lnTo>
                <a:lnTo>
                  <a:pt x="240" y="120"/>
                </a:lnTo>
                <a:lnTo>
                  <a:pt x="240" y="165"/>
                </a:lnTo>
                <a:lnTo>
                  <a:pt x="225" y="225"/>
                </a:lnTo>
                <a:lnTo>
                  <a:pt x="225" y="270"/>
                </a:lnTo>
                <a:lnTo>
                  <a:pt x="210" y="375"/>
                </a:lnTo>
                <a:lnTo>
                  <a:pt x="210" y="510"/>
                </a:lnTo>
                <a:lnTo>
                  <a:pt x="210" y="6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29" name="Freeform 102"/>
          <p:cNvSpPr/>
          <p:nvPr/>
        </p:nvSpPr>
        <p:spPr bwMode="auto">
          <a:xfrm>
            <a:off x="5954712" y="3070225"/>
            <a:ext cx="1485900" cy="2000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340" h="315">
                <a:moveTo>
                  <a:pt x="2325" y="165"/>
                </a:moveTo>
                <a:lnTo>
                  <a:pt x="2340" y="195"/>
                </a:lnTo>
                <a:lnTo>
                  <a:pt x="2325" y="210"/>
                </a:lnTo>
                <a:lnTo>
                  <a:pt x="2295" y="210"/>
                </a:lnTo>
                <a:lnTo>
                  <a:pt x="2250" y="210"/>
                </a:lnTo>
                <a:lnTo>
                  <a:pt x="2175" y="195"/>
                </a:lnTo>
                <a:lnTo>
                  <a:pt x="2070" y="195"/>
                </a:lnTo>
                <a:lnTo>
                  <a:pt x="1830" y="180"/>
                </a:lnTo>
                <a:lnTo>
                  <a:pt x="1575" y="165"/>
                </a:lnTo>
                <a:lnTo>
                  <a:pt x="1425" y="165"/>
                </a:lnTo>
                <a:lnTo>
                  <a:pt x="1230" y="180"/>
                </a:lnTo>
                <a:lnTo>
                  <a:pt x="1020" y="210"/>
                </a:lnTo>
                <a:lnTo>
                  <a:pt x="780" y="240"/>
                </a:lnTo>
                <a:lnTo>
                  <a:pt x="555" y="270"/>
                </a:lnTo>
                <a:lnTo>
                  <a:pt x="375" y="300"/>
                </a:lnTo>
                <a:lnTo>
                  <a:pt x="255" y="315"/>
                </a:lnTo>
                <a:lnTo>
                  <a:pt x="225" y="315"/>
                </a:lnTo>
                <a:lnTo>
                  <a:pt x="195" y="315"/>
                </a:lnTo>
                <a:lnTo>
                  <a:pt x="135" y="300"/>
                </a:lnTo>
                <a:lnTo>
                  <a:pt x="75" y="285"/>
                </a:lnTo>
                <a:lnTo>
                  <a:pt x="15" y="255"/>
                </a:lnTo>
                <a:lnTo>
                  <a:pt x="0" y="240"/>
                </a:lnTo>
                <a:lnTo>
                  <a:pt x="30" y="210"/>
                </a:lnTo>
                <a:lnTo>
                  <a:pt x="105" y="195"/>
                </a:lnTo>
                <a:lnTo>
                  <a:pt x="135" y="180"/>
                </a:lnTo>
                <a:lnTo>
                  <a:pt x="180" y="180"/>
                </a:lnTo>
                <a:lnTo>
                  <a:pt x="255" y="165"/>
                </a:lnTo>
                <a:lnTo>
                  <a:pt x="360" y="150"/>
                </a:lnTo>
                <a:lnTo>
                  <a:pt x="480" y="135"/>
                </a:lnTo>
                <a:lnTo>
                  <a:pt x="615" y="120"/>
                </a:lnTo>
                <a:lnTo>
                  <a:pt x="765" y="105"/>
                </a:lnTo>
                <a:lnTo>
                  <a:pt x="930" y="90"/>
                </a:lnTo>
                <a:lnTo>
                  <a:pt x="1110" y="60"/>
                </a:lnTo>
                <a:lnTo>
                  <a:pt x="1275" y="45"/>
                </a:lnTo>
                <a:lnTo>
                  <a:pt x="1545" y="15"/>
                </a:lnTo>
                <a:lnTo>
                  <a:pt x="1770" y="0"/>
                </a:lnTo>
                <a:lnTo>
                  <a:pt x="1935" y="0"/>
                </a:lnTo>
                <a:lnTo>
                  <a:pt x="2055" y="0"/>
                </a:lnTo>
                <a:lnTo>
                  <a:pt x="2145" y="15"/>
                </a:lnTo>
                <a:lnTo>
                  <a:pt x="2220" y="30"/>
                </a:lnTo>
                <a:lnTo>
                  <a:pt x="2265" y="60"/>
                </a:lnTo>
                <a:lnTo>
                  <a:pt x="2310" y="120"/>
                </a:lnTo>
                <a:lnTo>
                  <a:pt x="2325" y="1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30" name="Freeform 87"/>
          <p:cNvSpPr/>
          <p:nvPr/>
        </p:nvSpPr>
        <p:spPr bwMode="auto">
          <a:xfrm>
            <a:off x="6145212" y="2041525"/>
            <a:ext cx="533400" cy="142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840" h="225">
                <a:moveTo>
                  <a:pt x="0" y="135"/>
                </a:moveTo>
                <a:lnTo>
                  <a:pt x="60" y="120"/>
                </a:lnTo>
                <a:lnTo>
                  <a:pt x="135" y="105"/>
                </a:lnTo>
                <a:lnTo>
                  <a:pt x="240" y="90"/>
                </a:lnTo>
                <a:lnTo>
                  <a:pt x="375" y="60"/>
                </a:lnTo>
                <a:lnTo>
                  <a:pt x="495" y="30"/>
                </a:lnTo>
                <a:lnTo>
                  <a:pt x="600" y="15"/>
                </a:lnTo>
                <a:lnTo>
                  <a:pt x="675" y="0"/>
                </a:lnTo>
                <a:lnTo>
                  <a:pt x="720" y="0"/>
                </a:lnTo>
                <a:lnTo>
                  <a:pt x="780" y="0"/>
                </a:lnTo>
                <a:lnTo>
                  <a:pt x="810" y="15"/>
                </a:lnTo>
                <a:lnTo>
                  <a:pt x="825" y="60"/>
                </a:lnTo>
                <a:lnTo>
                  <a:pt x="840" y="75"/>
                </a:lnTo>
                <a:lnTo>
                  <a:pt x="825" y="90"/>
                </a:lnTo>
                <a:lnTo>
                  <a:pt x="780" y="105"/>
                </a:lnTo>
                <a:lnTo>
                  <a:pt x="720" y="120"/>
                </a:lnTo>
                <a:lnTo>
                  <a:pt x="645" y="120"/>
                </a:lnTo>
                <a:lnTo>
                  <a:pt x="555" y="150"/>
                </a:lnTo>
                <a:lnTo>
                  <a:pt x="420" y="165"/>
                </a:lnTo>
                <a:lnTo>
                  <a:pt x="285" y="195"/>
                </a:lnTo>
                <a:lnTo>
                  <a:pt x="180" y="210"/>
                </a:lnTo>
                <a:lnTo>
                  <a:pt x="90" y="225"/>
                </a:lnTo>
                <a:lnTo>
                  <a:pt x="15" y="225"/>
                </a:lnTo>
                <a:lnTo>
                  <a:pt x="0" y="1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31" name="Freeform 89"/>
          <p:cNvSpPr/>
          <p:nvPr/>
        </p:nvSpPr>
        <p:spPr bwMode="auto">
          <a:xfrm>
            <a:off x="6307138" y="1346200"/>
            <a:ext cx="161925" cy="11715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5" h="1845">
                <a:moveTo>
                  <a:pt x="15" y="75"/>
                </a:moveTo>
                <a:lnTo>
                  <a:pt x="0" y="45"/>
                </a:lnTo>
                <a:lnTo>
                  <a:pt x="0" y="15"/>
                </a:lnTo>
                <a:lnTo>
                  <a:pt x="15" y="0"/>
                </a:lnTo>
                <a:lnTo>
                  <a:pt x="60" y="0"/>
                </a:lnTo>
                <a:lnTo>
                  <a:pt x="120" y="0"/>
                </a:lnTo>
                <a:lnTo>
                  <a:pt x="180" y="15"/>
                </a:lnTo>
                <a:lnTo>
                  <a:pt x="225" y="60"/>
                </a:lnTo>
                <a:lnTo>
                  <a:pt x="255" y="90"/>
                </a:lnTo>
                <a:lnTo>
                  <a:pt x="255" y="120"/>
                </a:lnTo>
                <a:lnTo>
                  <a:pt x="225" y="150"/>
                </a:lnTo>
                <a:lnTo>
                  <a:pt x="225" y="180"/>
                </a:lnTo>
                <a:lnTo>
                  <a:pt x="225" y="225"/>
                </a:lnTo>
                <a:lnTo>
                  <a:pt x="225" y="285"/>
                </a:lnTo>
                <a:lnTo>
                  <a:pt x="210" y="375"/>
                </a:lnTo>
                <a:lnTo>
                  <a:pt x="210" y="495"/>
                </a:lnTo>
                <a:lnTo>
                  <a:pt x="210" y="630"/>
                </a:lnTo>
                <a:lnTo>
                  <a:pt x="210" y="780"/>
                </a:lnTo>
                <a:lnTo>
                  <a:pt x="210" y="975"/>
                </a:lnTo>
                <a:lnTo>
                  <a:pt x="210" y="1155"/>
                </a:lnTo>
                <a:lnTo>
                  <a:pt x="210" y="1320"/>
                </a:lnTo>
                <a:lnTo>
                  <a:pt x="195" y="1455"/>
                </a:lnTo>
                <a:lnTo>
                  <a:pt x="195" y="1575"/>
                </a:lnTo>
                <a:lnTo>
                  <a:pt x="195" y="1665"/>
                </a:lnTo>
                <a:lnTo>
                  <a:pt x="195" y="1740"/>
                </a:lnTo>
                <a:lnTo>
                  <a:pt x="180" y="1785"/>
                </a:lnTo>
                <a:lnTo>
                  <a:pt x="180" y="1815"/>
                </a:lnTo>
                <a:lnTo>
                  <a:pt x="165" y="1830"/>
                </a:lnTo>
                <a:lnTo>
                  <a:pt x="150" y="1845"/>
                </a:lnTo>
                <a:lnTo>
                  <a:pt x="120" y="1845"/>
                </a:lnTo>
                <a:lnTo>
                  <a:pt x="105" y="1830"/>
                </a:lnTo>
                <a:lnTo>
                  <a:pt x="60" y="1770"/>
                </a:lnTo>
                <a:lnTo>
                  <a:pt x="60" y="1740"/>
                </a:lnTo>
                <a:lnTo>
                  <a:pt x="60" y="1725"/>
                </a:lnTo>
                <a:lnTo>
                  <a:pt x="60" y="1680"/>
                </a:lnTo>
                <a:lnTo>
                  <a:pt x="75" y="1620"/>
                </a:lnTo>
                <a:lnTo>
                  <a:pt x="75" y="1515"/>
                </a:lnTo>
                <a:lnTo>
                  <a:pt x="90" y="1395"/>
                </a:lnTo>
                <a:lnTo>
                  <a:pt x="90" y="1230"/>
                </a:lnTo>
                <a:lnTo>
                  <a:pt x="105" y="1035"/>
                </a:lnTo>
                <a:lnTo>
                  <a:pt x="90" y="780"/>
                </a:lnTo>
                <a:lnTo>
                  <a:pt x="90" y="660"/>
                </a:lnTo>
                <a:lnTo>
                  <a:pt x="90" y="540"/>
                </a:lnTo>
                <a:lnTo>
                  <a:pt x="75" y="360"/>
                </a:lnTo>
                <a:lnTo>
                  <a:pt x="75" y="240"/>
                </a:lnTo>
                <a:lnTo>
                  <a:pt x="75" y="165"/>
                </a:lnTo>
                <a:lnTo>
                  <a:pt x="45" y="105"/>
                </a:lnTo>
                <a:lnTo>
                  <a:pt x="1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32" name="Freeform 92"/>
          <p:cNvSpPr/>
          <p:nvPr/>
        </p:nvSpPr>
        <p:spPr bwMode="auto">
          <a:xfrm>
            <a:off x="5821362" y="2117725"/>
            <a:ext cx="581025" cy="504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915" h="795">
                <a:moveTo>
                  <a:pt x="915" y="0"/>
                </a:moveTo>
                <a:lnTo>
                  <a:pt x="915" y="180"/>
                </a:lnTo>
                <a:lnTo>
                  <a:pt x="690" y="390"/>
                </a:lnTo>
                <a:lnTo>
                  <a:pt x="495" y="540"/>
                </a:lnTo>
                <a:lnTo>
                  <a:pt x="345" y="645"/>
                </a:lnTo>
                <a:lnTo>
                  <a:pt x="225" y="720"/>
                </a:lnTo>
                <a:lnTo>
                  <a:pt x="135" y="765"/>
                </a:lnTo>
                <a:lnTo>
                  <a:pt x="60" y="795"/>
                </a:lnTo>
                <a:lnTo>
                  <a:pt x="15" y="795"/>
                </a:lnTo>
                <a:lnTo>
                  <a:pt x="0" y="795"/>
                </a:lnTo>
                <a:lnTo>
                  <a:pt x="0" y="780"/>
                </a:lnTo>
                <a:lnTo>
                  <a:pt x="30" y="750"/>
                </a:lnTo>
                <a:lnTo>
                  <a:pt x="75" y="705"/>
                </a:lnTo>
                <a:lnTo>
                  <a:pt x="165" y="645"/>
                </a:lnTo>
                <a:lnTo>
                  <a:pt x="270" y="570"/>
                </a:lnTo>
                <a:lnTo>
                  <a:pt x="435" y="435"/>
                </a:lnTo>
                <a:lnTo>
                  <a:pt x="645" y="240"/>
                </a:lnTo>
                <a:lnTo>
                  <a:pt x="915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29733" name="Freeform 93"/>
          <p:cNvSpPr/>
          <p:nvPr/>
        </p:nvSpPr>
        <p:spPr bwMode="auto">
          <a:xfrm>
            <a:off x="6411912" y="2222500"/>
            <a:ext cx="257175" cy="161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05" h="255">
                <a:moveTo>
                  <a:pt x="210" y="15"/>
                </a:moveTo>
                <a:lnTo>
                  <a:pt x="300" y="45"/>
                </a:lnTo>
                <a:lnTo>
                  <a:pt x="360" y="90"/>
                </a:lnTo>
                <a:lnTo>
                  <a:pt x="390" y="150"/>
                </a:lnTo>
                <a:lnTo>
                  <a:pt x="405" y="210"/>
                </a:lnTo>
                <a:lnTo>
                  <a:pt x="390" y="240"/>
                </a:lnTo>
                <a:lnTo>
                  <a:pt x="360" y="255"/>
                </a:lnTo>
                <a:lnTo>
                  <a:pt x="315" y="240"/>
                </a:lnTo>
                <a:lnTo>
                  <a:pt x="240" y="195"/>
                </a:lnTo>
                <a:lnTo>
                  <a:pt x="135" y="120"/>
                </a:lnTo>
                <a:lnTo>
                  <a:pt x="0" y="0"/>
                </a:lnTo>
                <a:lnTo>
                  <a:pt x="120" y="0"/>
                </a:lnTo>
                <a:lnTo>
                  <a:pt x="210" y="1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97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 nodeType="clickPar">
                      <p:stCondLst>
                        <p:cond delay="indefinite"/>
                      </p:stCondLst>
                      <p:childTnLst>
                        <p:par>
                          <p:cTn id="9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 nodeType="clickPar">
                      <p:stCondLst>
                        <p:cond delay="indefinite"/>
                      </p:stCondLst>
                      <p:childTnLst>
                        <p:par>
                          <p:cTn id="10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9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 nodeType="clickPar">
                      <p:stCondLst>
                        <p:cond delay="indefinite"/>
                      </p:stCondLst>
                      <p:childTnLst>
                        <p:par>
                          <p:cTn id="11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4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9" grpId="0"/>
      <p:bldP spid="29711" grpId="0"/>
      <p:bldP spid="29714" grpId="0"/>
      <p:bldP spid="29715" grpId="0"/>
      <p:bldP spid="29716" grpId="0"/>
      <p:bldP spid="297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1757" name="矩形 2"/>
          <p:cNvSpPr>
            <a:spLocks noChangeArrowheads="1"/>
          </p:cNvSpPr>
          <p:nvPr/>
        </p:nvSpPr>
        <p:spPr bwMode="auto">
          <a:xfrm>
            <a:off x="5173662" y="3705225"/>
            <a:ext cx="3402237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 dirty="0">
                <a:solidFill>
                  <a:srgbClr val="000000"/>
                </a:solidFill>
                <a:latin typeface="宋体" pitchFamily="2" charset="-122"/>
              </a:rPr>
              <a:t> “扌”顶部比右边高，底部比右边低。“由”第一笔竖写在竖中线上。</a:t>
            </a:r>
          </a:p>
        </p:txBody>
      </p:sp>
      <p:sp>
        <p:nvSpPr>
          <p:cNvPr id="31758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抽</a:t>
            </a:r>
          </a:p>
        </p:txBody>
      </p:sp>
      <p:sp>
        <p:nvSpPr>
          <p:cNvPr id="31759" name="矩形 41"/>
          <p:cNvSpPr/>
          <p:nvPr/>
        </p:nvSpPr>
        <p:spPr>
          <a:xfrm>
            <a:off x="3213100" y="1187450"/>
            <a:ext cx="1844675" cy="830997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  <a:r>
              <a:rPr lang="en-US" altLang="zh-CN" sz="4800" b="1" dirty="0" err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chōu</a:t>
            </a:r>
            <a:r>
              <a:rPr lang="en-US" altLang="zh-CN" sz="4800" b="1" dirty="0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</a:t>
            </a:r>
          </a:p>
        </p:txBody>
      </p:sp>
      <p:pic>
        <p:nvPicPr>
          <p:cNvPr id="31760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1761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抽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丝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1762" name="Freeform 49"/>
          <p:cNvSpPr/>
          <p:nvPr/>
        </p:nvSpPr>
        <p:spPr bwMode="auto">
          <a:xfrm>
            <a:off x="5862638" y="2022475"/>
            <a:ext cx="762000" cy="2381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200" h="375">
                <a:moveTo>
                  <a:pt x="615" y="135"/>
                </a:moveTo>
                <a:lnTo>
                  <a:pt x="795" y="60"/>
                </a:lnTo>
                <a:lnTo>
                  <a:pt x="945" y="30"/>
                </a:lnTo>
                <a:lnTo>
                  <a:pt x="1035" y="0"/>
                </a:lnTo>
                <a:lnTo>
                  <a:pt x="1080" y="0"/>
                </a:lnTo>
                <a:lnTo>
                  <a:pt x="1095" y="0"/>
                </a:lnTo>
                <a:lnTo>
                  <a:pt x="1155" y="15"/>
                </a:lnTo>
                <a:lnTo>
                  <a:pt x="1185" y="30"/>
                </a:lnTo>
                <a:lnTo>
                  <a:pt x="1200" y="60"/>
                </a:lnTo>
                <a:lnTo>
                  <a:pt x="1185" y="90"/>
                </a:lnTo>
                <a:lnTo>
                  <a:pt x="1155" y="105"/>
                </a:lnTo>
                <a:lnTo>
                  <a:pt x="1110" y="135"/>
                </a:lnTo>
                <a:lnTo>
                  <a:pt x="1035" y="165"/>
                </a:lnTo>
                <a:lnTo>
                  <a:pt x="945" y="210"/>
                </a:lnTo>
                <a:lnTo>
                  <a:pt x="825" y="240"/>
                </a:lnTo>
                <a:lnTo>
                  <a:pt x="705" y="285"/>
                </a:lnTo>
                <a:lnTo>
                  <a:pt x="555" y="315"/>
                </a:lnTo>
                <a:lnTo>
                  <a:pt x="405" y="345"/>
                </a:lnTo>
                <a:lnTo>
                  <a:pt x="300" y="360"/>
                </a:lnTo>
                <a:lnTo>
                  <a:pt x="225" y="375"/>
                </a:lnTo>
                <a:lnTo>
                  <a:pt x="180" y="375"/>
                </a:lnTo>
                <a:lnTo>
                  <a:pt x="135" y="375"/>
                </a:lnTo>
                <a:lnTo>
                  <a:pt x="75" y="345"/>
                </a:lnTo>
                <a:lnTo>
                  <a:pt x="15" y="315"/>
                </a:lnTo>
                <a:lnTo>
                  <a:pt x="0" y="285"/>
                </a:lnTo>
                <a:lnTo>
                  <a:pt x="30" y="270"/>
                </a:lnTo>
                <a:lnTo>
                  <a:pt x="105" y="255"/>
                </a:lnTo>
                <a:lnTo>
                  <a:pt x="165" y="240"/>
                </a:lnTo>
                <a:lnTo>
                  <a:pt x="270" y="225"/>
                </a:lnTo>
                <a:lnTo>
                  <a:pt x="420" y="180"/>
                </a:lnTo>
                <a:lnTo>
                  <a:pt x="615" y="1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3" name="TextBox 23"/>
          <p:cNvSpPr txBox="1">
            <a:spLocks noChangeArrowheads="1"/>
          </p:cNvSpPr>
          <p:nvPr/>
        </p:nvSpPr>
        <p:spPr bwMode="auto">
          <a:xfrm>
            <a:off x="676275" y="3941763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 dirty="0">
                <a:latin typeface="宋体" pitchFamily="2" charset="-122"/>
              </a:rPr>
              <a:t>抽丝  抽芽</a:t>
            </a:r>
          </a:p>
        </p:txBody>
      </p:sp>
      <p:sp>
        <p:nvSpPr>
          <p:cNvPr id="31764" name="TextBox 24"/>
          <p:cNvSpPr txBox="1">
            <a:spLocks noChangeArrowheads="1"/>
          </p:cNvSpPr>
          <p:nvPr/>
        </p:nvSpPr>
        <p:spPr bwMode="auto">
          <a:xfrm>
            <a:off x="676275" y="4329113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 dirty="0">
                <a:latin typeface="宋体" pitchFamily="2" charset="-122"/>
              </a:rPr>
              <a:t>这些蚕正处在抽丝阶段。</a:t>
            </a:r>
          </a:p>
        </p:txBody>
      </p:sp>
      <p:sp>
        <p:nvSpPr>
          <p:cNvPr id="31765" name="文本框 30"/>
          <p:cNvSpPr/>
          <p:nvPr/>
        </p:nvSpPr>
        <p:spPr>
          <a:xfrm>
            <a:off x="676275" y="3554412"/>
            <a:ext cx="24844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 dirty="0">
                <a:latin typeface="宋体" pitchFamily="2" charset="-122"/>
              </a:rPr>
              <a:t>C 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 dirty="0">
                <a:latin typeface="宋体" pitchFamily="2" charset="-122"/>
              </a:rPr>
              <a:t>扌</a:t>
            </a:r>
          </a:p>
        </p:txBody>
      </p:sp>
      <p:sp>
        <p:nvSpPr>
          <p:cNvPr id="31766" name="文本框 31"/>
          <p:cNvSpPr/>
          <p:nvPr/>
        </p:nvSpPr>
        <p:spPr>
          <a:xfrm>
            <a:off x="676275" y="3167062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 dirty="0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 dirty="0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 dirty="0">
                <a:latin typeface="宋体" pitchFamily="2" charset="-122"/>
              </a:rPr>
              <a:t>左右</a:t>
            </a:r>
          </a:p>
        </p:txBody>
      </p:sp>
      <p:sp>
        <p:nvSpPr>
          <p:cNvPr id="31767" name="Freeform 50"/>
          <p:cNvSpPr/>
          <p:nvPr/>
        </p:nvSpPr>
        <p:spPr bwMode="auto">
          <a:xfrm>
            <a:off x="6053138" y="1460500"/>
            <a:ext cx="361950" cy="19240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570" h="3030">
                <a:moveTo>
                  <a:pt x="315" y="3030"/>
                </a:moveTo>
                <a:lnTo>
                  <a:pt x="270" y="3015"/>
                </a:lnTo>
                <a:lnTo>
                  <a:pt x="255" y="2940"/>
                </a:lnTo>
                <a:lnTo>
                  <a:pt x="210" y="2835"/>
                </a:lnTo>
                <a:lnTo>
                  <a:pt x="165" y="2790"/>
                </a:lnTo>
                <a:lnTo>
                  <a:pt x="105" y="2730"/>
                </a:lnTo>
                <a:lnTo>
                  <a:pt x="60" y="2670"/>
                </a:lnTo>
                <a:lnTo>
                  <a:pt x="15" y="2640"/>
                </a:lnTo>
                <a:lnTo>
                  <a:pt x="0" y="2610"/>
                </a:lnTo>
                <a:lnTo>
                  <a:pt x="0" y="2595"/>
                </a:lnTo>
                <a:lnTo>
                  <a:pt x="0" y="2580"/>
                </a:lnTo>
                <a:lnTo>
                  <a:pt x="30" y="2580"/>
                </a:lnTo>
                <a:lnTo>
                  <a:pt x="60" y="2580"/>
                </a:lnTo>
                <a:lnTo>
                  <a:pt x="120" y="2595"/>
                </a:lnTo>
                <a:lnTo>
                  <a:pt x="225" y="2610"/>
                </a:lnTo>
                <a:lnTo>
                  <a:pt x="285" y="2610"/>
                </a:lnTo>
                <a:lnTo>
                  <a:pt x="300" y="2595"/>
                </a:lnTo>
                <a:lnTo>
                  <a:pt x="315" y="2565"/>
                </a:lnTo>
                <a:lnTo>
                  <a:pt x="315" y="2520"/>
                </a:lnTo>
                <a:lnTo>
                  <a:pt x="330" y="2460"/>
                </a:lnTo>
                <a:lnTo>
                  <a:pt x="345" y="2385"/>
                </a:lnTo>
                <a:lnTo>
                  <a:pt x="345" y="2295"/>
                </a:lnTo>
                <a:lnTo>
                  <a:pt x="360" y="2190"/>
                </a:lnTo>
                <a:lnTo>
                  <a:pt x="360" y="2070"/>
                </a:lnTo>
                <a:lnTo>
                  <a:pt x="375" y="1545"/>
                </a:lnTo>
                <a:lnTo>
                  <a:pt x="375" y="1020"/>
                </a:lnTo>
                <a:lnTo>
                  <a:pt x="360" y="765"/>
                </a:lnTo>
                <a:lnTo>
                  <a:pt x="360" y="570"/>
                </a:lnTo>
                <a:lnTo>
                  <a:pt x="360" y="420"/>
                </a:lnTo>
                <a:lnTo>
                  <a:pt x="345" y="300"/>
                </a:lnTo>
                <a:lnTo>
                  <a:pt x="330" y="225"/>
                </a:lnTo>
                <a:lnTo>
                  <a:pt x="315" y="165"/>
                </a:lnTo>
                <a:lnTo>
                  <a:pt x="300" y="120"/>
                </a:lnTo>
                <a:lnTo>
                  <a:pt x="285" y="90"/>
                </a:lnTo>
                <a:lnTo>
                  <a:pt x="255" y="45"/>
                </a:lnTo>
                <a:lnTo>
                  <a:pt x="270" y="15"/>
                </a:lnTo>
                <a:lnTo>
                  <a:pt x="315" y="0"/>
                </a:lnTo>
                <a:lnTo>
                  <a:pt x="390" y="15"/>
                </a:lnTo>
                <a:lnTo>
                  <a:pt x="450" y="45"/>
                </a:lnTo>
                <a:lnTo>
                  <a:pt x="510" y="90"/>
                </a:lnTo>
                <a:lnTo>
                  <a:pt x="555" y="150"/>
                </a:lnTo>
                <a:lnTo>
                  <a:pt x="570" y="180"/>
                </a:lnTo>
                <a:lnTo>
                  <a:pt x="570" y="240"/>
                </a:lnTo>
                <a:lnTo>
                  <a:pt x="555" y="330"/>
                </a:lnTo>
                <a:lnTo>
                  <a:pt x="525" y="405"/>
                </a:lnTo>
                <a:lnTo>
                  <a:pt x="525" y="495"/>
                </a:lnTo>
                <a:lnTo>
                  <a:pt x="525" y="630"/>
                </a:lnTo>
                <a:lnTo>
                  <a:pt x="525" y="795"/>
                </a:lnTo>
                <a:lnTo>
                  <a:pt x="525" y="1005"/>
                </a:lnTo>
                <a:lnTo>
                  <a:pt x="525" y="1230"/>
                </a:lnTo>
                <a:lnTo>
                  <a:pt x="525" y="1500"/>
                </a:lnTo>
                <a:lnTo>
                  <a:pt x="510" y="1785"/>
                </a:lnTo>
                <a:lnTo>
                  <a:pt x="510" y="1935"/>
                </a:lnTo>
                <a:lnTo>
                  <a:pt x="510" y="2070"/>
                </a:lnTo>
                <a:lnTo>
                  <a:pt x="495" y="2295"/>
                </a:lnTo>
                <a:lnTo>
                  <a:pt x="510" y="2460"/>
                </a:lnTo>
                <a:lnTo>
                  <a:pt x="510" y="2565"/>
                </a:lnTo>
                <a:lnTo>
                  <a:pt x="495" y="2730"/>
                </a:lnTo>
                <a:lnTo>
                  <a:pt x="435" y="2880"/>
                </a:lnTo>
                <a:lnTo>
                  <a:pt x="405" y="2955"/>
                </a:lnTo>
                <a:lnTo>
                  <a:pt x="375" y="3000"/>
                </a:lnTo>
                <a:lnTo>
                  <a:pt x="345" y="3030"/>
                </a:lnTo>
                <a:lnTo>
                  <a:pt x="315" y="30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8" name="Freeform 51"/>
          <p:cNvSpPr/>
          <p:nvPr/>
        </p:nvSpPr>
        <p:spPr bwMode="auto">
          <a:xfrm>
            <a:off x="5691188" y="2403475"/>
            <a:ext cx="828675" cy="609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05" h="960">
                <a:moveTo>
                  <a:pt x="240" y="675"/>
                </a:moveTo>
                <a:lnTo>
                  <a:pt x="285" y="660"/>
                </a:lnTo>
                <a:lnTo>
                  <a:pt x="360" y="615"/>
                </a:lnTo>
                <a:lnTo>
                  <a:pt x="450" y="540"/>
                </a:lnTo>
                <a:lnTo>
                  <a:pt x="585" y="450"/>
                </a:lnTo>
                <a:lnTo>
                  <a:pt x="855" y="270"/>
                </a:lnTo>
                <a:lnTo>
                  <a:pt x="975" y="195"/>
                </a:lnTo>
                <a:lnTo>
                  <a:pt x="1080" y="120"/>
                </a:lnTo>
                <a:lnTo>
                  <a:pt x="1170" y="60"/>
                </a:lnTo>
                <a:lnTo>
                  <a:pt x="1245" y="15"/>
                </a:lnTo>
                <a:lnTo>
                  <a:pt x="1290" y="0"/>
                </a:lnTo>
                <a:lnTo>
                  <a:pt x="1305" y="0"/>
                </a:lnTo>
                <a:lnTo>
                  <a:pt x="1290" y="30"/>
                </a:lnTo>
                <a:lnTo>
                  <a:pt x="1230" y="105"/>
                </a:lnTo>
                <a:lnTo>
                  <a:pt x="1125" y="210"/>
                </a:lnTo>
                <a:lnTo>
                  <a:pt x="975" y="345"/>
                </a:lnTo>
                <a:lnTo>
                  <a:pt x="810" y="495"/>
                </a:lnTo>
                <a:lnTo>
                  <a:pt x="660" y="615"/>
                </a:lnTo>
                <a:lnTo>
                  <a:pt x="555" y="720"/>
                </a:lnTo>
                <a:lnTo>
                  <a:pt x="450" y="795"/>
                </a:lnTo>
                <a:lnTo>
                  <a:pt x="375" y="855"/>
                </a:lnTo>
                <a:lnTo>
                  <a:pt x="315" y="915"/>
                </a:lnTo>
                <a:lnTo>
                  <a:pt x="270" y="945"/>
                </a:lnTo>
                <a:lnTo>
                  <a:pt x="240" y="960"/>
                </a:lnTo>
                <a:lnTo>
                  <a:pt x="210" y="960"/>
                </a:lnTo>
                <a:lnTo>
                  <a:pt x="180" y="945"/>
                </a:lnTo>
                <a:lnTo>
                  <a:pt x="150" y="915"/>
                </a:lnTo>
                <a:lnTo>
                  <a:pt x="105" y="870"/>
                </a:lnTo>
                <a:lnTo>
                  <a:pt x="30" y="780"/>
                </a:lnTo>
                <a:lnTo>
                  <a:pt x="0" y="735"/>
                </a:lnTo>
                <a:lnTo>
                  <a:pt x="30" y="705"/>
                </a:lnTo>
                <a:lnTo>
                  <a:pt x="105" y="690"/>
                </a:lnTo>
                <a:lnTo>
                  <a:pt x="180" y="690"/>
                </a:lnTo>
                <a:lnTo>
                  <a:pt x="240" y="6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69" name="Freeform 52"/>
          <p:cNvSpPr/>
          <p:nvPr/>
        </p:nvSpPr>
        <p:spPr bwMode="auto">
          <a:xfrm>
            <a:off x="6538912" y="2279650"/>
            <a:ext cx="238125" cy="8953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5" h="1410">
                <a:moveTo>
                  <a:pt x="210" y="15"/>
                </a:moveTo>
                <a:lnTo>
                  <a:pt x="240" y="270"/>
                </a:lnTo>
                <a:lnTo>
                  <a:pt x="270" y="495"/>
                </a:lnTo>
                <a:lnTo>
                  <a:pt x="300" y="690"/>
                </a:lnTo>
                <a:lnTo>
                  <a:pt x="315" y="855"/>
                </a:lnTo>
                <a:lnTo>
                  <a:pt x="345" y="1005"/>
                </a:lnTo>
                <a:lnTo>
                  <a:pt x="360" y="1110"/>
                </a:lnTo>
                <a:lnTo>
                  <a:pt x="360" y="1200"/>
                </a:lnTo>
                <a:lnTo>
                  <a:pt x="375" y="1245"/>
                </a:lnTo>
                <a:lnTo>
                  <a:pt x="375" y="1320"/>
                </a:lnTo>
                <a:lnTo>
                  <a:pt x="360" y="1365"/>
                </a:lnTo>
                <a:lnTo>
                  <a:pt x="345" y="1395"/>
                </a:lnTo>
                <a:lnTo>
                  <a:pt x="315" y="1410"/>
                </a:lnTo>
                <a:lnTo>
                  <a:pt x="300" y="1395"/>
                </a:lnTo>
                <a:lnTo>
                  <a:pt x="270" y="1365"/>
                </a:lnTo>
                <a:lnTo>
                  <a:pt x="255" y="1320"/>
                </a:lnTo>
                <a:lnTo>
                  <a:pt x="240" y="1245"/>
                </a:lnTo>
                <a:lnTo>
                  <a:pt x="210" y="1110"/>
                </a:lnTo>
                <a:lnTo>
                  <a:pt x="195" y="990"/>
                </a:lnTo>
                <a:lnTo>
                  <a:pt x="180" y="945"/>
                </a:lnTo>
                <a:lnTo>
                  <a:pt x="180" y="870"/>
                </a:lnTo>
                <a:lnTo>
                  <a:pt x="165" y="780"/>
                </a:lnTo>
                <a:lnTo>
                  <a:pt x="165" y="660"/>
                </a:lnTo>
                <a:lnTo>
                  <a:pt x="120" y="435"/>
                </a:lnTo>
                <a:lnTo>
                  <a:pt x="60" y="225"/>
                </a:lnTo>
                <a:lnTo>
                  <a:pt x="30" y="150"/>
                </a:lnTo>
                <a:lnTo>
                  <a:pt x="15" y="90"/>
                </a:lnTo>
                <a:lnTo>
                  <a:pt x="0" y="30"/>
                </a:lnTo>
                <a:lnTo>
                  <a:pt x="15" y="0"/>
                </a:lnTo>
                <a:lnTo>
                  <a:pt x="30" y="0"/>
                </a:lnTo>
                <a:lnTo>
                  <a:pt x="75" y="0"/>
                </a:lnTo>
                <a:lnTo>
                  <a:pt x="135" y="0"/>
                </a:lnTo>
                <a:lnTo>
                  <a:pt x="210" y="1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0" name="Freeform 53"/>
          <p:cNvSpPr/>
          <p:nvPr/>
        </p:nvSpPr>
        <p:spPr bwMode="auto">
          <a:xfrm>
            <a:off x="6624638" y="2155825"/>
            <a:ext cx="990600" cy="10858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560" h="1710">
                <a:moveTo>
                  <a:pt x="1560" y="225"/>
                </a:moveTo>
                <a:lnTo>
                  <a:pt x="1545" y="270"/>
                </a:lnTo>
                <a:lnTo>
                  <a:pt x="1530" y="300"/>
                </a:lnTo>
                <a:lnTo>
                  <a:pt x="1500" y="345"/>
                </a:lnTo>
                <a:lnTo>
                  <a:pt x="1485" y="390"/>
                </a:lnTo>
                <a:lnTo>
                  <a:pt x="1470" y="480"/>
                </a:lnTo>
                <a:lnTo>
                  <a:pt x="1455" y="570"/>
                </a:lnTo>
                <a:lnTo>
                  <a:pt x="1440" y="810"/>
                </a:lnTo>
                <a:lnTo>
                  <a:pt x="1395" y="1050"/>
                </a:lnTo>
                <a:lnTo>
                  <a:pt x="1335" y="1305"/>
                </a:lnTo>
                <a:lnTo>
                  <a:pt x="1260" y="1515"/>
                </a:lnTo>
                <a:lnTo>
                  <a:pt x="1215" y="1605"/>
                </a:lnTo>
                <a:lnTo>
                  <a:pt x="1185" y="1665"/>
                </a:lnTo>
                <a:lnTo>
                  <a:pt x="1155" y="1695"/>
                </a:lnTo>
                <a:lnTo>
                  <a:pt x="1125" y="1710"/>
                </a:lnTo>
                <a:lnTo>
                  <a:pt x="1095" y="1695"/>
                </a:lnTo>
                <a:lnTo>
                  <a:pt x="1080" y="1680"/>
                </a:lnTo>
                <a:lnTo>
                  <a:pt x="1080" y="1635"/>
                </a:lnTo>
                <a:lnTo>
                  <a:pt x="1080" y="1590"/>
                </a:lnTo>
                <a:lnTo>
                  <a:pt x="1080" y="1530"/>
                </a:lnTo>
                <a:lnTo>
                  <a:pt x="1065" y="1455"/>
                </a:lnTo>
                <a:lnTo>
                  <a:pt x="1005" y="1320"/>
                </a:lnTo>
                <a:lnTo>
                  <a:pt x="1110" y="1290"/>
                </a:lnTo>
                <a:lnTo>
                  <a:pt x="1140" y="1260"/>
                </a:lnTo>
                <a:lnTo>
                  <a:pt x="1155" y="1215"/>
                </a:lnTo>
                <a:lnTo>
                  <a:pt x="1170" y="1170"/>
                </a:lnTo>
                <a:lnTo>
                  <a:pt x="1185" y="1095"/>
                </a:lnTo>
                <a:lnTo>
                  <a:pt x="1200" y="1005"/>
                </a:lnTo>
                <a:lnTo>
                  <a:pt x="1230" y="915"/>
                </a:lnTo>
                <a:lnTo>
                  <a:pt x="1245" y="690"/>
                </a:lnTo>
                <a:lnTo>
                  <a:pt x="1260" y="480"/>
                </a:lnTo>
                <a:lnTo>
                  <a:pt x="1260" y="390"/>
                </a:lnTo>
                <a:lnTo>
                  <a:pt x="1245" y="315"/>
                </a:lnTo>
                <a:lnTo>
                  <a:pt x="1245" y="270"/>
                </a:lnTo>
                <a:lnTo>
                  <a:pt x="1230" y="225"/>
                </a:lnTo>
                <a:lnTo>
                  <a:pt x="1200" y="195"/>
                </a:lnTo>
                <a:lnTo>
                  <a:pt x="1140" y="180"/>
                </a:lnTo>
                <a:lnTo>
                  <a:pt x="1080" y="180"/>
                </a:lnTo>
                <a:lnTo>
                  <a:pt x="990" y="180"/>
                </a:lnTo>
                <a:lnTo>
                  <a:pt x="930" y="195"/>
                </a:lnTo>
                <a:lnTo>
                  <a:pt x="855" y="210"/>
                </a:lnTo>
                <a:lnTo>
                  <a:pt x="750" y="225"/>
                </a:lnTo>
                <a:lnTo>
                  <a:pt x="645" y="240"/>
                </a:lnTo>
                <a:lnTo>
                  <a:pt x="525" y="270"/>
                </a:lnTo>
                <a:lnTo>
                  <a:pt x="375" y="300"/>
                </a:lnTo>
                <a:lnTo>
                  <a:pt x="210" y="330"/>
                </a:lnTo>
                <a:lnTo>
                  <a:pt x="30" y="360"/>
                </a:lnTo>
                <a:lnTo>
                  <a:pt x="0" y="210"/>
                </a:lnTo>
                <a:lnTo>
                  <a:pt x="360" y="165"/>
                </a:lnTo>
                <a:lnTo>
                  <a:pt x="720" y="105"/>
                </a:lnTo>
                <a:lnTo>
                  <a:pt x="885" y="75"/>
                </a:lnTo>
                <a:lnTo>
                  <a:pt x="1005" y="60"/>
                </a:lnTo>
                <a:lnTo>
                  <a:pt x="1095" y="45"/>
                </a:lnTo>
                <a:lnTo>
                  <a:pt x="1155" y="30"/>
                </a:lnTo>
                <a:lnTo>
                  <a:pt x="1200" y="0"/>
                </a:lnTo>
                <a:lnTo>
                  <a:pt x="1245" y="0"/>
                </a:lnTo>
                <a:lnTo>
                  <a:pt x="1320" y="15"/>
                </a:lnTo>
                <a:lnTo>
                  <a:pt x="1365" y="45"/>
                </a:lnTo>
                <a:lnTo>
                  <a:pt x="1425" y="90"/>
                </a:lnTo>
                <a:lnTo>
                  <a:pt x="1485" y="135"/>
                </a:lnTo>
                <a:lnTo>
                  <a:pt x="1530" y="180"/>
                </a:lnTo>
                <a:lnTo>
                  <a:pt x="1545" y="210"/>
                </a:lnTo>
                <a:lnTo>
                  <a:pt x="1560" y="2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1" name="Freeform 55"/>
          <p:cNvSpPr/>
          <p:nvPr/>
        </p:nvSpPr>
        <p:spPr bwMode="auto">
          <a:xfrm>
            <a:off x="6777038" y="2517775"/>
            <a:ext cx="533400" cy="152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840" h="240">
                <a:moveTo>
                  <a:pt x="0" y="180"/>
                </a:moveTo>
                <a:lnTo>
                  <a:pt x="0" y="150"/>
                </a:lnTo>
                <a:lnTo>
                  <a:pt x="45" y="135"/>
                </a:lnTo>
                <a:lnTo>
                  <a:pt x="90" y="135"/>
                </a:lnTo>
                <a:lnTo>
                  <a:pt x="150" y="120"/>
                </a:lnTo>
                <a:lnTo>
                  <a:pt x="240" y="105"/>
                </a:lnTo>
                <a:lnTo>
                  <a:pt x="375" y="75"/>
                </a:lnTo>
                <a:lnTo>
                  <a:pt x="495" y="45"/>
                </a:lnTo>
                <a:lnTo>
                  <a:pt x="585" y="15"/>
                </a:lnTo>
                <a:lnTo>
                  <a:pt x="645" y="15"/>
                </a:lnTo>
                <a:lnTo>
                  <a:pt x="690" y="0"/>
                </a:lnTo>
                <a:lnTo>
                  <a:pt x="735" y="0"/>
                </a:lnTo>
                <a:lnTo>
                  <a:pt x="780" y="15"/>
                </a:lnTo>
                <a:lnTo>
                  <a:pt x="825" y="45"/>
                </a:lnTo>
                <a:lnTo>
                  <a:pt x="840" y="75"/>
                </a:lnTo>
                <a:lnTo>
                  <a:pt x="810" y="105"/>
                </a:lnTo>
                <a:lnTo>
                  <a:pt x="750" y="135"/>
                </a:lnTo>
                <a:lnTo>
                  <a:pt x="690" y="150"/>
                </a:lnTo>
                <a:lnTo>
                  <a:pt x="615" y="180"/>
                </a:lnTo>
                <a:lnTo>
                  <a:pt x="525" y="195"/>
                </a:lnTo>
                <a:lnTo>
                  <a:pt x="405" y="210"/>
                </a:lnTo>
                <a:lnTo>
                  <a:pt x="300" y="240"/>
                </a:lnTo>
                <a:lnTo>
                  <a:pt x="210" y="240"/>
                </a:lnTo>
                <a:lnTo>
                  <a:pt x="135" y="240"/>
                </a:lnTo>
                <a:lnTo>
                  <a:pt x="90" y="225"/>
                </a:lnTo>
                <a:lnTo>
                  <a:pt x="15" y="210"/>
                </a:lnTo>
                <a:lnTo>
                  <a:pt x="0" y="1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2" name="Freeform 54"/>
          <p:cNvSpPr/>
          <p:nvPr/>
        </p:nvSpPr>
        <p:spPr bwMode="auto">
          <a:xfrm>
            <a:off x="6938962" y="1612900"/>
            <a:ext cx="190500" cy="13620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0" h="2145">
                <a:moveTo>
                  <a:pt x="255" y="540"/>
                </a:moveTo>
                <a:lnTo>
                  <a:pt x="255" y="615"/>
                </a:lnTo>
                <a:lnTo>
                  <a:pt x="240" y="720"/>
                </a:lnTo>
                <a:lnTo>
                  <a:pt x="240" y="870"/>
                </a:lnTo>
                <a:lnTo>
                  <a:pt x="240" y="1050"/>
                </a:lnTo>
                <a:lnTo>
                  <a:pt x="225" y="1260"/>
                </a:lnTo>
                <a:lnTo>
                  <a:pt x="225" y="1530"/>
                </a:lnTo>
                <a:lnTo>
                  <a:pt x="210" y="1815"/>
                </a:lnTo>
                <a:lnTo>
                  <a:pt x="210" y="2145"/>
                </a:lnTo>
                <a:lnTo>
                  <a:pt x="60" y="2145"/>
                </a:lnTo>
                <a:lnTo>
                  <a:pt x="75" y="1905"/>
                </a:lnTo>
                <a:lnTo>
                  <a:pt x="75" y="1770"/>
                </a:lnTo>
                <a:lnTo>
                  <a:pt x="75" y="1605"/>
                </a:lnTo>
                <a:lnTo>
                  <a:pt x="90" y="1425"/>
                </a:lnTo>
                <a:lnTo>
                  <a:pt x="90" y="1245"/>
                </a:lnTo>
                <a:lnTo>
                  <a:pt x="90" y="1035"/>
                </a:lnTo>
                <a:lnTo>
                  <a:pt x="90" y="795"/>
                </a:lnTo>
                <a:lnTo>
                  <a:pt x="90" y="585"/>
                </a:lnTo>
                <a:lnTo>
                  <a:pt x="75" y="420"/>
                </a:lnTo>
                <a:lnTo>
                  <a:pt x="75" y="300"/>
                </a:lnTo>
                <a:lnTo>
                  <a:pt x="60" y="225"/>
                </a:lnTo>
                <a:lnTo>
                  <a:pt x="45" y="150"/>
                </a:lnTo>
                <a:lnTo>
                  <a:pt x="15" y="90"/>
                </a:lnTo>
                <a:lnTo>
                  <a:pt x="0" y="45"/>
                </a:lnTo>
                <a:lnTo>
                  <a:pt x="0" y="15"/>
                </a:lnTo>
                <a:lnTo>
                  <a:pt x="30" y="0"/>
                </a:lnTo>
                <a:lnTo>
                  <a:pt x="105" y="0"/>
                </a:lnTo>
                <a:lnTo>
                  <a:pt x="180" y="30"/>
                </a:lnTo>
                <a:lnTo>
                  <a:pt x="240" y="60"/>
                </a:lnTo>
                <a:lnTo>
                  <a:pt x="285" y="120"/>
                </a:lnTo>
                <a:lnTo>
                  <a:pt x="300" y="150"/>
                </a:lnTo>
                <a:lnTo>
                  <a:pt x="300" y="195"/>
                </a:lnTo>
                <a:lnTo>
                  <a:pt x="285" y="270"/>
                </a:lnTo>
                <a:lnTo>
                  <a:pt x="285" y="315"/>
                </a:lnTo>
                <a:lnTo>
                  <a:pt x="270" y="375"/>
                </a:lnTo>
                <a:lnTo>
                  <a:pt x="270" y="450"/>
                </a:lnTo>
                <a:lnTo>
                  <a:pt x="255" y="54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1773" name="Freeform 56"/>
          <p:cNvSpPr/>
          <p:nvPr/>
        </p:nvSpPr>
        <p:spPr bwMode="auto">
          <a:xfrm>
            <a:off x="6729412" y="2898775"/>
            <a:ext cx="657225" cy="161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35" h="255">
                <a:moveTo>
                  <a:pt x="1035" y="75"/>
                </a:moveTo>
                <a:lnTo>
                  <a:pt x="915" y="135"/>
                </a:lnTo>
                <a:lnTo>
                  <a:pt x="840" y="150"/>
                </a:lnTo>
                <a:lnTo>
                  <a:pt x="810" y="165"/>
                </a:lnTo>
                <a:lnTo>
                  <a:pt x="750" y="165"/>
                </a:lnTo>
                <a:lnTo>
                  <a:pt x="675" y="180"/>
                </a:lnTo>
                <a:lnTo>
                  <a:pt x="585" y="180"/>
                </a:lnTo>
                <a:lnTo>
                  <a:pt x="480" y="195"/>
                </a:lnTo>
                <a:lnTo>
                  <a:pt x="330" y="210"/>
                </a:lnTo>
                <a:lnTo>
                  <a:pt x="180" y="240"/>
                </a:lnTo>
                <a:lnTo>
                  <a:pt x="0" y="255"/>
                </a:lnTo>
                <a:lnTo>
                  <a:pt x="0" y="105"/>
                </a:lnTo>
                <a:lnTo>
                  <a:pt x="165" y="90"/>
                </a:lnTo>
                <a:lnTo>
                  <a:pt x="315" y="60"/>
                </a:lnTo>
                <a:lnTo>
                  <a:pt x="450" y="45"/>
                </a:lnTo>
                <a:lnTo>
                  <a:pt x="570" y="30"/>
                </a:lnTo>
                <a:lnTo>
                  <a:pt x="660" y="15"/>
                </a:lnTo>
                <a:lnTo>
                  <a:pt x="735" y="15"/>
                </a:lnTo>
                <a:lnTo>
                  <a:pt x="780" y="0"/>
                </a:lnTo>
                <a:lnTo>
                  <a:pt x="825" y="0"/>
                </a:lnTo>
                <a:lnTo>
                  <a:pt x="915" y="30"/>
                </a:lnTo>
                <a:lnTo>
                  <a:pt x="103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17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7" grpId="0"/>
      <p:bldP spid="31759" grpId="0"/>
      <p:bldP spid="31763" grpId="0"/>
      <p:bldP spid="31764" grpId="0"/>
      <p:bldP spid="31765" grpId="0"/>
      <p:bldP spid="317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794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3805" name="矩形 2"/>
          <p:cNvSpPr>
            <a:spLocks noChangeArrowheads="1"/>
          </p:cNvSpPr>
          <p:nvPr/>
        </p:nvSpPr>
        <p:spPr bwMode="auto">
          <a:xfrm>
            <a:off x="5084762" y="3784600"/>
            <a:ext cx="3389524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左右两边顶部齐平，“方”底部略低。“方”的横、撇与“纟”穿插。</a:t>
            </a:r>
          </a:p>
        </p:txBody>
      </p:sp>
      <p:sp>
        <p:nvSpPr>
          <p:cNvPr id="33806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纺</a:t>
            </a:r>
          </a:p>
        </p:txBody>
      </p:sp>
      <p:sp>
        <p:nvSpPr>
          <p:cNvPr id="33807" name="矩形 41"/>
          <p:cNvSpPr/>
          <p:nvPr/>
        </p:nvSpPr>
        <p:spPr>
          <a:xfrm>
            <a:off x="3378200" y="1187450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fǎng 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33808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3809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纺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织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3810" name="Freeform 36"/>
          <p:cNvSpPr/>
          <p:nvPr/>
        </p:nvSpPr>
        <p:spPr bwMode="auto">
          <a:xfrm>
            <a:off x="6824662" y="1516062"/>
            <a:ext cx="285750" cy="314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450" h="495">
                <a:moveTo>
                  <a:pt x="0" y="30"/>
                </a:moveTo>
                <a:lnTo>
                  <a:pt x="30" y="0"/>
                </a:lnTo>
                <a:lnTo>
                  <a:pt x="75" y="0"/>
                </a:lnTo>
                <a:lnTo>
                  <a:pt x="150" y="15"/>
                </a:lnTo>
                <a:lnTo>
                  <a:pt x="285" y="75"/>
                </a:lnTo>
                <a:lnTo>
                  <a:pt x="360" y="135"/>
                </a:lnTo>
                <a:lnTo>
                  <a:pt x="405" y="195"/>
                </a:lnTo>
                <a:lnTo>
                  <a:pt x="435" y="270"/>
                </a:lnTo>
                <a:lnTo>
                  <a:pt x="450" y="345"/>
                </a:lnTo>
                <a:lnTo>
                  <a:pt x="435" y="405"/>
                </a:lnTo>
                <a:lnTo>
                  <a:pt x="435" y="465"/>
                </a:lnTo>
                <a:lnTo>
                  <a:pt x="420" y="495"/>
                </a:lnTo>
                <a:lnTo>
                  <a:pt x="390" y="495"/>
                </a:lnTo>
                <a:lnTo>
                  <a:pt x="315" y="480"/>
                </a:lnTo>
                <a:lnTo>
                  <a:pt x="285" y="450"/>
                </a:lnTo>
                <a:lnTo>
                  <a:pt x="240" y="405"/>
                </a:lnTo>
                <a:lnTo>
                  <a:pt x="150" y="300"/>
                </a:lnTo>
                <a:lnTo>
                  <a:pt x="75" y="180"/>
                </a:lnTo>
                <a:lnTo>
                  <a:pt x="30" y="75"/>
                </a:lnTo>
                <a:lnTo>
                  <a:pt x="15" y="45"/>
                </a:lnTo>
                <a:lnTo>
                  <a:pt x="0" y="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1" name="TextBox 23"/>
          <p:cNvSpPr txBox="1">
            <a:spLocks noChangeArrowheads="1"/>
          </p:cNvSpPr>
          <p:nvPr/>
        </p:nvSpPr>
        <p:spPr bwMode="auto">
          <a:xfrm>
            <a:off x="669925" y="3967163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纺织  纺纱</a:t>
            </a:r>
          </a:p>
        </p:txBody>
      </p:sp>
      <p:sp>
        <p:nvSpPr>
          <p:cNvPr id="33812" name="TextBox 24"/>
          <p:cNvSpPr txBox="1">
            <a:spLocks noChangeArrowheads="1"/>
          </p:cNvSpPr>
          <p:nvPr/>
        </p:nvSpPr>
        <p:spPr bwMode="auto">
          <a:xfrm>
            <a:off x="669925" y="4360863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姐姐是一名纺织工人。</a:t>
            </a:r>
          </a:p>
        </p:txBody>
      </p:sp>
      <p:sp>
        <p:nvSpPr>
          <p:cNvPr id="33813" name="文本框 30"/>
          <p:cNvSpPr/>
          <p:nvPr/>
        </p:nvSpPr>
        <p:spPr>
          <a:xfrm>
            <a:off x="669925" y="3571875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F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纟</a:t>
            </a:r>
          </a:p>
        </p:txBody>
      </p:sp>
      <p:sp>
        <p:nvSpPr>
          <p:cNvPr id="33814" name="文本框 31"/>
          <p:cNvSpPr/>
          <p:nvPr/>
        </p:nvSpPr>
        <p:spPr>
          <a:xfrm>
            <a:off x="669925" y="3178175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3815" name="Freeform 33"/>
          <p:cNvSpPr/>
          <p:nvPr/>
        </p:nvSpPr>
        <p:spPr bwMode="auto">
          <a:xfrm>
            <a:off x="5824538" y="1458912"/>
            <a:ext cx="485775" cy="7715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65" h="1215">
                <a:moveTo>
                  <a:pt x="480" y="300"/>
                </a:moveTo>
                <a:lnTo>
                  <a:pt x="525" y="165"/>
                </a:lnTo>
                <a:lnTo>
                  <a:pt x="525" y="90"/>
                </a:lnTo>
                <a:lnTo>
                  <a:pt x="495" y="45"/>
                </a:lnTo>
                <a:lnTo>
                  <a:pt x="525" y="15"/>
                </a:lnTo>
                <a:lnTo>
                  <a:pt x="540" y="0"/>
                </a:lnTo>
                <a:lnTo>
                  <a:pt x="570" y="15"/>
                </a:lnTo>
                <a:lnTo>
                  <a:pt x="645" y="60"/>
                </a:lnTo>
                <a:lnTo>
                  <a:pt x="735" y="120"/>
                </a:lnTo>
                <a:lnTo>
                  <a:pt x="765" y="165"/>
                </a:lnTo>
                <a:lnTo>
                  <a:pt x="765" y="225"/>
                </a:lnTo>
                <a:lnTo>
                  <a:pt x="720" y="300"/>
                </a:lnTo>
                <a:lnTo>
                  <a:pt x="630" y="420"/>
                </a:lnTo>
                <a:lnTo>
                  <a:pt x="525" y="585"/>
                </a:lnTo>
                <a:lnTo>
                  <a:pt x="405" y="750"/>
                </a:lnTo>
                <a:lnTo>
                  <a:pt x="330" y="870"/>
                </a:lnTo>
                <a:lnTo>
                  <a:pt x="270" y="945"/>
                </a:lnTo>
                <a:lnTo>
                  <a:pt x="255" y="975"/>
                </a:lnTo>
                <a:lnTo>
                  <a:pt x="270" y="1005"/>
                </a:lnTo>
                <a:lnTo>
                  <a:pt x="315" y="1020"/>
                </a:lnTo>
                <a:lnTo>
                  <a:pt x="375" y="1035"/>
                </a:lnTo>
                <a:lnTo>
                  <a:pt x="465" y="1020"/>
                </a:lnTo>
                <a:lnTo>
                  <a:pt x="585" y="1020"/>
                </a:lnTo>
                <a:lnTo>
                  <a:pt x="750" y="1005"/>
                </a:lnTo>
                <a:lnTo>
                  <a:pt x="690" y="1095"/>
                </a:lnTo>
                <a:lnTo>
                  <a:pt x="645" y="1110"/>
                </a:lnTo>
                <a:lnTo>
                  <a:pt x="585" y="1125"/>
                </a:lnTo>
                <a:lnTo>
                  <a:pt x="450" y="1140"/>
                </a:lnTo>
                <a:lnTo>
                  <a:pt x="360" y="1155"/>
                </a:lnTo>
                <a:lnTo>
                  <a:pt x="255" y="1185"/>
                </a:lnTo>
                <a:lnTo>
                  <a:pt x="165" y="1200"/>
                </a:lnTo>
                <a:lnTo>
                  <a:pt x="90" y="1215"/>
                </a:lnTo>
                <a:lnTo>
                  <a:pt x="45" y="1215"/>
                </a:lnTo>
                <a:lnTo>
                  <a:pt x="30" y="1215"/>
                </a:lnTo>
                <a:lnTo>
                  <a:pt x="15" y="1170"/>
                </a:lnTo>
                <a:lnTo>
                  <a:pt x="0" y="1140"/>
                </a:lnTo>
                <a:lnTo>
                  <a:pt x="0" y="1095"/>
                </a:lnTo>
                <a:lnTo>
                  <a:pt x="15" y="1005"/>
                </a:lnTo>
                <a:lnTo>
                  <a:pt x="75" y="960"/>
                </a:lnTo>
                <a:lnTo>
                  <a:pt x="120" y="945"/>
                </a:lnTo>
                <a:lnTo>
                  <a:pt x="165" y="885"/>
                </a:lnTo>
                <a:lnTo>
                  <a:pt x="225" y="795"/>
                </a:lnTo>
                <a:lnTo>
                  <a:pt x="300" y="690"/>
                </a:lnTo>
                <a:lnTo>
                  <a:pt x="405" y="480"/>
                </a:lnTo>
                <a:lnTo>
                  <a:pt x="480" y="30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6" name="Freeform 34"/>
          <p:cNvSpPr/>
          <p:nvPr/>
        </p:nvSpPr>
        <p:spPr bwMode="auto">
          <a:xfrm>
            <a:off x="5900738" y="1792288"/>
            <a:ext cx="628650" cy="8763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90" h="1380">
                <a:moveTo>
                  <a:pt x="630" y="390"/>
                </a:moveTo>
                <a:lnTo>
                  <a:pt x="675" y="285"/>
                </a:lnTo>
                <a:lnTo>
                  <a:pt x="720" y="195"/>
                </a:lnTo>
                <a:lnTo>
                  <a:pt x="735" y="120"/>
                </a:lnTo>
                <a:lnTo>
                  <a:pt x="735" y="75"/>
                </a:lnTo>
                <a:lnTo>
                  <a:pt x="720" y="30"/>
                </a:lnTo>
                <a:lnTo>
                  <a:pt x="750" y="0"/>
                </a:lnTo>
                <a:lnTo>
                  <a:pt x="795" y="0"/>
                </a:lnTo>
                <a:lnTo>
                  <a:pt x="885" y="45"/>
                </a:lnTo>
                <a:lnTo>
                  <a:pt x="945" y="105"/>
                </a:lnTo>
                <a:lnTo>
                  <a:pt x="990" y="165"/>
                </a:lnTo>
                <a:lnTo>
                  <a:pt x="975" y="210"/>
                </a:lnTo>
                <a:lnTo>
                  <a:pt x="930" y="285"/>
                </a:lnTo>
                <a:lnTo>
                  <a:pt x="870" y="375"/>
                </a:lnTo>
                <a:lnTo>
                  <a:pt x="780" y="480"/>
                </a:lnTo>
                <a:lnTo>
                  <a:pt x="585" y="705"/>
                </a:lnTo>
                <a:lnTo>
                  <a:pt x="420" y="900"/>
                </a:lnTo>
                <a:lnTo>
                  <a:pt x="360" y="975"/>
                </a:lnTo>
                <a:lnTo>
                  <a:pt x="315" y="1035"/>
                </a:lnTo>
                <a:lnTo>
                  <a:pt x="300" y="1065"/>
                </a:lnTo>
                <a:lnTo>
                  <a:pt x="300" y="1095"/>
                </a:lnTo>
                <a:lnTo>
                  <a:pt x="315" y="1095"/>
                </a:lnTo>
                <a:lnTo>
                  <a:pt x="360" y="1095"/>
                </a:lnTo>
                <a:lnTo>
                  <a:pt x="450" y="1080"/>
                </a:lnTo>
                <a:lnTo>
                  <a:pt x="555" y="1050"/>
                </a:lnTo>
                <a:lnTo>
                  <a:pt x="660" y="1020"/>
                </a:lnTo>
                <a:lnTo>
                  <a:pt x="750" y="1005"/>
                </a:lnTo>
                <a:lnTo>
                  <a:pt x="810" y="990"/>
                </a:lnTo>
                <a:lnTo>
                  <a:pt x="855" y="990"/>
                </a:lnTo>
                <a:lnTo>
                  <a:pt x="900" y="990"/>
                </a:lnTo>
                <a:lnTo>
                  <a:pt x="900" y="1020"/>
                </a:lnTo>
                <a:lnTo>
                  <a:pt x="885" y="1050"/>
                </a:lnTo>
                <a:lnTo>
                  <a:pt x="825" y="1080"/>
                </a:lnTo>
                <a:lnTo>
                  <a:pt x="720" y="1125"/>
                </a:lnTo>
                <a:lnTo>
                  <a:pt x="585" y="1170"/>
                </a:lnTo>
                <a:lnTo>
                  <a:pt x="435" y="1230"/>
                </a:lnTo>
                <a:lnTo>
                  <a:pt x="330" y="1275"/>
                </a:lnTo>
                <a:lnTo>
                  <a:pt x="240" y="1305"/>
                </a:lnTo>
                <a:lnTo>
                  <a:pt x="195" y="1335"/>
                </a:lnTo>
                <a:lnTo>
                  <a:pt x="135" y="1365"/>
                </a:lnTo>
                <a:lnTo>
                  <a:pt x="75" y="1380"/>
                </a:lnTo>
                <a:lnTo>
                  <a:pt x="45" y="1350"/>
                </a:lnTo>
                <a:lnTo>
                  <a:pt x="30" y="1320"/>
                </a:lnTo>
                <a:lnTo>
                  <a:pt x="15" y="1275"/>
                </a:lnTo>
                <a:lnTo>
                  <a:pt x="0" y="1185"/>
                </a:lnTo>
                <a:lnTo>
                  <a:pt x="15" y="1140"/>
                </a:lnTo>
                <a:lnTo>
                  <a:pt x="45" y="1125"/>
                </a:lnTo>
                <a:lnTo>
                  <a:pt x="75" y="1095"/>
                </a:lnTo>
                <a:lnTo>
                  <a:pt x="120" y="1050"/>
                </a:lnTo>
                <a:lnTo>
                  <a:pt x="165" y="1005"/>
                </a:lnTo>
                <a:lnTo>
                  <a:pt x="240" y="930"/>
                </a:lnTo>
                <a:lnTo>
                  <a:pt x="315" y="825"/>
                </a:lnTo>
                <a:lnTo>
                  <a:pt x="480" y="630"/>
                </a:lnTo>
                <a:lnTo>
                  <a:pt x="630" y="3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7" name="Freeform 35"/>
          <p:cNvSpPr/>
          <p:nvPr/>
        </p:nvSpPr>
        <p:spPr bwMode="auto">
          <a:xfrm>
            <a:off x="5776912" y="2716212"/>
            <a:ext cx="723900" cy="4000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40" h="630">
                <a:moveTo>
                  <a:pt x="180" y="630"/>
                </a:moveTo>
                <a:lnTo>
                  <a:pt x="120" y="585"/>
                </a:lnTo>
                <a:lnTo>
                  <a:pt x="75" y="540"/>
                </a:lnTo>
                <a:lnTo>
                  <a:pt x="45" y="480"/>
                </a:lnTo>
                <a:lnTo>
                  <a:pt x="0" y="390"/>
                </a:lnTo>
                <a:lnTo>
                  <a:pt x="0" y="360"/>
                </a:lnTo>
                <a:lnTo>
                  <a:pt x="15" y="345"/>
                </a:lnTo>
                <a:lnTo>
                  <a:pt x="45" y="330"/>
                </a:lnTo>
                <a:lnTo>
                  <a:pt x="120" y="330"/>
                </a:lnTo>
                <a:lnTo>
                  <a:pt x="180" y="345"/>
                </a:lnTo>
                <a:lnTo>
                  <a:pt x="240" y="330"/>
                </a:lnTo>
                <a:lnTo>
                  <a:pt x="285" y="315"/>
                </a:lnTo>
                <a:lnTo>
                  <a:pt x="375" y="285"/>
                </a:lnTo>
                <a:lnTo>
                  <a:pt x="495" y="225"/>
                </a:lnTo>
                <a:lnTo>
                  <a:pt x="660" y="150"/>
                </a:lnTo>
                <a:lnTo>
                  <a:pt x="825" y="90"/>
                </a:lnTo>
                <a:lnTo>
                  <a:pt x="960" y="30"/>
                </a:lnTo>
                <a:lnTo>
                  <a:pt x="1035" y="0"/>
                </a:lnTo>
                <a:lnTo>
                  <a:pt x="1080" y="0"/>
                </a:lnTo>
                <a:lnTo>
                  <a:pt x="1125" y="0"/>
                </a:lnTo>
                <a:lnTo>
                  <a:pt x="1140" y="15"/>
                </a:lnTo>
                <a:lnTo>
                  <a:pt x="1110" y="45"/>
                </a:lnTo>
                <a:lnTo>
                  <a:pt x="1035" y="105"/>
                </a:lnTo>
                <a:lnTo>
                  <a:pt x="885" y="195"/>
                </a:lnTo>
                <a:lnTo>
                  <a:pt x="705" y="330"/>
                </a:lnTo>
                <a:lnTo>
                  <a:pt x="495" y="465"/>
                </a:lnTo>
                <a:lnTo>
                  <a:pt x="345" y="555"/>
                </a:lnTo>
                <a:lnTo>
                  <a:pt x="240" y="615"/>
                </a:lnTo>
                <a:lnTo>
                  <a:pt x="180" y="6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8" name="Freeform 37"/>
          <p:cNvSpPr/>
          <p:nvPr/>
        </p:nvSpPr>
        <p:spPr bwMode="auto">
          <a:xfrm>
            <a:off x="6386512" y="1982788"/>
            <a:ext cx="1228725" cy="247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935" h="390">
                <a:moveTo>
                  <a:pt x="1065" y="75"/>
                </a:moveTo>
                <a:lnTo>
                  <a:pt x="1260" y="45"/>
                </a:lnTo>
                <a:lnTo>
                  <a:pt x="1425" y="15"/>
                </a:lnTo>
                <a:lnTo>
                  <a:pt x="1545" y="0"/>
                </a:lnTo>
                <a:lnTo>
                  <a:pt x="1620" y="0"/>
                </a:lnTo>
                <a:lnTo>
                  <a:pt x="1755" y="0"/>
                </a:lnTo>
                <a:lnTo>
                  <a:pt x="1845" y="30"/>
                </a:lnTo>
                <a:lnTo>
                  <a:pt x="1890" y="75"/>
                </a:lnTo>
                <a:lnTo>
                  <a:pt x="1935" y="120"/>
                </a:lnTo>
                <a:lnTo>
                  <a:pt x="1935" y="150"/>
                </a:lnTo>
                <a:lnTo>
                  <a:pt x="1920" y="165"/>
                </a:lnTo>
                <a:lnTo>
                  <a:pt x="1875" y="180"/>
                </a:lnTo>
                <a:lnTo>
                  <a:pt x="1830" y="180"/>
                </a:lnTo>
                <a:lnTo>
                  <a:pt x="1680" y="180"/>
                </a:lnTo>
                <a:lnTo>
                  <a:pt x="1590" y="195"/>
                </a:lnTo>
                <a:lnTo>
                  <a:pt x="1485" y="195"/>
                </a:lnTo>
                <a:lnTo>
                  <a:pt x="1245" y="225"/>
                </a:lnTo>
                <a:lnTo>
                  <a:pt x="1095" y="240"/>
                </a:lnTo>
                <a:lnTo>
                  <a:pt x="930" y="255"/>
                </a:lnTo>
                <a:lnTo>
                  <a:pt x="780" y="270"/>
                </a:lnTo>
                <a:lnTo>
                  <a:pt x="630" y="300"/>
                </a:lnTo>
                <a:lnTo>
                  <a:pt x="510" y="315"/>
                </a:lnTo>
                <a:lnTo>
                  <a:pt x="405" y="345"/>
                </a:lnTo>
                <a:lnTo>
                  <a:pt x="315" y="360"/>
                </a:lnTo>
                <a:lnTo>
                  <a:pt x="240" y="375"/>
                </a:lnTo>
                <a:lnTo>
                  <a:pt x="195" y="375"/>
                </a:lnTo>
                <a:lnTo>
                  <a:pt x="180" y="390"/>
                </a:lnTo>
                <a:lnTo>
                  <a:pt x="150" y="375"/>
                </a:lnTo>
                <a:lnTo>
                  <a:pt x="105" y="360"/>
                </a:lnTo>
                <a:lnTo>
                  <a:pt x="0" y="300"/>
                </a:lnTo>
                <a:lnTo>
                  <a:pt x="315" y="225"/>
                </a:lnTo>
                <a:lnTo>
                  <a:pt x="600" y="165"/>
                </a:lnTo>
                <a:lnTo>
                  <a:pt x="855" y="120"/>
                </a:lnTo>
                <a:lnTo>
                  <a:pt x="1065" y="7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19" name="Freeform 39"/>
          <p:cNvSpPr/>
          <p:nvPr/>
        </p:nvSpPr>
        <p:spPr bwMode="auto">
          <a:xfrm>
            <a:off x="6786562" y="2392362"/>
            <a:ext cx="581025" cy="9525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15" h="1500">
                <a:moveTo>
                  <a:pt x="150" y="105"/>
                </a:moveTo>
                <a:lnTo>
                  <a:pt x="150" y="0"/>
                </a:lnTo>
                <a:lnTo>
                  <a:pt x="345" y="30"/>
                </a:lnTo>
                <a:lnTo>
                  <a:pt x="510" y="45"/>
                </a:lnTo>
                <a:lnTo>
                  <a:pt x="615" y="45"/>
                </a:lnTo>
                <a:lnTo>
                  <a:pt x="660" y="45"/>
                </a:lnTo>
                <a:lnTo>
                  <a:pt x="705" y="30"/>
                </a:lnTo>
                <a:lnTo>
                  <a:pt x="735" y="30"/>
                </a:lnTo>
                <a:lnTo>
                  <a:pt x="765" y="60"/>
                </a:lnTo>
                <a:lnTo>
                  <a:pt x="840" y="135"/>
                </a:lnTo>
                <a:lnTo>
                  <a:pt x="900" y="210"/>
                </a:lnTo>
                <a:lnTo>
                  <a:pt x="915" y="255"/>
                </a:lnTo>
                <a:lnTo>
                  <a:pt x="900" y="300"/>
                </a:lnTo>
                <a:lnTo>
                  <a:pt x="855" y="345"/>
                </a:lnTo>
                <a:lnTo>
                  <a:pt x="825" y="390"/>
                </a:lnTo>
                <a:lnTo>
                  <a:pt x="780" y="480"/>
                </a:lnTo>
                <a:lnTo>
                  <a:pt x="735" y="630"/>
                </a:lnTo>
                <a:lnTo>
                  <a:pt x="690" y="825"/>
                </a:lnTo>
                <a:lnTo>
                  <a:pt x="630" y="1020"/>
                </a:lnTo>
                <a:lnTo>
                  <a:pt x="570" y="1185"/>
                </a:lnTo>
                <a:lnTo>
                  <a:pt x="510" y="1290"/>
                </a:lnTo>
                <a:lnTo>
                  <a:pt x="450" y="1365"/>
                </a:lnTo>
                <a:lnTo>
                  <a:pt x="390" y="1425"/>
                </a:lnTo>
                <a:lnTo>
                  <a:pt x="345" y="1470"/>
                </a:lnTo>
                <a:lnTo>
                  <a:pt x="300" y="1500"/>
                </a:lnTo>
                <a:lnTo>
                  <a:pt x="285" y="1500"/>
                </a:lnTo>
                <a:lnTo>
                  <a:pt x="240" y="1485"/>
                </a:lnTo>
                <a:lnTo>
                  <a:pt x="225" y="1440"/>
                </a:lnTo>
                <a:lnTo>
                  <a:pt x="225" y="1395"/>
                </a:lnTo>
                <a:lnTo>
                  <a:pt x="180" y="1290"/>
                </a:lnTo>
                <a:lnTo>
                  <a:pt x="105" y="1185"/>
                </a:lnTo>
                <a:lnTo>
                  <a:pt x="60" y="1140"/>
                </a:lnTo>
                <a:lnTo>
                  <a:pt x="15" y="1095"/>
                </a:lnTo>
                <a:lnTo>
                  <a:pt x="0" y="1065"/>
                </a:lnTo>
                <a:lnTo>
                  <a:pt x="0" y="1050"/>
                </a:lnTo>
                <a:lnTo>
                  <a:pt x="15" y="1050"/>
                </a:lnTo>
                <a:lnTo>
                  <a:pt x="45" y="1050"/>
                </a:lnTo>
                <a:lnTo>
                  <a:pt x="90" y="1050"/>
                </a:lnTo>
                <a:lnTo>
                  <a:pt x="165" y="1080"/>
                </a:lnTo>
                <a:lnTo>
                  <a:pt x="225" y="1110"/>
                </a:lnTo>
                <a:lnTo>
                  <a:pt x="285" y="1110"/>
                </a:lnTo>
                <a:lnTo>
                  <a:pt x="345" y="1110"/>
                </a:lnTo>
                <a:lnTo>
                  <a:pt x="375" y="1080"/>
                </a:lnTo>
                <a:lnTo>
                  <a:pt x="405" y="1035"/>
                </a:lnTo>
                <a:lnTo>
                  <a:pt x="435" y="960"/>
                </a:lnTo>
                <a:lnTo>
                  <a:pt x="480" y="840"/>
                </a:lnTo>
                <a:lnTo>
                  <a:pt x="525" y="675"/>
                </a:lnTo>
                <a:lnTo>
                  <a:pt x="555" y="510"/>
                </a:lnTo>
                <a:lnTo>
                  <a:pt x="585" y="390"/>
                </a:lnTo>
                <a:lnTo>
                  <a:pt x="600" y="300"/>
                </a:lnTo>
                <a:lnTo>
                  <a:pt x="615" y="240"/>
                </a:lnTo>
                <a:lnTo>
                  <a:pt x="600" y="210"/>
                </a:lnTo>
                <a:lnTo>
                  <a:pt x="570" y="195"/>
                </a:lnTo>
                <a:lnTo>
                  <a:pt x="525" y="165"/>
                </a:lnTo>
                <a:lnTo>
                  <a:pt x="450" y="150"/>
                </a:lnTo>
                <a:lnTo>
                  <a:pt x="285" y="120"/>
                </a:lnTo>
                <a:lnTo>
                  <a:pt x="150" y="1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3820" name="Freeform 38"/>
          <p:cNvSpPr/>
          <p:nvPr/>
        </p:nvSpPr>
        <p:spPr bwMode="auto">
          <a:xfrm>
            <a:off x="6176962" y="2125662"/>
            <a:ext cx="847725" cy="11811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35" h="1860">
                <a:moveTo>
                  <a:pt x="675" y="1380"/>
                </a:moveTo>
                <a:lnTo>
                  <a:pt x="555" y="1500"/>
                </a:lnTo>
                <a:lnTo>
                  <a:pt x="450" y="1590"/>
                </a:lnTo>
                <a:lnTo>
                  <a:pt x="240" y="1755"/>
                </a:lnTo>
                <a:lnTo>
                  <a:pt x="150" y="1800"/>
                </a:lnTo>
                <a:lnTo>
                  <a:pt x="75" y="1845"/>
                </a:lnTo>
                <a:lnTo>
                  <a:pt x="30" y="1860"/>
                </a:lnTo>
                <a:lnTo>
                  <a:pt x="0" y="1860"/>
                </a:lnTo>
                <a:lnTo>
                  <a:pt x="0" y="1845"/>
                </a:lnTo>
                <a:lnTo>
                  <a:pt x="30" y="1815"/>
                </a:lnTo>
                <a:lnTo>
                  <a:pt x="90" y="1755"/>
                </a:lnTo>
                <a:lnTo>
                  <a:pt x="165" y="1695"/>
                </a:lnTo>
                <a:lnTo>
                  <a:pt x="345" y="1530"/>
                </a:lnTo>
                <a:lnTo>
                  <a:pt x="435" y="1425"/>
                </a:lnTo>
                <a:lnTo>
                  <a:pt x="540" y="1320"/>
                </a:lnTo>
                <a:lnTo>
                  <a:pt x="705" y="1080"/>
                </a:lnTo>
                <a:lnTo>
                  <a:pt x="870" y="810"/>
                </a:lnTo>
                <a:lnTo>
                  <a:pt x="975" y="555"/>
                </a:lnTo>
                <a:lnTo>
                  <a:pt x="1050" y="315"/>
                </a:lnTo>
                <a:lnTo>
                  <a:pt x="1080" y="225"/>
                </a:lnTo>
                <a:lnTo>
                  <a:pt x="1110" y="135"/>
                </a:lnTo>
                <a:lnTo>
                  <a:pt x="1140" y="0"/>
                </a:lnTo>
                <a:lnTo>
                  <a:pt x="1230" y="60"/>
                </a:lnTo>
                <a:lnTo>
                  <a:pt x="1275" y="105"/>
                </a:lnTo>
                <a:lnTo>
                  <a:pt x="1320" y="135"/>
                </a:lnTo>
                <a:lnTo>
                  <a:pt x="1335" y="165"/>
                </a:lnTo>
                <a:lnTo>
                  <a:pt x="1335" y="180"/>
                </a:lnTo>
                <a:lnTo>
                  <a:pt x="1320" y="225"/>
                </a:lnTo>
                <a:lnTo>
                  <a:pt x="1290" y="285"/>
                </a:lnTo>
                <a:lnTo>
                  <a:pt x="1260" y="375"/>
                </a:lnTo>
                <a:lnTo>
                  <a:pt x="1230" y="480"/>
                </a:lnTo>
                <a:lnTo>
                  <a:pt x="1185" y="600"/>
                </a:lnTo>
                <a:lnTo>
                  <a:pt x="1050" y="855"/>
                </a:lnTo>
                <a:lnTo>
                  <a:pt x="870" y="1125"/>
                </a:lnTo>
                <a:lnTo>
                  <a:pt x="675" y="13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8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3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38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3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3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38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4" dur="500"/>
                                        <p:tgtEl>
                                          <p:spTgt spid="3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38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05" grpId="0"/>
      <p:bldP spid="33807" grpId="0"/>
      <p:bldP spid="33811" grpId="0"/>
      <p:bldP spid="33812" grpId="0"/>
      <p:bldP spid="33813" grpId="0"/>
      <p:bldP spid="3381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842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5853" name="矩形 2"/>
          <p:cNvSpPr>
            <a:spLocks noChangeArrowheads="1"/>
          </p:cNvSpPr>
          <p:nvPr/>
        </p:nvSpPr>
        <p:spPr bwMode="auto">
          <a:xfrm>
            <a:off x="5192712" y="3754438"/>
            <a:ext cx="3256040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左边顶部比右边高。“只”的竖在竖中线上，撇穿插到“纟”下。</a:t>
            </a:r>
          </a:p>
        </p:txBody>
      </p:sp>
      <p:sp>
        <p:nvSpPr>
          <p:cNvPr id="35854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织</a:t>
            </a:r>
          </a:p>
        </p:txBody>
      </p:sp>
      <p:sp>
        <p:nvSpPr>
          <p:cNvPr id="35855" name="矩形 41"/>
          <p:cNvSpPr/>
          <p:nvPr/>
        </p:nvSpPr>
        <p:spPr>
          <a:xfrm>
            <a:off x="3252788" y="1187450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 zhī 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35856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5857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纺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织</a:t>
            </a:r>
          </a:p>
        </p:txBody>
      </p:sp>
      <p:sp>
        <p:nvSpPr>
          <p:cNvPr id="35858" name="Freeform 45"/>
          <p:cNvSpPr/>
          <p:nvPr/>
        </p:nvSpPr>
        <p:spPr bwMode="auto">
          <a:xfrm>
            <a:off x="7131050" y="2609850"/>
            <a:ext cx="438150" cy="523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90" h="825">
                <a:moveTo>
                  <a:pt x="390" y="210"/>
                </a:moveTo>
                <a:lnTo>
                  <a:pt x="480" y="285"/>
                </a:lnTo>
                <a:lnTo>
                  <a:pt x="555" y="360"/>
                </a:lnTo>
                <a:lnTo>
                  <a:pt x="615" y="435"/>
                </a:lnTo>
                <a:lnTo>
                  <a:pt x="645" y="510"/>
                </a:lnTo>
                <a:lnTo>
                  <a:pt x="690" y="660"/>
                </a:lnTo>
                <a:lnTo>
                  <a:pt x="690" y="765"/>
                </a:lnTo>
                <a:lnTo>
                  <a:pt x="675" y="810"/>
                </a:lnTo>
                <a:lnTo>
                  <a:pt x="660" y="825"/>
                </a:lnTo>
                <a:lnTo>
                  <a:pt x="630" y="825"/>
                </a:lnTo>
                <a:lnTo>
                  <a:pt x="585" y="810"/>
                </a:lnTo>
                <a:lnTo>
                  <a:pt x="525" y="780"/>
                </a:lnTo>
                <a:lnTo>
                  <a:pt x="450" y="705"/>
                </a:lnTo>
                <a:lnTo>
                  <a:pt x="360" y="585"/>
                </a:lnTo>
                <a:lnTo>
                  <a:pt x="255" y="420"/>
                </a:lnTo>
                <a:lnTo>
                  <a:pt x="135" y="255"/>
                </a:lnTo>
                <a:lnTo>
                  <a:pt x="60" y="120"/>
                </a:lnTo>
                <a:lnTo>
                  <a:pt x="15" y="45"/>
                </a:lnTo>
                <a:lnTo>
                  <a:pt x="0" y="15"/>
                </a:lnTo>
                <a:lnTo>
                  <a:pt x="30" y="0"/>
                </a:lnTo>
                <a:lnTo>
                  <a:pt x="45" y="0"/>
                </a:lnTo>
                <a:lnTo>
                  <a:pt x="90" y="15"/>
                </a:lnTo>
                <a:lnTo>
                  <a:pt x="135" y="30"/>
                </a:lnTo>
                <a:lnTo>
                  <a:pt x="210" y="75"/>
                </a:lnTo>
                <a:lnTo>
                  <a:pt x="285" y="135"/>
                </a:lnTo>
                <a:lnTo>
                  <a:pt x="390" y="21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59" name="TextBox 23"/>
          <p:cNvSpPr txBox="1">
            <a:spLocks noChangeArrowheads="1"/>
          </p:cNvSpPr>
          <p:nvPr/>
        </p:nvSpPr>
        <p:spPr bwMode="auto">
          <a:xfrm>
            <a:off x="679450" y="3965575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纺织  编织</a:t>
            </a:r>
          </a:p>
        </p:txBody>
      </p:sp>
      <p:sp>
        <p:nvSpPr>
          <p:cNvPr id="35860" name="TextBox 24"/>
          <p:cNvSpPr txBox="1">
            <a:spLocks noChangeArrowheads="1"/>
          </p:cNvSpPr>
          <p:nvPr/>
        </p:nvSpPr>
        <p:spPr bwMode="auto">
          <a:xfrm>
            <a:off x="679450" y="4364038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奶奶正在给我织毛衣。</a:t>
            </a:r>
          </a:p>
        </p:txBody>
      </p:sp>
      <p:sp>
        <p:nvSpPr>
          <p:cNvPr id="35861" name="文本框 30"/>
          <p:cNvSpPr/>
          <p:nvPr/>
        </p:nvSpPr>
        <p:spPr>
          <a:xfrm>
            <a:off x="679450" y="3565525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Z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纟</a:t>
            </a:r>
          </a:p>
        </p:txBody>
      </p:sp>
      <p:sp>
        <p:nvSpPr>
          <p:cNvPr id="35862" name="文本框 31"/>
          <p:cNvSpPr/>
          <p:nvPr/>
        </p:nvSpPr>
        <p:spPr>
          <a:xfrm>
            <a:off x="679450" y="3167062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5863" name="Freeform 40"/>
          <p:cNvSpPr/>
          <p:nvPr/>
        </p:nvSpPr>
        <p:spPr bwMode="auto">
          <a:xfrm>
            <a:off x="5854700" y="1447800"/>
            <a:ext cx="504825" cy="8477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95" h="1335">
                <a:moveTo>
                  <a:pt x="405" y="855"/>
                </a:moveTo>
                <a:lnTo>
                  <a:pt x="330" y="960"/>
                </a:lnTo>
                <a:lnTo>
                  <a:pt x="300" y="1020"/>
                </a:lnTo>
                <a:lnTo>
                  <a:pt x="270" y="1065"/>
                </a:lnTo>
                <a:lnTo>
                  <a:pt x="285" y="1095"/>
                </a:lnTo>
                <a:lnTo>
                  <a:pt x="330" y="1095"/>
                </a:lnTo>
                <a:lnTo>
                  <a:pt x="420" y="1110"/>
                </a:lnTo>
                <a:lnTo>
                  <a:pt x="570" y="1110"/>
                </a:lnTo>
                <a:lnTo>
                  <a:pt x="780" y="1110"/>
                </a:lnTo>
                <a:lnTo>
                  <a:pt x="780" y="1185"/>
                </a:lnTo>
                <a:lnTo>
                  <a:pt x="555" y="1215"/>
                </a:lnTo>
                <a:lnTo>
                  <a:pt x="390" y="1245"/>
                </a:lnTo>
                <a:lnTo>
                  <a:pt x="285" y="1275"/>
                </a:lnTo>
                <a:lnTo>
                  <a:pt x="225" y="1290"/>
                </a:lnTo>
                <a:lnTo>
                  <a:pt x="180" y="1320"/>
                </a:lnTo>
                <a:lnTo>
                  <a:pt x="120" y="1335"/>
                </a:lnTo>
                <a:lnTo>
                  <a:pt x="90" y="1305"/>
                </a:lnTo>
                <a:lnTo>
                  <a:pt x="45" y="1245"/>
                </a:lnTo>
                <a:lnTo>
                  <a:pt x="0" y="1185"/>
                </a:lnTo>
                <a:lnTo>
                  <a:pt x="0" y="1125"/>
                </a:lnTo>
                <a:lnTo>
                  <a:pt x="30" y="1095"/>
                </a:lnTo>
                <a:lnTo>
                  <a:pt x="90" y="1065"/>
                </a:lnTo>
                <a:lnTo>
                  <a:pt x="120" y="1035"/>
                </a:lnTo>
                <a:lnTo>
                  <a:pt x="165" y="990"/>
                </a:lnTo>
                <a:lnTo>
                  <a:pt x="225" y="900"/>
                </a:lnTo>
                <a:lnTo>
                  <a:pt x="285" y="795"/>
                </a:lnTo>
                <a:lnTo>
                  <a:pt x="405" y="570"/>
                </a:lnTo>
                <a:lnTo>
                  <a:pt x="495" y="345"/>
                </a:lnTo>
                <a:lnTo>
                  <a:pt x="525" y="240"/>
                </a:lnTo>
                <a:lnTo>
                  <a:pt x="540" y="165"/>
                </a:lnTo>
                <a:lnTo>
                  <a:pt x="555" y="105"/>
                </a:lnTo>
                <a:lnTo>
                  <a:pt x="540" y="75"/>
                </a:lnTo>
                <a:lnTo>
                  <a:pt x="510" y="45"/>
                </a:lnTo>
                <a:lnTo>
                  <a:pt x="540" y="0"/>
                </a:lnTo>
                <a:lnTo>
                  <a:pt x="555" y="0"/>
                </a:lnTo>
                <a:lnTo>
                  <a:pt x="585" y="0"/>
                </a:lnTo>
                <a:lnTo>
                  <a:pt x="675" y="45"/>
                </a:lnTo>
                <a:lnTo>
                  <a:pt x="750" y="120"/>
                </a:lnTo>
                <a:lnTo>
                  <a:pt x="795" y="180"/>
                </a:lnTo>
                <a:lnTo>
                  <a:pt x="795" y="210"/>
                </a:lnTo>
                <a:lnTo>
                  <a:pt x="765" y="270"/>
                </a:lnTo>
                <a:lnTo>
                  <a:pt x="735" y="330"/>
                </a:lnTo>
                <a:lnTo>
                  <a:pt x="690" y="420"/>
                </a:lnTo>
                <a:lnTo>
                  <a:pt x="555" y="630"/>
                </a:lnTo>
                <a:lnTo>
                  <a:pt x="405" y="8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4" name="Freeform 41"/>
          <p:cNvSpPr/>
          <p:nvPr/>
        </p:nvSpPr>
        <p:spPr bwMode="auto">
          <a:xfrm>
            <a:off x="5930900" y="1819275"/>
            <a:ext cx="628650" cy="933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90" h="1470">
                <a:moveTo>
                  <a:pt x="195" y="1440"/>
                </a:moveTo>
                <a:lnTo>
                  <a:pt x="135" y="1455"/>
                </a:lnTo>
                <a:lnTo>
                  <a:pt x="105" y="1470"/>
                </a:lnTo>
                <a:lnTo>
                  <a:pt x="60" y="1470"/>
                </a:lnTo>
                <a:lnTo>
                  <a:pt x="30" y="1425"/>
                </a:lnTo>
                <a:lnTo>
                  <a:pt x="15" y="1365"/>
                </a:lnTo>
                <a:lnTo>
                  <a:pt x="0" y="1290"/>
                </a:lnTo>
                <a:lnTo>
                  <a:pt x="30" y="1215"/>
                </a:lnTo>
                <a:lnTo>
                  <a:pt x="90" y="1185"/>
                </a:lnTo>
                <a:lnTo>
                  <a:pt x="120" y="1155"/>
                </a:lnTo>
                <a:lnTo>
                  <a:pt x="180" y="1080"/>
                </a:lnTo>
                <a:lnTo>
                  <a:pt x="270" y="990"/>
                </a:lnTo>
                <a:lnTo>
                  <a:pt x="360" y="855"/>
                </a:lnTo>
                <a:lnTo>
                  <a:pt x="540" y="585"/>
                </a:lnTo>
                <a:lnTo>
                  <a:pt x="675" y="330"/>
                </a:lnTo>
                <a:lnTo>
                  <a:pt x="720" y="240"/>
                </a:lnTo>
                <a:lnTo>
                  <a:pt x="750" y="150"/>
                </a:lnTo>
                <a:lnTo>
                  <a:pt x="765" y="105"/>
                </a:lnTo>
                <a:lnTo>
                  <a:pt x="765" y="75"/>
                </a:lnTo>
                <a:lnTo>
                  <a:pt x="750" y="30"/>
                </a:lnTo>
                <a:lnTo>
                  <a:pt x="780" y="0"/>
                </a:lnTo>
                <a:lnTo>
                  <a:pt x="810" y="0"/>
                </a:lnTo>
                <a:lnTo>
                  <a:pt x="870" y="15"/>
                </a:lnTo>
                <a:lnTo>
                  <a:pt x="930" y="60"/>
                </a:lnTo>
                <a:lnTo>
                  <a:pt x="975" y="135"/>
                </a:lnTo>
                <a:lnTo>
                  <a:pt x="990" y="210"/>
                </a:lnTo>
                <a:lnTo>
                  <a:pt x="960" y="270"/>
                </a:lnTo>
                <a:lnTo>
                  <a:pt x="915" y="330"/>
                </a:lnTo>
                <a:lnTo>
                  <a:pt x="855" y="420"/>
                </a:lnTo>
                <a:lnTo>
                  <a:pt x="750" y="540"/>
                </a:lnTo>
                <a:lnTo>
                  <a:pt x="630" y="705"/>
                </a:lnTo>
                <a:lnTo>
                  <a:pt x="510" y="870"/>
                </a:lnTo>
                <a:lnTo>
                  <a:pt x="420" y="1005"/>
                </a:lnTo>
                <a:lnTo>
                  <a:pt x="375" y="1080"/>
                </a:lnTo>
                <a:lnTo>
                  <a:pt x="360" y="1110"/>
                </a:lnTo>
                <a:lnTo>
                  <a:pt x="390" y="1125"/>
                </a:lnTo>
                <a:lnTo>
                  <a:pt x="420" y="1125"/>
                </a:lnTo>
                <a:lnTo>
                  <a:pt x="495" y="1110"/>
                </a:lnTo>
                <a:lnTo>
                  <a:pt x="570" y="1095"/>
                </a:lnTo>
                <a:lnTo>
                  <a:pt x="735" y="1080"/>
                </a:lnTo>
                <a:lnTo>
                  <a:pt x="810" y="1065"/>
                </a:lnTo>
                <a:lnTo>
                  <a:pt x="870" y="1065"/>
                </a:lnTo>
                <a:lnTo>
                  <a:pt x="945" y="1065"/>
                </a:lnTo>
                <a:lnTo>
                  <a:pt x="975" y="1080"/>
                </a:lnTo>
                <a:lnTo>
                  <a:pt x="945" y="1095"/>
                </a:lnTo>
                <a:lnTo>
                  <a:pt x="885" y="1140"/>
                </a:lnTo>
                <a:lnTo>
                  <a:pt x="780" y="1185"/>
                </a:lnTo>
                <a:lnTo>
                  <a:pt x="615" y="1260"/>
                </a:lnTo>
                <a:lnTo>
                  <a:pt x="450" y="1320"/>
                </a:lnTo>
                <a:lnTo>
                  <a:pt x="330" y="1380"/>
                </a:lnTo>
                <a:lnTo>
                  <a:pt x="240" y="1410"/>
                </a:lnTo>
                <a:lnTo>
                  <a:pt x="195" y="144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5" name="Freeform 44"/>
          <p:cNvSpPr/>
          <p:nvPr/>
        </p:nvSpPr>
        <p:spPr bwMode="auto">
          <a:xfrm>
            <a:off x="6378575" y="2581275"/>
            <a:ext cx="571500" cy="695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00" h="1095">
                <a:moveTo>
                  <a:pt x="900" y="180"/>
                </a:moveTo>
                <a:lnTo>
                  <a:pt x="900" y="225"/>
                </a:lnTo>
                <a:lnTo>
                  <a:pt x="855" y="285"/>
                </a:lnTo>
                <a:lnTo>
                  <a:pt x="795" y="375"/>
                </a:lnTo>
                <a:lnTo>
                  <a:pt x="720" y="480"/>
                </a:lnTo>
                <a:lnTo>
                  <a:pt x="510" y="720"/>
                </a:lnTo>
                <a:lnTo>
                  <a:pt x="270" y="915"/>
                </a:lnTo>
                <a:lnTo>
                  <a:pt x="165" y="1005"/>
                </a:lnTo>
                <a:lnTo>
                  <a:pt x="75" y="1065"/>
                </a:lnTo>
                <a:lnTo>
                  <a:pt x="30" y="1095"/>
                </a:lnTo>
                <a:lnTo>
                  <a:pt x="0" y="1095"/>
                </a:lnTo>
                <a:lnTo>
                  <a:pt x="15" y="1065"/>
                </a:lnTo>
                <a:lnTo>
                  <a:pt x="45" y="1020"/>
                </a:lnTo>
                <a:lnTo>
                  <a:pt x="120" y="945"/>
                </a:lnTo>
                <a:lnTo>
                  <a:pt x="210" y="840"/>
                </a:lnTo>
                <a:lnTo>
                  <a:pt x="405" y="600"/>
                </a:lnTo>
                <a:lnTo>
                  <a:pt x="555" y="360"/>
                </a:lnTo>
                <a:lnTo>
                  <a:pt x="615" y="255"/>
                </a:lnTo>
                <a:lnTo>
                  <a:pt x="660" y="165"/>
                </a:lnTo>
                <a:lnTo>
                  <a:pt x="675" y="105"/>
                </a:lnTo>
                <a:lnTo>
                  <a:pt x="675" y="75"/>
                </a:lnTo>
                <a:lnTo>
                  <a:pt x="645" y="45"/>
                </a:lnTo>
                <a:lnTo>
                  <a:pt x="675" y="15"/>
                </a:lnTo>
                <a:lnTo>
                  <a:pt x="690" y="0"/>
                </a:lnTo>
                <a:lnTo>
                  <a:pt x="720" y="0"/>
                </a:lnTo>
                <a:lnTo>
                  <a:pt x="750" y="15"/>
                </a:lnTo>
                <a:lnTo>
                  <a:pt x="795" y="45"/>
                </a:lnTo>
                <a:lnTo>
                  <a:pt x="885" y="105"/>
                </a:lnTo>
                <a:lnTo>
                  <a:pt x="900" y="150"/>
                </a:lnTo>
                <a:lnTo>
                  <a:pt x="900" y="1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6" name="Freeform 46"/>
          <p:cNvSpPr/>
          <p:nvPr/>
        </p:nvSpPr>
        <p:spPr bwMode="auto">
          <a:xfrm>
            <a:off x="5826125" y="2762250"/>
            <a:ext cx="752475" cy="4095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85" h="645">
                <a:moveTo>
                  <a:pt x="150" y="405"/>
                </a:moveTo>
                <a:lnTo>
                  <a:pt x="210" y="390"/>
                </a:lnTo>
                <a:lnTo>
                  <a:pt x="315" y="345"/>
                </a:lnTo>
                <a:lnTo>
                  <a:pt x="450" y="270"/>
                </a:lnTo>
                <a:lnTo>
                  <a:pt x="645" y="195"/>
                </a:lnTo>
                <a:lnTo>
                  <a:pt x="840" y="105"/>
                </a:lnTo>
                <a:lnTo>
                  <a:pt x="975" y="45"/>
                </a:lnTo>
                <a:lnTo>
                  <a:pt x="1080" y="15"/>
                </a:lnTo>
                <a:lnTo>
                  <a:pt x="1125" y="0"/>
                </a:lnTo>
                <a:lnTo>
                  <a:pt x="1170" y="0"/>
                </a:lnTo>
                <a:lnTo>
                  <a:pt x="1185" y="15"/>
                </a:lnTo>
                <a:lnTo>
                  <a:pt x="1170" y="30"/>
                </a:lnTo>
                <a:lnTo>
                  <a:pt x="1155" y="45"/>
                </a:lnTo>
                <a:lnTo>
                  <a:pt x="1110" y="75"/>
                </a:lnTo>
                <a:lnTo>
                  <a:pt x="1065" y="105"/>
                </a:lnTo>
                <a:lnTo>
                  <a:pt x="990" y="150"/>
                </a:lnTo>
                <a:lnTo>
                  <a:pt x="900" y="210"/>
                </a:lnTo>
                <a:lnTo>
                  <a:pt x="810" y="270"/>
                </a:lnTo>
                <a:lnTo>
                  <a:pt x="690" y="345"/>
                </a:lnTo>
                <a:lnTo>
                  <a:pt x="465" y="495"/>
                </a:lnTo>
                <a:lnTo>
                  <a:pt x="315" y="585"/>
                </a:lnTo>
                <a:lnTo>
                  <a:pt x="210" y="645"/>
                </a:lnTo>
                <a:lnTo>
                  <a:pt x="150" y="645"/>
                </a:lnTo>
                <a:lnTo>
                  <a:pt x="105" y="615"/>
                </a:lnTo>
                <a:lnTo>
                  <a:pt x="75" y="585"/>
                </a:lnTo>
                <a:lnTo>
                  <a:pt x="45" y="540"/>
                </a:lnTo>
                <a:lnTo>
                  <a:pt x="0" y="450"/>
                </a:lnTo>
                <a:lnTo>
                  <a:pt x="0" y="375"/>
                </a:lnTo>
                <a:lnTo>
                  <a:pt x="15" y="345"/>
                </a:lnTo>
                <a:lnTo>
                  <a:pt x="60" y="360"/>
                </a:lnTo>
                <a:lnTo>
                  <a:pt x="120" y="390"/>
                </a:lnTo>
                <a:lnTo>
                  <a:pt x="150" y="40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7" name="Freeform 47"/>
          <p:cNvSpPr/>
          <p:nvPr/>
        </p:nvSpPr>
        <p:spPr bwMode="auto">
          <a:xfrm>
            <a:off x="6645275" y="1752600"/>
            <a:ext cx="190500" cy="7239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0" h="1140">
                <a:moveTo>
                  <a:pt x="30" y="120"/>
                </a:moveTo>
                <a:lnTo>
                  <a:pt x="0" y="60"/>
                </a:lnTo>
                <a:lnTo>
                  <a:pt x="15" y="15"/>
                </a:lnTo>
                <a:lnTo>
                  <a:pt x="45" y="0"/>
                </a:lnTo>
                <a:lnTo>
                  <a:pt x="135" y="15"/>
                </a:lnTo>
                <a:lnTo>
                  <a:pt x="210" y="45"/>
                </a:lnTo>
                <a:lnTo>
                  <a:pt x="240" y="60"/>
                </a:lnTo>
                <a:lnTo>
                  <a:pt x="255" y="60"/>
                </a:lnTo>
                <a:lnTo>
                  <a:pt x="270" y="105"/>
                </a:lnTo>
                <a:lnTo>
                  <a:pt x="270" y="195"/>
                </a:lnTo>
                <a:lnTo>
                  <a:pt x="285" y="360"/>
                </a:lnTo>
                <a:lnTo>
                  <a:pt x="285" y="465"/>
                </a:lnTo>
                <a:lnTo>
                  <a:pt x="285" y="585"/>
                </a:lnTo>
                <a:lnTo>
                  <a:pt x="285" y="705"/>
                </a:lnTo>
                <a:lnTo>
                  <a:pt x="300" y="810"/>
                </a:lnTo>
                <a:lnTo>
                  <a:pt x="300" y="900"/>
                </a:lnTo>
                <a:lnTo>
                  <a:pt x="300" y="975"/>
                </a:lnTo>
                <a:lnTo>
                  <a:pt x="300" y="1035"/>
                </a:lnTo>
                <a:lnTo>
                  <a:pt x="300" y="1080"/>
                </a:lnTo>
                <a:lnTo>
                  <a:pt x="300" y="1095"/>
                </a:lnTo>
                <a:lnTo>
                  <a:pt x="285" y="1110"/>
                </a:lnTo>
                <a:lnTo>
                  <a:pt x="270" y="1140"/>
                </a:lnTo>
                <a:lnTo>
                  <a:pt x="255" y="1140"/>
                </a:lnTo>
                <a:lnTo>
                  <a:pt x="225" y="1125"/>
                </a:lnTo>
                <a:lnTo>
                  <a:pt x="210" y="1080"/>
                </a:lnTo>
                <a:lnTo>
                  <a:pt x="195" y="990"/>
                </a:lnTo>
                <a:lnTo>
                  <a:pt x="165" y="870"/>
                </a:lnTo>
                <a:lnTo>
                  <a:pt x="135" y="600"/>
                </a:lnTo>
                <a:lnTo>
                  <a:pt x="105" y="375"/>
                </a:lnTo>
                <a:lnTo>
                  <a:pt x="90" y="285"/>
                </a:lnTo>
                <a:lnTo>
                  <a:pt x="75" y="210"/>
                </a:lnTo>
                <a:lnTo>
                  <a:pt x="60" y="165"/>
                </a:lnTo>
                <a:lnTo>
                  <a:pt x="30" y="12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8" name="Freeform 42"/>
          <p:cNvSpPr/>
          <p:nvPr/>
        </p:nvSpPr>
        <p:spPr bwMode="auto">
          <a:xfrm>
            <a:off x="6750050" y="1666875"/>
            <a:ext cx="742950" cy="638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70" h="1005">
                <a:moveTo>
                  <a:pt x="660" y="120"/>
                </a:moveTo>
                <a:lnTo>
                  <a:pt x="720" y="105"/>
                </a:lnTo>
                <a:lnTo>
                  <a:pt x="765" y="90"/>
                </a:lnTo>
                <a:lnTo>
                  <a:pt x="825" y="45"/>
                </a:lnTo>
                <a:lnTo>
                  <a:pt x="855" y="15"/>
                </a:lnTo>
                <a:lnTo>
                  <a:pt x="900" y="0"/>
                </a:lnTo>
                <a:lnTo>
                  <a:pt x="960" y="45"/>
                </a:lnTo>
                <a:lnTo>
                  <a:pt x="1065" y="105"/>
                </a:lnTo>
                <a:lnTo>
                  <a:pt x="1140" y="180"/>
                </a:lnTo>
                <a:lnTo>
                  <a:pt x="1170" y="210"/>
                </a:lnTo>
                <a:lnTo>
                  <a:pt x="1170" y="240"/>
                </a:lnTo>
                <a:lnTo>
                  <a:pt x="1155" y="270"/>
                </a:lnTo>
                <a:lnTo>
                  <a:pt x="1125" y="300"/>
                </a:lnTo>
                <a:lnTo>
                  <a:pt x="1095" y="315"/>
                </a:lnTo>
                <a:lnTo>
                  <a:pt x="1050" y="375"/>
                </a:lnTo>
                <a:lnTo>
                  <a:pt x="1020" y="450"/>
                </a:lnTo>
                <a:lnTo>
                  <a:pt x="975" y="570"/>
                </a:lnTo>
                <a:lnTo>
                  <a:pt x="930" y="705"/>
                </a:lnTo>
                <a:lnTo>
                  <a:pt x="885" y="825"/>
                </a:lnTo>
                <a:lnTo>
                  <a:pt x="855" y="915"/>
                </a:lnTo>
                <a:lnTo>
                  <a:pt x="825" y="1005"/>
                </a:lnTo>
                <a:lnTo>
                  <a:pt x="675" y="1005"/>
                </a:lnTo>
                <a:lnTo>
                  <a:pt x="720" y="870"/>
                </a:lnTo>
                <a:lnTo>
                  <a:pt x="735" y="750"/>
                </a:lnTo>
                <a:lnTo>
                  <a:pt x="765" y="645"/>
                </a:lnTo>
                <a:lnTo>
                  <a:pt x="780" y="555"/>
                </a:lnTo>
                <a:lnTo>
                  <a:pt x="795" y="480"/>
                </a:lnTo>
                <a:lnTo>
                  <a:pt x="810" y="435"/>
                </a:lnTo>
                <a:lnTo>
                  <a:pt x="810" y="390"/>
                </a:lnTo>
                <a:lnTo>
                  <a:pt x="810" y="375"/>
                </a:lnTo>
                <a:lnTo>
                  <a:pt x="810" y="315"/>
                </a:lnTo>
                <a:lnTo>
                  <a:pt x="780" y="270"/>
                </a:lnTo>
                <a:lnTo>
                  <a:pt x="765" y="255"/>
                </a:lnTo>
                <a:lnTo>
                  <a:pt x="735" y="255"/>
                </a:lnTo>
                <a:lnTo>
                  <a:pt x="660" y="255"/>
                </a:lnTo>
                <a:lnTo>
                  <a:pt x="585" y="270"/>
                </a:lnTo>
                <a:lnTo>
                  <a:pt x="465" y="270"/>
                </a:lnTo>
                <a:lnTo>
                  <a:pt x="330" y="300"/>
                </a:lnTo>
                <a:lnTo>
                  <a:pt x="180" y="315"/>
                </a:lnTo>
                <a:lnTo>
                  <a:pt x="0" y="345"/>
                </a:lnTo>
                <a:lnTo>
                  <a:pt x="0" y="195"/>
                </a:lnTo>
                <a:lnTo>
                  <a:pt x="135" y="180"/>
                </a:lnTo>
                <a:lnTo>
                  <a:pt x="225" y="180"/>
                </a:lnTo>
                <a:lnTo>
                  <a:pt x="315" y="165"/>
                </a:lnTo>
                <a:lnTo>
                  <a:pt x="420" y="150"/>
                </a:lnTo>
                <a:lnTo>
                  <a:pt x="510" y="150"/>
                </a:lnTo>
                <a:lnTo>
                  <a:pt x="660" y="12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5869" name="Freeform 43"/>
          <p:cNvSpPr/>
          <p:nvPr/>
        </p:nvSpPr>
        <p:spPr bwMode="auto">
          <a:xfrm>
            <a:off x="6797675" y="2247900"/>
            <a:ext cx="523875" cy="123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25" h="195">
                <a:moveTo>
                  <a:pt x="825" y="90"/>
                </a:moveTo>
                <a:lnTo>
                  <a:pt x="825" y="135"/>
                </a:lnTo>
                <a:lnTo>
                  <a:pt x="825" y="180"/>
                </a:lnTo>
                <a:lnTo>
                  <a:pt x="780" y="180"/>
                </a:lnTo>
                <a:lnTo>
                  <a:pt x="705" y="195"/>
                </a:lnTo>
                <a:lnTo>
                  <a:pt x="600" y="195"/>
                </a:lnTo>
                <a:lnTo>
                  <a:pt x="450" y="195"/>
                </a:lnTo>
                <a:lnTo>
                  <a:pt x="285" y="195"/>
                </a:lnTo>
                <a:lnTo>
                  <a:pt x="165" y="195"/>
                </a:lnTo>
                <a:lnTo>
                  <a:pt x="60" y="195"/>
                </a:lnTo>
                <a:lnTo>
                  <a:pt x="0" y="195"/>
                </a:lnTo>
                <a:lnTo>
                  <a:pt x="0" y="75"/>
                </a:lnTo>
                <a:lnTo>
                  <a:pt x="180" y="60"/>
                </a:lnTo>
                <a:lnTo>
                  <a:pt x="360" y="30"/>
                </a:lnTo>
                <a:lnTo>
                  <a:pt x="540" y="15"/>
                </a:lnTo>
                <a:lnTo>
                  <a:pt x="690" y="0"/>
                </a:lnTo>
                <a:lnTo>
                  <a:pt x="765" y="30"/>
                </a:lnTo>
                <a:lnTo>
                  <a:pt x="795" y="45"/>
                </a:lnTo>
                <a:lnTo>
                  <a:pt x="825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5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58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5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5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5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9" dur="500"/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3" grpId="0"/>
      <p:bldP spid="35855" grpId="0"/>
      <p:bldP spid="35859" grpId="0"/>
      <p:bldP spid="35860" grpId="0"/>
      <p:bldP spid="35861" grpId="0"/>
      <p:bldP spid="3586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890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7901" name="矩形 2"/>
          <p:cNvSpPr>
            <a:spLocks noChangeArrowheads="1"/>
          </p:cNvSpPr>
          <p:nvPr/>
        </p:nvSpPr>
        <p:spPr bwMode="auto">
          <a:xfrm>
            <a:off x="5143499" y="3722688"/>
            <a:ext cx="3020856" cy="91531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18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1800" b="1">
                <a:solidFill>
                  <a:srgbClr val="000000"/>
                </a:solidFill>
                <a:latin typeface="宋体" pitchFamily="2" charset="-122"/>
              </a:rPr>
              <a:t>左右两边顶部齐平，“扁”底部低。“扁”的撇笔撇向“纟”下。</a:t>
            </a:r>
          </a:p>
        </p:txBody>
      </p:sp>
      <p:sp>
        <p:nvSpPr>
          <p:cNvPr id="37902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编</a:t>
            </a:r>
          </a:p>
        </p:txBody>
      </p:sp>
      <p:sp>
        <p:nvSpPr>
          <p:cNvPr id="37903" name="矩形 41"/>
          <p:cNvSpPr/>
          <p:nvPr/>
        </p:nvSpPr>
        <p:spPr>
          <a:xfrm>
            <a:off x="3281362" y="1187450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biān 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37904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7905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编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织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7906" name="Freeform 33"/>
          <p:cNvSpPr/>
          <p:nvPr/>
        </p:nvSpPr>
        <p:spPr bwMode="auto">
          <a:xfrm>
            <a:off x="6864350" y="1492250"/>
            <a:ext cx="238125" cy="2095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5" h="330">
                <a:moveTo>
                  <a:pt x="120" y="225"/>
                </a:moveTo>
                <a:lnTo>
                  <a:pt x="45" y="150"/>
                </a:lnTo>
                <a:lnTo>
                  <a:pt x="0" y="90"/>
                </a:lnTo>
                <a:lnTo>
                  <a:pt x="0" y="45"/>
                </a:lnTo>
                <a:lnTo>
                  <a:pt x="0" y="15"/>
                </a:lnTo>
                <a:lnTo>
                  <a:pt x="30" y="0"/>
                </a:lnTo>
                <a:lnTo>
                  <a:pt x="105" y="0"/>
                </a:lnTo>
                <a:lnTo>
                  <a:pt x="210" y="15"/>
                </a:lnTo>
                <a:lnTo>
                  <a:pt x="300" y="75"/>
                </a:lnTo>
                <a:lnTo>
                  <a:pt x="360" y="150"/>
                </a:lnTo>
                <a:lnTo>
                  <a:pt x="375" y="225"/>
                </a:lnTo>
                <a:lnTo>
                  <a:pt x="375" y="270"/>
                </a:lnTo>
                <a:lnTo>
                  <a:pt x="360" y="300"/>
                </a:lnTo>
                <a:lnTo>
                  <a:pt x="300" y="330"/>
                </a:lnTo>
                <a:lnTo>
                  <a:pt x="210" y="300"/>
                </a:lnTo>
                <a:lnTo>
                  <a:pt x="165" y="270"/>
                </a:lnTo>
                <a:lnTo>
                  <a:pt x="120" y="2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07" name="TextBox 23"/>
          <p:cNvSpPr txBox="1">
            <a:spLocks noChangeArrowheads="1"/>
          </p:cNvSpPr>
          <p:nvPr/>
        </p:nvSpPr>
        <p:spPr bwMode="auto">
          <a:xfrm>
            <a:off x="679450" y="393223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编织  编筐　</a:t>
            </a:r>
          </a:p>
        </p:txBody>
      </p:sp>
      <p:sp>
        <p:nvSpPr>
          <p:cNvPr id="37908" name="TextBox 24"/>
          <p:cNvSpPr txBox="1">
            <a:spLocks noChangeArrowheads="1"/>
          </p:cNvSpPr>
          <p:nvPr/>
        </p:nvSpPr>
        <p:spPr bwMode="auto">
          <a:xfrm>
            <a:off x="679450" y="4316413"/>
            <a:ext cx="3645367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爷爷正在编织竹筐。</a:t>
            </a:r>
          </a:p>
        </p:txBody>
      </p:sp>
      <p:sp>
        <p:nvSpPr>
          <p:cNvPr id="37909" name="文本框 30"/>
          <p:cNvSpPr/>
          <p:nvPr/>
        </p:nvSpPr>
        <p:spPr>
          <a:xfrm>
            <a:off x="679450" y="3548062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B 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纟</a:t>
            </a:r>
          </a:p>
        </p:txBody>
      </p:sp>
      <p:sp>
        <p:nvSpPr>
          <p:cNvPr id="37910" name="文本框 31"/>
          <p:cNvSpPr/>
          <p:nvPr/>
        </p:nvSpPr>
        <p:spPr>
          <a:xfrm>
            <a:off x="679450" y="3163888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37911" name="Freeform 34"/>
          <p:cNvSpPr/>
          <p:nvPr/>
        </p:nvSpPr>
        <p:spPr bwMode="auto">
          <a:xfrm>
            <a:off x="5816600" y="2673350"/>
            <a:ext cx="657225" cy="371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35" h="585">
                <a:moveTo>
                  <a:pt x="795" y="90"/>
                </a:moveTo>
                <a:lnTo>
                  <a:pt x="900" y="45"/>
                </a:lnTo>
                <a:lnTo>
                  <a:pt x="960" y="15"/>
                </a:lnTo>
                <a:lnTo>
                  <a:pt x="1005" y="0"/>
                </a:lnTo>
                <a:lnTo>
                  <a:pt x="1035" y="15"/>
                </a:lnTo>
                <a:lnTo>
                  <a:pt x="1005" y="45"/>
                </a:lnTo>
                <a:lnTo>
                  <a:pt x="930" y="105"/>
                </a:lnTo>
                <a:lnTo>
                  <a:pt x="810" y="195"/>
                </a:lnTo>
                <a:lnTo>
                  <a:pt x="645" y="315"/>
                </a:lnTo>
                <a:lnTo>
                  <a:pt x="465" y="435"/>
                </a:lnTo>
                <a:lnTo>
                  <a:pt x="330" y="525"/>
                </a:lnTo>
                <a:lnTo>
                  <a:pt x="240" y="570"/>
                </a:lnTo>
                <a:lnTo>
                  <a:pt x="210" y="585"/>
                </a:lnTo>
                <a:lnTo>
                  <a:pt x="180" y="585"/>
                </a:lnTo>
                <a:lnTo>
                  <a:pt x="150" y="585"/>
                </a:lnTo>
                <a:lnTo>
                  <a:pt x="75" y="525"/>
                </a:lnTo>
                <a:lnTo>
                  <a:pt x="15" y="450"/>
                </a:lnTo>
                <a:lnTo>
                  <a:pt x="0" y="390"/>
                </a:lnTo>
                <a:lnTo>
                  <a:pt x="15" y="360"/>
                </a:lnTo>
                <a:lnTo>
                  <a:pt x="90" y="345"/>
                </a:lnTo>
                <a:lnTo>
                  <a:pt x="165" y="345"/>
                </a:lnTo>
                <a:lnTo>
                  <a:pt x="225" y="330"/>
                </a:lnTo>
                <a:lnTo>
                  <a:pt x="240" y="315"/>
                </a:lnTo>
                <a:lnTo>
                  <a:pt x="285" y="300"/>
                </a:lnTo>
                <a:lnTo>
                  <a:pt x="345" y="285"/>
                </a:lnTo>
                <a:lnTo>
                  <a:pt x="420" y="255"/>
                </a:lnTo>
                <a:lnTo>
                  <a:pt x="600" y="180"/>
                </a:lnTo>
                <a:lnTo>
                  <a:pt x="795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2" name="Freeform 35"/>
          <p:cNvSpPr/>
          <p:nvPr/>
        </p:nvSpPr>
        <p:spPr bwMode="auto">
          <a:xfrm>
            <a:off x="5902325" y="1539875"/>
            <a:ext cx="457200" cy="752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20" h="1185">
                <a:moveTo>
                  <a:pt x="420" y="360"/>
                </a:moveTo>
                <a:lnTo>
                  <a:pt x="450" y="255"/>
                </a:lnTo>
                <a:lnTo>
                  <a:pt x="480" y="180"/>
                </a:lnTo>
                <a:lnTo>
                  <a:pt x="495" y="120"/>
                </a:lnTo>
                <a:lnTo>
                  <a:pt x="480" y="75"/>
                </a:lnTo>
                <a:lnTo>
                  <a:pt x="450" y="45"/>
                </a:lnTo>
                <a:lnTo>
                  <a:pt x="465" y="15"/>
                </a:lnTo>
                <a:lnTo>
                  <a:pt x="480" y="0"/>
                </a:lnTo>
                <a:lnTo>
                  <a:pt x="525" y="0"/>
                </a:lnTo>
                <a:lnTo>
                  <a:pt x="585" y="15"/>
                </a:lnTo>
                <a:lnTo>
                  <a:pt x="645" y="60"/>
                </a:lnTo>
                <a:lnTo>
                  <a:pt x="705" y="120"/>
                </a:lnTo>
                <a:lnTo>
                  <a:pt x="720" y="165"/>
                </a:lnTo>
                <a:lnTo>
                  <a:pt x="705" y="225"/>
                </a:lnTo>
                <a:lnTo>
                  <a:pt x="675" y="285"/>
                </a:lnTo>
                <a:lnTo>
                  <a:pt x="615" y="360"/>
                </a:lnTo>
                <a:lnTo>
                  <a:pt x="555" y="510"/>
                </a:lnTo>
                <a:lnTo>
                  <a:pt x="495" y="600"/>
                </a:lnTo>
                <a:lnTo>
                  <a:pt x="420" y="705"/>
                </a:lnTo>
                <a:lnTo>
                  <a:pt x="330" y="840"/>
                </a:lnTo>
                <a:lnTo>
                  <a:pt x="225" y="975"/>
                </a:lnTo>
                <a:lnTo>
                  <a:pt x="240" y="990"/>
                </a:lnTo>
                <a:lnTo>
                  <a:pt x="285" y="990"/>
                </a:lnTo>
                <a:lnTo>
                  <a:pt x="360" y="990"/>
                </a:lnTo>
                <a:lnTo>
                  <a:pt x="450" y="975"/>
                </a:lnTo>
                <a:lnTo>
                  <a:pt x="600" y="960"/>
                </a:lnTo>
                <a:lnTo>
                  <a:pt x="645" y="960"/>
                </a:lnTo>
                <a:lnTo>
                  <a:pt x="690" y="960"/>
                </a:lnTo>
                <a:lnTo>
                  <a:pt x="690" y="1065"/>
                </a:lnTo>
                <a:lnTo>
                  <a:pt x="465" y="1095"/>
                </a:lnTo>
                <a:lnTo>
                  <a:pt x="270" y="1140"/>
                </a:lnTo>
                <a:lnTo>
                  <a:pt x="180" y="1170"/>
                </a:lnTo>
                <a:lnTo>
                  <a:pt x="105" y="1185"/>
                </a:lnTo>
                <a:lnTo>
                  <a:pt x="60" y="1185"/>
                </a:lnTo>
                <a:lnTo>
                  <a:pt x="45" y="1185"/>
                </a:lnTo>
                <a:lnTo>
                  <a:pt x="15" y="1140"/>
                </a:lnTo>
                <a:lnTo>
                  <a:pt x="0" y="1065"/>
                </a:lnTo>
                <a:lnTo>
                  <a:pt x="0" y="1035"/>
                </a:lnTo>
                <a:lnTo>
                  <a:pt x="15" y="1005"/>
                </a:lnTo>
                <a:lnTo>
                  <a:pt x="90" y="930"/>
                </a:lnTo>
                <a:lnTo>
                  <a:pt x="165" y="855"/>
                </a:lnTo>
                <a:lnTo>
                  <a:pt x="255" y="735"/>
                </a:lnTo>
                <a:lnTo>
                  <a:pt x="330" y="570"/>
                </a:lnTo>
                <a:lnTo>
                  <a:pt x="420" y="3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3" name="Freeform 36"/>
          <p:cNvSpPr/>
          <p:nvPr/>
        </p:nvSpPr>
        <p:spPr bwMode="auto">
          <a:xfrm>
            <a:off x="5949950" y="1863725"/>
            <a:ext cx="600075" cy="8286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45" h="1305">
                <a:moveTo>
                  <a:pt x="195" y="1260"/>
                </a:moveTo>
                <a:lnTo>
                  <a:pt x="150" y="1290"/>
                </a:lnTo>
                <a:lnTo>
                  <a:pt x="105" y="1305"/>
                </a:lnTo>
                <a:lnTo>
                  <a:pt x="75" y="1290"/>
                </a:lnTo>
                <a:lnTo>
                  <a:pt x="30" y="1245"/>
                </a:lnTo>
                <a:lnTo>
                  <a:pt x="0" y="1200"/>
                </a:lnTo>
                <a:lnTo>
                  <a:pt x="0" y="1155"/>
                </a:lnTo>
                <a:lnTo>
                  <a:pt x="15" y="1110"/>
                </a:lnTo>
                <a:lnTo>
                  <a:pt x="60" y="1065"/>
                </a:lnTo>
                <a:lnTo>
                  <a:pt x="90" y="1050"/>
                </a:lnTo>
                <a:lnTo>
                  <a:pt x="135" y="1020"/>
                </a:lnTo>
                <a:lnTo>
                  <a:pt x="240" y="930"/>
                </a:lnTo>
                <a:lnTo>
                  <a:pt x="300" y="855"/>
                </a:lnTo>
                <a:lnTo>
                  <a:pt x="360" y="765"/>
                </a:lnTo>
                <a:lnTo>
                  <a:pt x="450" y="630"/>
                </a:lnTo>
                <a:lnTo>
                  <a:pt x="555" y="480"/>
                </a:lnTo>
                <a:lnTo>
                  <a:pt x="645" y="330"/>
                </a:lnTo>
                <a:lnTo>
                  <a:pt x="705" y="210"/>
                </a:lnTo>
                <a:lnTo>
                  <a:pt x="735" y="135"/>
                </a:lnTo>
                <a:lnTo>
                  <a:pt x="735" y="90"/>
                </a:lnTo>
                <a:lnTo>
                  <a:pt x="720" y="45"/>
                </a:lnTo>
                <a:lnTo>
                  <a:pt x="735" y="15"/>
                </a:lnTo>
                <a:lnTo>
                  <a:pt x="765" y="0"/>
                </a:lnTo>
                <a:lnTo>
                  <a:pt x="825" y="30"/>
                </a:lnTo>
                <a:lnTo>
                  <a:pt x="885" y="75"/>
                </a:lnTo>
                <a:lnTo>
                  <a:pt x="930" y="135"/>
                </a:lnTo>
                <a:lnTo>
                  <a:pt x="945" y="195"/>
                </a:lnTo>
                <a:lnTo>
                  <a:pt x="915" y="270"/>
                </a:lnTo>
                <a:lnTo>
                  <a:pt x="870" y="315"/>
                </a:lnTo>
                <a:lnTo>
                  <a:pt x="810" y="390"/>
                </a:lnTo>
                <a:lnTo>
                  <a:pt x="720" y="495"/>
                </a:lnTo>
                <a:lnTo>
                  <a:pt x="600" y="645"/>
                </a:lnTo>
                <a:lnTo>
                  <a:pt x="495" y="780"/>
                </a:lnTo>
                <a:lnTo>
                  <a:pt x="405" y="885"/>
                </a:lnTo>
                <a:lnTo>
                  <a:pt x="360" y="945"/>
                </a:lnTo>
                <a:lnTo>
                  <a:pt x="360" y="975"/>
                </a:lnTo>
                <a:lnTo>
                  <a:pt x="375" y="975"/>
                </a:lnTo>
                <a:lnTo>
                  <a:pt x="435" y="975"/>
                </a:lnTo>
                <a:lnTo>
                  <a:pt x="510" y="960"/>
                </a:lnTo>
                <a:lnTo>
                  <a:pt x="615" y="930"/>
                </a:lnTo>
                <a:lnTo>
                  <a:pt x="720" y="900"/>
                </a:lnTo>
                <a:lnTo>
                  <a:pt x="795" y="885"/>
                </a:lnTo>
                <a:lnTo>
                  <a:pt x="840" y="870"/>
                </a:lnTo>
                <a:lnTo>
                  <a:pt x="855" y="885"/>
                </a:lnTo>
                <a:lnTo>
                  <a:pt x="840" y="915"/>
                </a:lnTo>
                <a:lnTo>
                  <a:pt x="780" y="945"/>
                </a:lnTo>
                <a:lnTo>
                  <a:pt x="690" y="990"/>
                </a:lnTo>
                <a:lnTo>
                  <a:pt x="555" y="1050"/>
                </a:lnTo>
                <a:lnTo>
                  <a:pt x="420" y="1125"/>
                </a:lnTo>
                <a:lnTo>
                  <a:pt x="300" y="1185"/>
                </a:lnTo>
                <a:lnTo>
                  <a:pt x="240" y="1230"/>
                </a:lnTo>
                <a:lnTo>
                  <a:pt x="195" y="12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4" name="Freeform 38"/>
          <p:cNvSpPr/>
          <p:nvPr/>
        </p:nvSpPr>
        <p:spPr bwMode="auto">
          <a:xfrm>
            <a:off x="6759575" y="1768475"/>
            <a:ext cx="619125" cy="3619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975" h="570">
                <a:moveTo>
                  <a:pt x="630" y="390"/>
                </a:moveTo>
                <a:lnTo>
                  <a:pt x="645" y="330"/>
                </a:lnTo>
                <a:lnTo>
                  <a:pt x="645" y="270"/>
                </a:lnTo>
                <a:lnTo>
                  <a:pt x="630" y="225"/>
                </a:lnTo>
                <a:lnTo>
                  <a:pt x="600" y="210"/>
                </a:lnTo>
                <a:lnTo>
                  <a:pt x="540" y="195"/>
                </a:lnTo>
                <a:lnTo>
                  <a:pt x="480" y="210"/>
                </a:lnTo>
                <a:lnTo>
                  <a:pt x="375" y="255"/>
                </a:lnTo>
                <a:lnTo>
                  <a:pt x="210" y="300"/>
                </a:lnTo>
                <a:lnTo>
                  <a:pt x="0" y="360"/>
                </a:lnTo>
                <a:lnTo>
                  <a:pt x="0" y="210"/>
                </a:lnTo>
                <a:lnTo>
                  <a:pt x="60" y="210"/>
                </a:lnTo>
                <a:lnTo>
                  <a:pt x="135" y="195"/>
                </a:lnTo>
                <a:lnTo>
                  <a:pt x="240" y="165"/>
                </a:lnTo>
                <a:lnTo>
                  <a:pt x="360" y="135"/>
                </a:lnTo>
                <a:lnTo>
                  <a:pt x="480" y="105"/>
                </a:lnTo>
                <a:lnTo>
                  <a:pt x="570" y="75"/>
                </a:lnTo>
                <a:lnTo>
                  <a:pt x="630" y="45"/>
                </a:lnTo>
                <a:lnTo>
                  <a:pt x="675" y="30"/>
                </a:lnTo>
                <a:lnTo>
                  <a:pt x="720" y="0"/>
                </a:lnTo>
                <a:lnTo>
                  <a:pt x="750" y="0"/>
                </a:lnTo>
                <a:lnTo>
                  <a:pt x="795" y="30"/>
                </a:lnTo>
                <a:lnTo>
                  <a:pt x="885" y="75"/>
                </a:lnTo>
                <a:lnTo>
                  <a:pt x="960" y="150"/>
                </a:lnTo>
                <a:lnTo>
                  <a:pt x="975" y="180"/>
                </a:lnTo>
                <a:lnTo>
                  <a:pt x="960" y="210"/>
                </a:lnTo>
                <a:lnTo>
                  <a:pt x="915" y="240"/>
                </a:lnTo>
                <a:lnTo>
                  <a:pt x="870" y="270"/>
                </a:lnTo>
                <a:lnTo>
                  <a:pt x="825" y="330"/>
                </a:lnTo>
                <a:lnTo>
                  <a:pt x="765" y="435"/>
                </a:lnTo>
                <a:lnTo>
                  <a:pt x="690" y="570"/>
                </a:lnTo>
                <a:lnTo>
                  <a:pt x="615" y="570"/>
                </a:lnTo>
                <a:lnTo>
                  <a:pt x="615" y="495"/>
                </a:lnTo>
                <a:lnTo>
                  <a:pt x="630" y="3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5" name="Freeform 39"/>
          <p:cNvSpPr/>
          <p:nvPr/>
        </p:nvSpPr>
        <p:spPr bwMode="auto">
          <a:xfrm>
            <a:off x="6721475" y="2111375"/>
            <a:ext cx="542925" cy="1809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855" h="285">
                <a:moveTo>
                  <a:pt x="720" y="0"/>
                </a:moveTo>
                <a:lnTo>
                  <a:pt x="750" y="0"/>
                </a:lnTo>
                <a:lnTo>
                  <a:pt x="780" y="15"/>
                </a:lnTo>
                <a:lnTo>
                  <a:pt x="825" y="60"/>
                </a:lnTo>
                <a:lnTo>
                  <a:pt x="855" y="120"/>
                </a:lnTo>
                <a:lnTo>
                  <a:pt x="0" y="285"/>
                </a:lnTo>
                <a:lnTo>
                  <a:pt x="0" y="150"/>
                </a:lnTo>
                <a:lnTo>
                  <a:pt x="240" y="120"/>
                </a:lnTo>
                <a:lnTo>
                  <a:pt x="465" y="60"/>
                </a:lnTo>
                <a:lnTo>
                  <a:pt x="555" y="30"/>
                </a:lnTo>
                <a:lnTo>
                  <a:pt x="630" y="15"/>
                </a:lnTo>
                <a:lnTo>
                  <a:pt x="675" y="0"/>
                </a:lnTo>
                <a:lnTo>
                  <a:pt x="72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6" name="Freeform 42"/>
          <p:cNvSpPr/>
          <p:nvPr/>
        </p:nvSpPr>
        <p:spPr bwMode="auto">
          <a:xfrm>
            <a:off x="6759575" y="2663825"/>
            <a:ext cx="590550" cy="171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930" h="270">
                <a:moveTo>
                  <a:pt x="0" y="180"/>
                </a:moveTo>
                <a:lnTo>
                  <a:pt x="60" y="165"/>
                </a:lnTo>
                <a:lnTo>
                  <a:pt x="165" y="135"/>
                </a:lnTo>
                <a:lnTo>
                  <a:pt x="285" y="105"/>
                </a:lnTo>
                <a:lnTo>
                  <a:pt x="450" y="60"/>
                </a:lnTo>
                <a:lnTo>
                  <a:pt x="600" y="30"/>
                </a:lnTo>
                <a:lnTo>
                  <a:pt x="720" y="0"/>
                </a:lnTo>
                <a:lnTo>
                  <a:pt x="810" y="0"/>
                </a:lnTo>
                <a:lnTo>
                  <a:pt x="870" y="0"/>
                </a:lnTo>
                <a:lnTo>
                  <a:pt x="915" y="30"/>
                </a:lnTo>
                <a:lnTo>
                  <a:pt x="930" y="45"/>
                </a:lnTo>
                <a:lnTo>
                  <a:pt x="900" y="90"/>
                </a:lnTo>
                <a:lnTo>
                  <a:pt x="825" y="120"/>
                </a:lnTo>
                <a:lnTo>
                  <a:pt x="735" y="150"/>
                </a:lnTo>
                <a:lnTo>
                  <a:pt x="690" y="165"/>
                </a:lnTo>
                <a:lnTo>
                  <a:pt x="660" y="165"/>
                </a:lnTo>
                <a:lnTo>
                  <a:pt x="600" y="165"/>
                </a:lnTo>
                <a:lnTo>
                  <a:pt x="510" y="195"/>
                </a:lnTo>
                <a:lnTo>
                  <a:pt x="390" y="210"/>
                </a:lnTo>
                <a:lnTo>
                  <a:pt x="270" y="240"/>
                </a:lnTo>
                <a:lnTo>
                  <a:pt x="180" y="255"/>
                </a:lnTo>
                <a:lnTo>
                  <a:pt x="120" y="270"/>
                </a:lnTo>
                <a:lnTo>
                  <a:pt x="90" y="270"/>
                </a:lnTo>
                <a:lnTo>
                  <a:pt x="60" y="240"/>
                </a:lnTo>
                <a:lnTo>
                  <a:pt x="0" y="1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7" name="Freeform 37"/>
          <p:cNvSpPr/>
          <p:nvPr/>
        </p:nvSpPr>
        <p:spPr bwMode="auto">
          <a:xfrm>
            <a:off x="6226175" y="1882775"/>
            <a:ext cx="561975" cy="1304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85" h="2055">
                <a:moveTo>
                  <a:pt x="705" y="1080"/>
                </a:moveTo>
                <a:lnTo>
                  <a:pt x="600" y="1350"/>
                </a:lnTo>
                <a:lnTo>
                  <a:pt x="480" y="1575"/>
                </a:lnTo>
                <a:lnTo>
                  <a:pt x="405" y="1680"/>
                </a:lnTo>
                <a:lnTo>
                  <a:pt x="345" y="1770"/>
                </a:lnTo>
                <a:lnTo>
                  <a:pt x="180" y="1920"/>
                </a:lnTo>
                <a:lnTo>
                  <a:pt x="105" y="1995"/>
                </a:lnTo>
                <a:lnTo>
                  <a:pt x="45" y="2040"/>
                </a:lnTo>
                <a:lnTo>
                  <a:pt x="15" y="2055"/>
                </a:lnTo>
                <a:lnTo>
                  <a:pt x="0" y="2055"/>
                </a:lnTo>
                <a:lnTo>
                  <a:pt x="0" y="2025"/>
                </a:lnTo>
                <a:lnTo>
                  <a:pt x="45" y="1980"/>
                </a:lnTo>
                <a:lnTo>
                  <a:pt x="105" y="1890"/>
                </a:lnTo>
                <a:lnTo>
                  <a:pt x="195" y="1785"/>
                </a:lnTo>
                <a:lnTo>
                  <a:pt x="375" y="1485"/>
                </a:lnTo>
                <a:lnTo>
                  <a:pt x="450" y="1320"/>
                </a:lnTo>
                <a:lnTo>
                  <a:pt x="525" y="1140"/>
                </a:lnTo>
                <a:lnTo>
                  <a:pt x="585" y="945"/>
                </a:lnTo>
                <a:lnTo>
                  <a:pt x="645" y="780"/>
                </a:lnTo>
                <a:lnTo>
                  <a:pt x="675" y="615"/>
                </a:lnTo>
                <a:lnTo>
                  <a:pt x="690" y="465"/>
                </a:lnTo>
                <a:lnTo>
                  <a:pt x="705" y="330"/>
                </a:lnTo>
                <a:lnTo>
                  <a:pt x="705" y="240"/>
                </a:lnTo>
                <a:lnTo>
                  <a:pt x="705" y="165"/>
                </a:lnTo>
                <a:lnTo>
                  <a:pt x="690" y="120"/>
                </a:lnTo>
                <a:lnTo>
                  <a:pt x="660" y="60"/>
                </a:lnTo>
                <a:lnTo>
                  <a:pt x="675" y="30"/>
                </a:lnTo>
                <a:lnTo>
                  <a:pt x="690" y="15"/>
                </a:lnTo>
                <a:lnTo>
                  <a:pt x="735" y="0"/>
                </a:lnTo>
                <a:lnTo>
                  <a:pt x="795" y="15"/>
                </a:lnTo>
                <a:lnTo>
                  <a:pt x="885" y="45"/>
                </a:lnTo>
                <a:lnTo>
                  <a:pt x="870" y="315"/>
                </a:lnTo>
                <a:lnTo>
                  <a:pt x="855" y="555"/>
                </a:lnTo>
                <a:lnTo>
                  <a:pt x="840" y="675"/>
                </a:lnTo>
                <a:lnTo>
                  <a:pt x="810" y="810"/>
                </a:lnTo>
                <a:lnTo>
                  <a:pt x="705" y="10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8" name="Freeform 40"/>
          <p:cNvSpPr/>
          <p:nvPr/>
        </p:nvSpPr>
        <p:spPr bwMode="auto">
          <a:xfrm>
            <a:off x="6645275" y="2473325"/>
            <a:ext cx="85725" cy="7334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35" h="1155">
                <a:moveTo>
                  <a:pt x="30" y="1080"/>
                </a:moveTo>
                <a:lnTo>
                  <a:pt x="0" y="960"/>
                </a:lnTo>
                <a:lnTo>
                  <a:pt x="0" y="840"/>
                </a:lnTo>
                <a:lnTo>
                  <a:pt x="0" y="795"/>
                </a:lnTo>
                <a:lnTo>
                  <a:pt x="0" y="735"/>
                </a:lnTo>
                <a:lnTo>
                  <a:pt x="15" y="660"/>
                </a:lnTo>
                <a:lnTo>
                  <a:pt x="15" y="570"/>
                </a:lnTo>
                <a:lnTo>
                  <a:pt x="15" y="450"/>
                </a:lnTo>
                <a:lnTo>
                  <a:pt x="15" y="315"/>
                </a:lnTo>
                <a:lnTo>
                  <a:pt x="15" y="165"/>
                </a:lnTo>
                <a:lnTo>
                  <a:pt x="15" y="0"/>
                </a:lnTo>
                <a:lnTo>
                  <a:pt x="75" y="15"/>
                </a:lnTo>
                <a:lnTo>
                  <a:pt x="135" y="45"/>
                </a:lnTo>
                <a:lnTo>
                  <a:pt x="135" y="285"/>
                </a:lnTo>
                <a:lnTo>
                  <a:pt x="135" y="495"/>
                </a:lnTo>
                <a:lnTo>
                  <a:pt x="135" y="675"/>
                </a:lnTo>
                <a:lnTo>
                  <a:pt x="135" y="825"/>
                </a:lnTo>
                <a:lnTo>
                  <a:pt x="135" y="945"/>
                </a:lnTo>
                <a:lnTo>
                  <a:pt x="135" y="1035"/>
                </a:lnTo>
                <a:lnTo>
                  <a:pt x="135" y="1095"/>
                </a:lnTo>
                <a:lnTo>
                  <a:pt x="120" y="1125"/>
                </a:lnTo>
                <a:lnTo>
                  <a:pt x="120" y="1155"/>
                </a:lnTo>
                <a:lnTo>
                  <a:pt x="90" y="1140"/>
                </a:lnTo>
                <a:lnTo>
                  <a:pt x="60" y="1125"/>
                </a:lnTo>
                <a:lnTo>
                  <a:pt x="30" y="10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19" name="Freeform 41"/>
          <p:cNvSpPr/>
          <p:nvPr/>
        </p:nvSpPr>
        <p:spPr bwMode="auto">
          <a:xfrm>
            <a:off x="6692900" y="2368550"/>
            <a:ext cx="923925" cy="9239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55" h="1455">
                <a:moveTo>
                  <a:pt x="1320" y="90"/>
                </a:moveTo>
                <a:lnTo>
                  <a:pt x="1380" y="120"/>
                </a:lnTo>
                <a:lnTo>
                  <a:pt x="1410" y="150"/>
                </a:lnTo>
                <a:lnTo>
                  <a:pt x="1440" y="180"/>
                </a:lnTo>
                <a:lnTo>
                  <a:pt x="1455" y="195"/>
                </a:lnTo>
                <a:lnTo>
                  <a:pt x="1440" y="225"/>
                </a:lnTo>
                <a:lnTo>
                  <a:pt x="1410" y="255"/>
                </a:lnTo>
                <a:lnTo>
                  <a:pt x="1395" y="270"/>
                </a:lnTo>
                <a:lnTo>
                  <a:pt x="1380" y="315"/>
                </a:lnTo>
                <a:lnTo>
                  <a:pt x="1380" y="390"/>
                </a:lnTo>
                <a:lnTo>
                  <a:pt x="1365" y="495"/>
                </a:lnTo>
                <a:lnTo>
                  <a:pt x="1365" y="705"/>
                </a:lnTo>
                <a:lnTo>
                  <a:pt x="1350" y="900"/>
                </a:lnTo>
                <a:lnTo>
                  <a:pt x="1335" y="1065"/>
                </a:lnTo>
                <a:lnTo>
                  <a:pt x="1290" y="1215"/>
                </a:lnTo>
                <a:lnTo>
                  <a:pt x="1260" y="1275"/>
                </a:lnTo>
                <a:lnTo>
                  <a:pt x="1245" y="1335"/>
                </a:lnTo>
                <a:lnTo>
                  <a:pt x="1185" y="1410"/>
                </a:lnTo>
                <a:lnTo>
                  <a:pt x="1140" y="1440"/>
                </a:lnTo>
                <a:lnTo>
                  <a:pt x="1095" y="1455"/>
                </a:lnTo>
                <a:lnTo>
                  <a:pt x="1080" y="1440"/>
                </a:lnTo>
                <a:lnTo>
                  <a:pt x="1065" y="1410"/>
                </a:lnTo>
                <a:lnTo>
                  <a:pt x="1065" y="1365"/>
                </a:lnTo>
                <a:lnTo>
                  <a:pt x="1020" y="1260"/>
                </a:lnTo>
                <a:lnTo>
                  <a:pt x="945" y="1170"/>
                </a:lnTo>
                <a:lnTo>
                  <a:pt x="870" y="1110"/>
                </a:lnTo>
                <a:lnTo>
                  <a:pt x="870" y="1065"/>
                </a:lnTo>
                <a:lnTo>
                  <a:pt x="900" y="1065"/>
                </a:lnTo>
                <a:lnTo>
                  <a:pt x="990" y="1080"/>
                </a:lnTo>
                <a:lnTo>
                  <a:pt x="1080" y="1095"/>
                </a:lnTo>
                <a:lnTo>
                  <a:pt x="1110" y="1095"/>
                </a:lnTo>
                <a:lnTo>
                  <a:pt x="1125" y="1065"/>
                </a:lnTo>
                <a:lnTo>
                  <a:pt x="1140" y="1020"/>
                </a:lnTo>
                <a:lnTo>
                  <a:pt x="1170" y="930"/>
                </a:lnTo>
                <a:lnTo>
                  <a:pt x="1170" y="885"/>
                </a:lnTo>
                <a:lnTo>
                  <a:pt x="1170" y="795"/>
                </a:lnTo>
                <a:lnTo>
                  <a:pt x="1185" y="675"/>
                </a:lnTo>
                <a:lnTo>
                  <a:pt x="1185" y="525"/>
                </a:lnTo>
                <a:lnTo>
                  <a:pt x="1200" y="390"/>
                </a:lnTo>
                <a:lnTo>
                  <a:pt x="1185" y="285"/>
                </a:lnTo>
                <a:lnTo>
                  <a:pt x="1185" y="225"/>
                </a:lnTo>
                <a:lnTo>
                  <a:pt x="1170" y="180"/>
                </a:lnTo>
                <a:lnTo>
                  <a:pt x="1140" y="180"/>
                </a:lnTo>
                <a:lnTo>
                  <a:pt x="1065" y="180"/>
                </a:lnTo>
                <a:lnTo>
                  <a:pt x="975" y="180"/>
                </a:lnTo>
                <a:lnTo>
                  <a:pt x="840" y="195"/>
                </a:lnTo>
                <a:lnTo>
                  <a:pt x="675" y="210"/>
                </a:lnTo>
                <a:lnTo>
                  <a:pt x="495" y="240"/>
                </a:lnTo>
                <a:lnTo>
                  <a:pt x="255" y="270"/>
                </a:lnTo>
                <a:lnTo>
                  <a:pt x="0" y="315"/>
                </a:lnTo>
                <a:lnTo>
                  <a:pt x="0" y="165"/>
                </a:lnTo>
                <a:lnTo>
                  <a:pt x="45" y="180"/>
                </a:lnTo>
                <a:lnTo>
                  <a:pt x="150" y="180"/>
                </a:lnTo>
                <a:lnTo>
                  <a:pt x="300" y="165"/>
                </a:lnTo>
                <a:lnTo>
                  <a:pt x="525" y="135"/>
                </a:lnTo>
                <a:lnTo>
                  <a:pt x="735" y="105"/>
                </a:lnTo>
                <a:lnTo>
                  <a:pt x="900" y="75"/>
                </a:lnTo>
                <a:lnTo>
                  <a:pt x="1005" y="45"/>
                </a:lnTo>
                <a:lnTo>
                  <a:pt x="1065" y="15"/>
                </a:lnTo>
                <a:lnTo>
                  <a:pt x="1110" y="0"/>
                </a:lnTo>
                <a:lnTo>
                  <a:pt x="1155" y="0"/>
                </a:lnTo>
                <a:lnTo>
                  <a:pt x="1215" y="15"/>
                </a:lnTo>
                <a:lnTo>
                  <a:pt x="1260" y="45"/>
                </a:lnTo>
                <a:lnTo>
                  <a:pt x="1320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20" name="Freeform 43"/>
          <p:cNvSpPr/>
          <p:nvPr/>
        </p:nvSpPr>
        <p:spPr bwMode="auto">
          <a:xfrm>
            <a:off x="6864350" y="2501900"/>
            <a:ext cx="95250" cy="5619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150" h="885">
                <a:moveTo>
                  <a:pt x="150" y="0"/>
                </a:moveTo>
                <a:lnTo>
                  <a:pt x="150" y="315"/>
                </a:lnTo>
                <a:lnTo>
                  <a:pt x="135" y="600"/>
                </a:lnTo>
                <a:lnTo>
                  <a:pt x="120" y="720"/>
                </a:lnTo>
                <a:lnTo>
                  <a:pt x="105" y="810"/>
                </a:lnTo>
                <a:lnTo>
                  <a:pt x="90" y="870"/>
                </a:lnTo>
                <a:lnTo>
                  <a:pt x="60" y="885"/>
                </a:lnTo>
                <a:lnTo>
                  <a:pt x="60" y="870"/>
                </a:lnTo>
                <a:lnTo>
                  <a:pt x="45" y="840"/>
                </a:lnTo>
                <a:lnTo>
                  <a:pt x="30" y="765"/>
                </a:lnTo>
                <a:lnTo>
                  <a:pt x="30" y="675"/>
                </a:lnTo>
                <a:lnTo>
                  <a:pt x="15" y="555"/>
                </a:lnTo>
                <a:lnTo>
                  <a:pt x="15" y="390"/>
                </a:lnTo>
                <a:lnTo>
                  <a:pt x="0" y="210"/>
                </a:lnTo>
                <a:lnTo>
                  <a:pt x="0" y="0"/>
                </a:lnTo>
                <a:lnTo>
                  <a:pt x="15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7921" name="Freeform 44"/>
          <p:cNvSpPr/>
          <p:nvPr/>
        </p:nvSpPr>
        <p:spPr bwMode="auto">
          <a:xfrm>
            <a:off x="7121525" y="2454275"/>
            <a:ext cx="95250" cy="6381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</a:cxnLst>
            <a:rect l="l" t="t" r="GT0" b="GT1"/>
            <a:pathLst>
              <a:path w="150" h="1005">
                <a:moveTo>
                  <a:pt x="150" y="0"/>
                </a:moveTo>
                <a:lnTo>
                  <a:pt x="150" y="120"/>
                </a:lnTo>
                <a:lnTo>
                  <a:pt x="135" y="255"/>
                </a:lnTo>
                <a:lnTo>
                  <a:pt x="120" y="420"/>
                </a:lnTo>
                <a:lnTo>
                  <a:pt x="120" y="600"/>
                </a:lnTo>
                <a:lnTo>
                  <a:pt x="105" y="780"/>
                </a:lnTo>
                <a:lnTo>
                  <a:pt x="90" y="900"/>
                </a:lnTo>
                <a:lnTo>
                  <a:pt x="60" y="975"/>
                </a:lnTo>
                <a:lnTo>
                  <a:pt x="30" y="1005"/>
                </a:lnTo>
                <a:lnTo>
                  <a:pt x="30" y="990"/>
                </a:lnTo>
                <a:lnTo>
                  <a:pt x="15" y="930"/>
                </a:lnTo>
                <a:lnTo>
                  <a:pt x="0" y="855"/>
                </a:lnTo>
                <a:lnTo>
                  <a:pt x="0" y="750"/>
                </a:lnTo>
                <a:lnTo>
                  <a:pt x="0" y="600"/>
                </a:lnTo>
                <a:lnTo>
                  <a:pt x="0" y="435"/>
                </a:lnTo>
                <a:lnTo>
                  <a:pt x="0" y="225"/>
                </a:lnTo>
                <a:lnTo>
                  <a:pt x="15" y="0"/>
                </a:lnTo>
                <a:lnTo>
                  <a:pt x="15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7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7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37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7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7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37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37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7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7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379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379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7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7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 nodeType="clickPar">
                      <p:stCondLst>
                        <p:cond delay="indefinite"/>
                      </p:stCondLst>
                      <p:childTnLst>
                        <p:par>
                          <p:cTn id="8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9" dur="500"/>
                                        <p:tgtEl>
                                          <p:spTgt spid="37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 nodeType="clickPar">
                      <p:stCondLst>
                        <p:cond delay="indefinite"/>
                      </p:stCondLst>
                      <p:childTnLst>
                        <p:par>
                          <p:cTn id="9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4" dur="500"/>
                                        <p:tgtEl>
                                          <p:spTgt spid="37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901" grpId="0"/>
      <p:bldP spid="37903" grpId="0"/>
      <p:bldP spid="37907" grpId="0"/>
      <p:bldP spid="37908" grpId="0"/>
      <p:bldP spid="37909" grpId="0"/>
      <p:bldP spid="37910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9938" name="Group 47"/>
          <p:cNvGraphicFramePr>
            <a:graphicFrameLocks noGrp="1"/>
          </p:cNvGraphicFramePr>
          <p:nvPr/>
        </p:nvGraphicFramePr>
        <p:xfrm>
          <a:off x="5478462" y="996950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9949" name="矩形 2"/>
          <p:cNvSpPr>
            <a:spLocks noChangeArrowheads="1"/>
          </p:cNvSpPr>
          <p:nvPr/>
        </p:nvSpPr>
        <p:spPr bwMode="auto">
          <a:xfrm>
            <a:off x="5114925" y="3756025"/>
            <a:ext cx="3397469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上面部分第三笔竖写在竖中线左侧，穿插到下半格；“心”居下居中。</a:t>
            </a:r>
          </a:p>
        </p:txBody>
      </p:sp>
      <p:sp>
        <p:nvSpPr>
          <p:cNvPr id="39950" name="矩形 4"/>
          <p:cNvSpPr/>
          <p:nvPr/>
        </p:nvSpPr>
        <p:spPr>
          <a:xfrm>
            <a:off x="3544888" y="1830388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怎</a:t>
            </a:r>
          </a:p>
        </p:txBody>
      </p:sp>
      <p:sp>
        <p:nvSpPr>
          <p:cNvPr id="39951" name="矩形 41"/>
          <p:cNvSpPr/>
          <p:nvPr/>
        </p:nvSpPr>
        <p:spPr>
          <a:xfrm>
            <a:off x="3281362" y="1187450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zěn 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39952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39953" name="TextBox 45"/>
          <p:cNvSpPr/>
          <p:nvPr/>
        </p:nvSpPr>
        <p:spPr>
          <a:xfrm>
            <a:off x="801688" y="1762125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怎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么样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9954" name="Freeform 50"/>
          <p:cNvSpPr/>
          <p:nvPr/>
        </p:nvSpPr>
        <p:spPr bwMode="auto">
          <a:xfrm>
            <a:off x="5907088" y="2590800"/>
            <a:ext cx="228600" cy="5524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60" h="870">
                <a:moveTo>
                  <a:pt x="285" y="615"/>
                </a:moveTo>
                <a:lnTo>
                  <a:pt x="255" y="675"/>
                </a:lnTo>
                <a:lnTo>
                  <a:pt x="225" y="720"/>
                </a:lnTo>
                <a:lnTo>
                  <a:pt x="180" y="795"/>
                </a:lnTo>
                <a:lnTo>
                  <a:pt x="120" y="855"/>
                </a:lnTo>
                <a:lnTo>
                  <a:pt x="90" y="870"/>
                </a:lnTo>
                <a:lnTo>
                  <a:pt x="60" y="840"/>
                </a:lnTo>
                <a:lnTo>
                  <a:pt x="45" y="810"/>
                </a:lnTo>
                <a:lnTo>
                  <a:pt x="30" y="780"/>
                </a:lnTo>
                <a:lnTo>
                  <a:pt x="0" y="690"/>
                </a:lnTo>
                <a:lnTo>
                  <a:pt x="0" y="645"/>
                </a:lnTo>
                <a:lnTo>
                  <a:pt x="15" y="615"/>
                </a:lnTo>
                <a:lnTo>
                  <a:pt x="30" y="585"/>
                </a:lnTo>
                <a:lnTo>
                  <a:pt x="90" y="510"/>
                </a:lnTo>
                <a:lnTo>
                  <a:pt x="150" y="375"/>
                </a:lnTo>
                <a:lnTo>
                  <a:pt x="180" y="300"/>
                </a:lnTo>
                <a:lnTo>
                  <a:pt x="210" y="210"/>
                </a:lnTo>
                <a:lnTo>
                  <a:pt x="240" y="120"/>
                </a:lnTo>
                <a:lnTo>
                  <a:pt x="255" y="60"/>
                </a:lnTo>
                <a:lnTo>
                  <a:pt x="285" y="15"/>
                </a:lnTo>
                <a:lnTo>
                  <a:pt x="285" y="0"/>
                </a:lnTo>
                <a:lnTo>
                  <a:pt x="315" y="15"/>
                </a:lnTo>
                <a:lnTo>
                  <a:pt x="345" y="60"/>
                </a:lnTo>
                <a:lnTo>
                  <a:pt x="345" y="105"/>
                </a:lnTo>
                <a:lnTo>
                  <a:pt x="360" y="150"/>
                </a:lnTo>
                <a:lnTo>
                  <a:pt x="360" y="285"/>
                </a:lnTo>
                <a:lnTo>
                  <a:pt x="330" y="465"/>
                </a:lnTo>
                <a:lnTo>
                  <a:pt x="285" y="61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55" name="TextBox 23"/>
          <p:cNvSpPr txBox="1">
            <a:spLocks noChangeArrowheads="1"/>
          </p:cNvSpPr>
          <p:nvPr/>
        </p:nvSpPr>
        <p:spPr bwMode="auto">
          <a:xfrm>
            <a:off x="679450" y="399573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怎样  怎么</a:t>
            </a:r>
          </a:p>
        </p:txBody>
      </p:sp>
      <p:sp>
        <p:nvSpPr>
          <p:cNvPr id="39956" name="TextBox 24"/>
          <p:cNvSpPr txBox="1">
            <a:spLocks noChangeArrowheads="1"/>
          </p:cNvSpPr>
          <p:nvPr/>
        </p:nvSpPr>
        <p:spPr bwMode="auto">
          <a:xfrm>
            <a:off x="679450" y="4376738"/>
            <a:ext cx="3994966" cy="701741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小动物们是怎样过冬的呢？</a:t>
            </a:r>
          </a:p>
        </p:txBody>
      </p:sp>
      <p:sp>
        <p:nvSpPr>
          <p:cNvPr id="39957" name="文本框 30"/>
          <p:cNvSpPr/>
          <p:nvPr/>
        </p:nvSpPr>
        <p:spPr>
          <a:xfrm>
            <a:off x="679450" y="3616325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Z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心</a:t>
            </a:r>
          </a:p>
        </p:txBody>
      </p:sp>
      <p:sp>
        <p:nvSpPr>
          <p:cNvPr id="39958" name="文本框 31"/>
          <p:cNvSpPr/>
          <p:nvPr/>
        </p:nvSpPr>
        <p:spPr>
          <a:xfrm>
            <a:off x="679450" y="3235325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上下</a:t>
            </a:r>
          </a:p>
        </p:txBody>
      </p:sp>
      <p:sp>
        <p:nvSpPr>
          <p:cNvPr id="39959" name="Freeform 45"/>
          <p:cNvSpPr/>
          <p:nvPr/>
        </p:nvSpPr>
        <p:spPr bwMode="auto">
          <a:xfrm>
            <a:off x="6021388" y="1352550"/>
            <a:ext cx="676275" cy="7620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065" h="1200">
                <a:moveTo>
                  <a:pt x="1065" y="165"/>
                </a:moveTo>
                <a:lnTo>
                  <a:pt x="1050" y="210"/>
                </a:lnTo>
                <a:lnTo>
                  <a:pt x="1035" y="255"/>
                </a:lnTo>
                <a:lnTo>
                  <a:pt x="990" y="330"/>
                </a:lnTo>
                <a:lnTo>
                  <a:pt x="930" y="420"/>
                </a:lnTo>
                <a:lnTo>
                  <a:pt x="765" y="600"/>
                </a:lnTo>
                <a:lnTo>
                  <a:pt x="585" y="795"/>
                </a:lnTo>
                <a:lnTo>
                  <a:pt x="390" y="960"/>
                </a:lnTo>
                <a:lnTo>
                  <a:pt x="210" y="1095"/>
                </a:lnTo>
                <a:lnTo>
                  <a:pt x="135" y="1155"/>
                </a:lnTo>
                <a:lnTo>
                  <a:pt x="60" y="1185"/>
                </a:lnTo>
                <a:lnTo>
                  <a:pt x="30" y="1200"/>
                </a:lnTo>
                <a:lnTo>
                  <a:pt x="0" y="1185"/>
                </a:lnTo>
                <a:lnTo>
                  <a:pt x="15" y="1170"/>
                </a:lnTo>
                <a:lnTo>
                  <a:pt x="45" y="1125"/>
                </a:lnTo>
                <a:lnTo>
                  <a:pt x="105" y="1065"/>
                </a:lnTo>
                <a:lnTo>
                  <a:pt x="195" y="975"/>
                </a:lnTo>
                <a:lnTo>
                  <a:pt x="390" y="795"/>
                </a:lnTo>
                <a:lnTo>
                  <a:pt x="540" y="630"/>
                </a:lnTo>
                <a:lnTo>
                  <a:pt x="645" y="465"/>
                </a:lnTo>
                <a:lnTo>
                  <a:pt x="750" y="300"/>
                </a:lnTo>
                <a:lnTo>
                  <a:pt x="780" y="210"/>
                </a:lnTo>
                <a:lnTo>
                  <a:pt x="810" y="150"/>
                </a:lnTo>
                <a:lnTo>
                  <a:pt x="810" y="105"/>
                </a:lnTo>
                <a:lnTo>
                  <a:pt x="795" y="75"/>
                </a:lnTo>
                <a:lnTo>
                  <a:pt x="780" y="45"/>
                </a:lnTo>
                <a:lnTo>
                  <a:pt x="795" y="15"/>
                </a:lnTo>
                <a:lnTo>
                  <a:pt x="840" y="0"/>
                </a:lnTo>
                <a:lnTo>
                  <a:pt x="885" y="15"/>
                </a:lnTo>
                <a:lnTo>
                  <a:pt x="945" y="45"/>
                </a:lnTo>
                <a:lnTo>
                  <a:pt x="1005" y="75"/>
                </a:lnTo>
                <a:lnTo>
                  <a:pt x="1050" y="105"/>
                </a:lnTo>
                <a:lnTo>
                  <a:pt x="1065" y="135"/>
                </a:lnTo>
                <a:lnTo>
                  <a:pt x="1065" y="1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0" name="Freeform 46"/>
          <p:cNvSpPr/>
          <p:nvPr/>
        </p:nvSpPr>
        <p:spPr bwMode="auto">
          <a:xfrm>
            <a:off x="6392862" y="1638300"/>
            <a:ext cx="904875" cy="228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425" h="360">
                <a:moveTo>
                  <a:pt x="120" y="360"/>
                </a:moveTo>
                <a:lnTo>
                  <a:pt x="105" y="330"/>
                </a:lnTo>
                <a:lnTo>
                  <a:pt x="75" y="300"/>
                </a:lnTo>
                <a:lnTo>
                  <a:pt x="0" y="225"/>
                </a:lnTo>
                <a:lnTo>
                  <a:pt x="90" y="225"/>
                </a:lnTo>
                <a:lnTo>
                  <a:pt x="225" y="195"/>
                </a:lnTo>
                <a:lnTo>
                  <a:pt x="390" y="165"/>
                </a:lnTo>
                <a:lnTo>
                  <a:pt x="600" y="105"/>
                </a:lnTo>
                <a:lnTo>
                  <a:pt x="810" y="60"/>
                </a:lnTo>
                <a:lnTo>
                  <a:pt x="975" y="30"/>
                </a:lnTo>
                <a:lnTo>
                  <a:pt x="1110" y="15"/>
                </a:lnTo>
                <a:lnTo>
                  <a:pt x="1185" y="0"/>
                </a:lnTo>
                <a:lnTo>
                  <a:pt x="1305" y="0"/>
                </a:lnTo>
                <a:lnTo>
                  <a:pt x="1380" y="15"/>
                </a:lnTo>
                <a:lnTo>
                  <a:pt x="1410" y="45"/>
                </a:lnTo>
                <a:lnTo>
                  <a:pt x="1425" y="75"/>
                </a:lnTo>
                <a:lnTo>
                  <a:pt x="1410" y="90"/>
                </a:lnTo>
                <a:lnTo>
                  <a:pt x="1395" y="105"/>
                </a:lnTo>
                <a:lnTo>
                  <a:pt x="1350" y="120"/>
                </a:lnTo>
                <a:lnTo>
                  <a:pt x="1290" y="135"/>
                </a:lnTo>
                <a:lnTo>
                  <a:pt x="1140" y="180"/>
                </a:lnTo>
                <a:lnTo>
                  <a:pt x="915" y="225"/>
                </a:lnTo>
                <a:lnTo>
                  <a:pt x="675" y="255"/>
                </a:lnTo>
                <a:lnTo>
                  <a:pt x="420" y="315"/>
                </a:lnTo>
                <a:lnTo>
                  <a:pt x="300" y="345"/>
                </a:lnTo>
                <a:lnTo>
                  <a:pt x="210" y="360"/>
                </a:lnTo>
                <a:lnTo>
                  <a:pt x="150" y="360"/>
                </a:lnTo>
                <a:lnTo>
                  <a:pt x="120" y="36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1" name="Freeform 47"/>
          <p:cNvSpPr/>
          <p:nvPr/>
        </p:nvSpPr>
        <p:spPr bwMode="auto">
          <a:xfrm>
            <a:off x="6526212" y="1800225"/>
            <a:ext cx="142875" cy="885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25" h="1395">
                <a:moveTo>
                  <a:pt x="30" y="930"/>
                </a:moveTo>
                <a:lnTo>
                  <a:pt x="45" y="720"/>
                </a:lnTo>
                <a:lnTo>
                  <a:pt x="45" y="555"/>
                </a:lnTo>
                <a:lnTo>
                  <a:pt x="45" y="465"/>
                </a:lnTo>
                <a:lnTo>
                  <a:pt x="45" y="330"/>
                </a:lnTo>
                <a:lnTo>
                  <a:pt x="30" y="180"/>
                </a:lnTo>
                <a:lnTo>
                  <a:pt x="15" y="0"/>
                </a:lnTo>
                <a:lnTo>
                  <a:pt x="105" y="60"/>
                </a:lnTo>
                <a:lnTo>
                  <a:pt x="165" y="105"/>
                </a:lnTo>
                <a:lnTo>
                  <a:pt x="210" y="135"/>
                </a:lnTo>
                <a:lnTo>
                  <a:pt x="225" y="150"/>
                </a:lnTo>
                <a:lnTo>
                  <a:pt x="225" y="210"/>
                </a:lnTo>
                <a:lnTo>
                  <a:pt x="210" y="285"/>
                </a:lnTo>
                <a:lnTo>
                  <a:pt x="195" y="345"/>
                </a:lnTo>
                <a:lnTo>
                  <a:pt x="195" y="435"/>
                </a:lnTo>
                <a:lnTo>
                  <a:pt x="195" y="555"/>
                </a:lnTo>
                <a:lnTo>
                  <a:pt x="195" y="690"/>
                </a:lnTo>
                <a:lnTo>
                  <a:pt x="180" y="840"/>
                </a:lnTo>
                <a:lnTo>
                  <a:pt x="180" y="975"/>
                </a:lnTo>
                <a:lnTo>
                  <a:pt x="180" y="1095"/>
                </a:lnTo>
                <a:lnTo>
                  <a:pt x="165" y="1200"/>
                </a:lnTo>
                <a:lnTo>
                  <a:pt x="165" y="1290"/>
                </a:lnTo>
                <a:lnTo>
                  <a:pt x="150" y="1350"/>
                </a:lnTo>
                <a:lnTo>
                  <a:pt x="135" y="1395"/>
                </a:lnTo>
                <a:lnTo>
                  <a:pt x="105" y="1380"/>
                </a:lnTo>
                <a:lnTo>
                  <a:pt x="75" y="1350"/>
                </a:lnTo>
                <a:lnTo>
                  <a:pt x="45" y="1305"/>
                </a:lnTo>
                <a:lnTo>
                  <a:pt x="15" y="1230"/>
                </a:lnTo>
                <a:lnTo>
                  <a:pt x="0" y="1170"/>
                </a:lnTo>
                <a:lnTo>
                  <a:pt x="0" y="1140"/>
                </a:lnTo>
                <a:lnTo>
                  <a:pt x="15" y="1095"/>
                </a:lnTo>
                <a:lnTo>
                  <a:pt x="15" y="1020"/>
                </a:lnTo>
                <a:lnTo>
                  <a:pt x="30" y="9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2" name="Freeform 48"/>
          <p:cNvSpPr/>
          <p:nvPr/>
        </p:nvSpPr>
        <p:spPr bwMode="auto">
          <a:xfrm>
            <a:off x="6621462" y="1952625"/>
            <a:ext cx="485775" cy="1524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765" h="240">
                <a:moveTo>
                  <a:pt x="0" y="120"/>
                </a:moveTo>
                <a:lnTo>
                  <a:pt x="135" y="105"/>
                </a:lnTo>
                <a:lnTo>
                  <a:pt x="315" y="60"/>
                </a:lnTo>
                <a:lnTo>
                  <a:pt x="405" y="30"/>
                </a:lnTo>
                <a:lnTo>
                  <a:pt x="480" y="15"/>
                </a:lnTo>
                <a:lnTo>
                  <a:pt x="525" y="15"/>
                </a:lnTo>
                <a:lnTo>
                  <a:pt x="555" y="0"/>
                </a:lnTo>
                <a:lnTo>
                  <a:pt x="600" y="0"/>
                </a:lnTo>
                <a:lnTo>
                  <a:pt x="675" y="15"/>
                </a:lnTo>
                <a:lnTo>
                  <a:pt x="750" y="45"/>
                </a:lnTo>
                <a:lnTo>
                  <a:pt x="765" y="90"/>
                </a:lnTo>
                <a:lnTo>
                  <a:pt x="750" y="105"/>
                </a:lnTo>
                <a:lnTo>
                  <a:pt x="690" y="135"/>
                </a:lnTo>
                <a:lnTo>
                  <a:pt x="585" y="150"/>
                </a:lnTo>
                <a:lnTo>
                  <a:pt x="450" y="180"/>
                </a:lnTo>
                <a:lnTo>
                  <a:pt x="300" y="210"/>
                </a:lnTo>
                <a:lnTo>
                  <a:pt x="165" y="225"/>
                </a:lnTo>
                <a:lnTo>
                  <a:pt x="75" y="225"/>
                </a:lnTo>
                <a:lnTo>
                  <a:pt x="0" y="240"/>
                </a:lnTo>
                <a:lnTo>
                  <a:pt x="0" y="12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3" name="Freeform 49"/>
          <p:cNvSpPr/>
          <p:nvPr/>
        </p:nvSpPr>
        <p:spPr bwMode="auto">
          <a:xfrm>
            <a:off x="6602412" y="2228850"/>
            <a:ext cx="523875" cy="1333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825" h="210">
                <a:moveTo>
                  <a:pt x="495" y="180"/>
                </a:moveTo>
                <a:lnTo>
                  <a:pt x="330" y="195"/>
                </a:lnTo>
                <a:lnTo>
                  <a:pt x="210" y="210"/>
                </a:lnTo>
                <a:lnTo>
                  <a:pt x="90" y="210"/>
                </a:lnTo>
                <a:lnTo>
                  <a:pt x="0" y="210"/>
                </a:lnTo>
                <a:lnTo>
                  <a:pt x="0" y="105"/>
                </a:lnTo>
                <a:lnTo>
                  <a:pt x="150" y="90"/>
                </a:lnTo>
                <a:lnTo>
                  <a:pt x="345" y="60"/>
                </a:lnTo>
                <a:lnTo>
                  <a:pt x="450" y="30"/>
                </a:lnTo>
                <a:lnTo>
                  <a:pt x="525" y="15"/>
                </a:lnTo>
                <a:lnTo>
                  <a:pt x="645" y="0"/>
                </a:lnTo>
                <a:lnTo>
                  <a:pt x="705" y="0"/>
                </a:lnTo>
                <a:lnTo>
                  <a:pt x="765" y="15"/>
                </a:lnTo>
                <a:lnTo>
                  <a:pt x="810" y="45"/>
                </a:lnTo>
                <a:lnTo>
                  <a:pt x="825" y="75"/>
                </a:lnTo>
                <a:lnTo>
                  <a:pt x="795" y="105"/>
                </a:lnTo>
                <a:lnTo>
                  <a:pt x="735" y="120"/>
                </a:lnTo>
                <a:lnTo>
                  <a:pt x="630" y="150"/>
                </a:lnTo>
                <a:lnTo>
                  <a:pt x="495" y="18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4" name="Freeform 51"/>
          <p:cNvSpPr/>
          <p:nvPr/>
        </p:nvSpPr>
        <p:spPr bwMode="auto">
          <a:xfrm>
            <a:off x="6288088" y="2657475"/>
            <a:ext cx="1209675" cy="628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905" h="990">
                <a:moveTo>
                  <a:pt x="1815" y="690"/>
                </a:moveTo>
                <a:lnTo>
                  <a:pt x="1875" y="720"/>
                </a:lnTo>
                <a:lnTo>
                  <a:pt x="1905" y="780"/>
                </a:lnTo>
                <a:lnTo>
                  <a:pt x="1890" y="810"/>
                </a:lnTo>
                <a:lnTo>
                  <a:pt x="1860" y="840"/>
                </a:lnTo>
                <a:lnTo>
                  <a:pt x="1815" y="870"/>
                </a:lnTo>
                <a:lnTo>
                  <a:pt x="1755" y="900"/>
                </a:lnTo>
                <a:lnTo>
                  <a:pt x="1665" y="930"/>
                </a:lnTo>
                <a:lnTo>
                  <a:pt x="1560" y="960"/>
                </a:lnTo>
                <a:lnTo>
                  <a:pt x="1440" y="975"/>
                </a:lnTo>
                <a:lnTo>
                  <a:pt x="1305" y="990"/>
                </a:lnTo>
                <a:lnTo>
                  <a:pt x="1155" y="990"/>
                </a:lnTo>
                <a:lnTo>
                  <a:pt x="1020" y="990"/>
                </a:lnTo>
                <a:lnTo>
                  <a:pt x="885" y="960"/>
                </a:lnTo>
                <a:lnTo>
                  <a:pt x="780" y="930"/>
                </a:lnTo>
                <a:lnTo>
                  <a:pt x="570" y="825"/>
                </a:lnTo>
                <a:lnTo>
                  <a:pt x="465" y="750"/>
                </a:lnTo>
                <a:lnTo>
                  <a:pt x="375" y="675"/>
                </a:lnTo>
                <a:lnTo>
                  <a:pt x="210" y="480"/>
                </a:lnTo>
                <a:lnTo>
                  <a:pt x="135" y="375"/>
                </a:lnTo>
                <a:lnTo>
                  <a:pt x="75" y="255"/>
                </a:lnTo>
                <a:lnTo>
                  <a:pt x="45" y="150"/>
                </a:lnTo>
                <a:lnTo>
                  <a:pt x="15" y="75"/>
                </a:lnTo>
                <a:lnTo>
                  <a:pt x="0" y="15"/>
                </a:lnTo>
                <a:lnTo>
                  <a:pt x="15" y="0"/>
                </a:lnTo>
                <a:lnTo>
                  <a:pt x="30" y="15"/>
                </a:lnTo>
                <a:lnTo>
                  <a:pt x="75" y="60"/>
                </a:lnTo>
                <a:lnTo>
                  <a:pt x="120" y="135"/>
                </a:lnTo>
                <a:lnTo>
                  <a:pt x="195" y="240"/>
                </a:lnTo>
                <a:lnTo>
                  <a:pt x="270" y="345"/>
                </a:lnTo>
                <a:lnTo>
                  <a:pt x="375" y="450"/>
                </a:lnTo>
                <a:lnTo>
                  <a:pt x="600" y="600"/>
                </a:lnTo>
                <a:lnTo>
                  <a:pt x="720" y="660"/>
                </a:lnTo>
                <a:lnTo>
                  <a:pt x="855" y="705"/>
                </a:lnTo>
                <a:lnTo>
                  <a:pt x="990" y="735"/>
                </a:lnTo>
                <a:lnTo>
                  <a:pt x="1140" y="735"/>
                </a:lnTo>
                <a:lnTo>
                  <a:pt x="1260" y="735"/>
                </a:lnTo>
                <a:lnTo>
                  <a:pt x="1365" y="735"/>
                </a:lnTo>
                <a:lnTo>
                  <a:pt x="1425" y="735"/>
                </a:lnTo>
                <a:lnTo>
                  <a:pt x="1455" y="720"/>
                </a:lnTo>
                <a:lnTo>
                  <a:pt x="1470" y="705"/>
                </a:lnTo>
                <a:lnTo>
                  <a:pt x="1455" y="660"/>
                </a:lnTo>
                <a:lnTo>
                  <a:pt x="1440" y="600"/>
                </a:lnTo>
                <a:lnTo>
                  <a:pt x="1425" y="525"/>
                </a:lnTo>
                <a:lnTo>
                  <a:pt x="1395" y="435"/>
                </a:lnTo>
                <a:lnTo>
                  <a:pt x="1380" y="375"/>
                </a:lnTo>
                <a:lnTo>
                  <a:pt x="1380" y="345"/>
                </a:lnTo>
                <a:lnTo>
                  <a:pt x="1380" y="315"/>
                </a:lnTo>
                <a:lnTo>
                  <a:pt x="1395" y="330"/>
                </a:lnTo>
                <a:lnTo>
                  <a:pt x="1440" y="360"/>
                </a:lnTo>
                <a:lnTo>
                  <a:pt x="1485" y="405"/>
                </a:lnTo>
                <a:lnTo>
                  <a:pt x="1560" y="480"/>
                </a:lnTo>
                <a:lnTo>
                  <a:pt x="1635" y="555"/>
                </a:lnTo>
                <a:lnTo>
                  <a:pt x="1695" y="630"/>
                </a:lnTo>
                <a:lnTo>
                  <a:pt x="1755" y="660"/>
                </a:lnTo>
                <a:lnTo>
                  <a:pt x="1815" y="6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5" name="Freeform 52"/>
          <p:cNvSpPr/>
          <p:nvPr/>
        </p:nvSpPr>
        <p:spPr bwMode="auto">
          <a:xfrm>
            <a:off x="6669088" y="2638425"/>
            <a:ext cx="295275" cy="228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465" h="360">
                <a:moveTo>
                  <a:pt x="450" y="195"/>
                </a:moveTo>
                <a:lnTo>
                  <a:pt x="465" y="255"/>
                </a:lnTo>
                <a:lnTo>
                  <a:pt x="450" y="315"/>
                </a:lnTo>
                <a:lnTo>
                  <a:pt x="405" y="345"/>
                </a:lnTo>
                <a:lnTo>
                  <a:pt x="390" y="360"/>
                </a:lnTo>
                <a:lnTo>
                  <a:pt x="360" y="345"/>
                </a:lnTo>
                <a:lnTo>
                  <a:pt x="315" y="330"/>
                </a:lnTo>
                <a:lnTo>
                  <a:pt x="255" y="270"/>
                </a:lnTo>
                <a:lnTo>
                  <a:pt x="180" y="195"/>
                </a:lnTo>
                <a:lnTo>
                  <a:pt x="105" y="135"/>
                </a:lnTo>
                <a:lnTo>
                  <a:pt x="45" y="75"/>
                </a:lnTo>
                <a:lnTo>
                  <a:pt x="0" y="30"/>
                </a:lnTo>
                <a:lnTo>
                  <a:pt x="0" y="15"/>
                </a:lnTo>
                <a:lnTo>
                  <a:pt x="30" y="0"/>
                </a:lnTo>
                <a:lnTo>
                  <a:pt x="105" y="0"/>
                </a:lnTo>
                <a:lnTo>
                  <a:pt x="210" y="15"/>
                </a:lnTo>
                <a:lnTo>
                  <a:pt x="315" y="60"/>
                </a:lnTo>
                <a:lnTo>
                  <a:pt x="405" y="120"/>
                </a:lnTo>
                <a:lnTo>
                  <a:pt x="450" y="19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39966" name="Freeform 53"/>
          <p:cNvSpPr/>
          <p:nvPr/>
        </p:nvSpPr>
        <p:spPr bwMode="auto">
          <a:xfrm>
            <a:off x="7192962" y="2524125"/>
            <a:ext cx="447675" cy="276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05" h="435">
                <a:moveTo>
                  <a:pt x="585" y="135"/>
                </a:moveTo>
                <a:lnTo>
                  <a:pt x="645" y="180"/>
                </a:lnTo>
                <a:lnTo>
                  <a:pt x="690" y="225"/>
                </a:lnTo>
                <a:lnTo>
                  <a:pt x="705" y="285"/>
                </a:lnTo>
                <a:lnTo>
                  <a:pt x="705" y="330"/>
                </a:lnTo>
                <a:lnTo>
                  <a:pt x="675" y="405"/>
                </a:lnTo>
                <a:lnTo>
                  <a:pt x="675" y="435"/>
                </a:lnTo>
                <a:lnTo>
                  <a:pt x="660" y="435"/>
                </a:lnTo>
                <a:lnTo>
                  <a:pt x="615" y="420"/>
                </a:lnTo>
                <a:lnTo>
                  <a:pt x="555" y="390"/>
                </a:lnTo>
                <a:lnTo>
                  <a:pt x="450" y="330"/>
                </a:lnTo>
                <a:lnTo>
                  <a:pt x="300" y="240"/>
                </a:lnTo>
                <a:lnTo>
                  <a:pt x="165" y="150"/>
                </a:lnTo>
                <a:lnTo>
                  <a:pt x="75" y="90"/>
                </a:lnTo>
                <a:lnTo>
                  <a:pt x="15" y="45"/>
                </a:lnTo>
                <a:lnTo>
                  <a:pt x="0" y="15"/>
                </a:lnTo>
                <a:lnTo>
                  <a:pt x="30" y="0"/>
                </a:lnTo>
                <a:lnTo>
                  <a:pt x="105" y="0"/>
                </a:lnTo>
                <a:lnTo>
                  <a:pt x="210" y="0"/>
                </a:lnTo>
                <a:lnTo>
                  <a:pt x="345" y="15"/>
                </a:lnTo>
                <a:lnTo>
                  <a:pt x="480" y="60"/>
                </a:lnTo>
                <a:lnTo>
                  <a:pt x="585" y="1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9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9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9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9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9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99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9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9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9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9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4" dur="500"/>
                                        <p:tgtEl>
                                          <p:spTgt spid="399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399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9" grpId="0"/>
      <p:bldP spid="39951" grpId="0"/>
      <p:bldP spid="39955" grpId="0"/>
      <p:bldP spid="39956" grpId="0"/>
      <p:bldP spid="39957" grpId="0"/>
      <p:bldP spid="39958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986" name="Group 47"/>
          <p:cNvGraphicFramePr>
            <a:graphicFrameLocks noGrp="1"/>
          </p:cNvGraphicFramePr>
          <p:nvPr/>
        </p:nvGraphicFramePr>
        <p:xfrm>
          <a:off x="5478462" y="909638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1997" name="矩形 2"/>
          <p:cNvSpPr>
            <a:spLocks noChangeArrowheads="1"/>
          </p:cNvSpPr>
          <p:nvPr/>
        </p:nvSpPr>
        <p:spPr bwMode="auto">
          <a:xfrm>
            <a:off x="5162550" y="3725863"/>
            <a:ext cx="3410182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第一笔横稍长， 居上，第二笔撇穿过长横撇向左下格。</a:t>
            </a:r>
          </a:p>
        </p:txBody>
      </p:sp>
      <p:sp>
        <p:nvSpPr>
          <p:cNvPr id="41998" name="矩形 4"/>
          <p:cNvSpPr/>
          <p:nvPr/>
        </p:nvSpPr>
        <p:spPr>
          <a:xfrm>
            <a:off x="3544888" y="1743075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布</a:t>
            </a:r>
          </a:p>
        </p:txBody>
      </p:sp>
      <p:sp>
        <p:nvSpPr>
          <p:cNvPr id="41999" name="矩形 41"/>
          <p:cNvSpPr/>
          <p:nvPr/>
        </p:nvSpPr>
        <p:spPr>
          <a:xfrm>
            <a:off x="3281362" y="1100138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 bù 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42000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469900"/>
            <a:ext cx="1701800" cy="962025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42001" name="TextBox 45"/>
          <p:cNvSpPr/>
          <p:nvPr/>
        </p:nvSpPr>
        <p:spPr>
          <a:xfrm>
            <a:off x="801688" y="1674812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布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满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2002" name="TextBox 20"/>
          <p:cNvSpPr txBox="1">
            <a:spLocks noChangeArrowheads="1"/>
          </p:cNvSpPr>
          <p:nvPr/>
        </p:nvSpPr>
        <p:spPr bwMode="auto">
          <a:xfrm>
            <a:off x="666750" y="3938588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布满  遍布</a:t>
            </a:r>
          </a:p>
        </p:txBody>
      </p:sp>
      <p:sp>
        <p:nvSpPr>
          <p:cNvPr id="42003" name="TextBox 23"/>
          <p:cNvSpPr txBox="1">
            <a:spLocks noChangeArrowheads="1"/>
          </p:cNvSpPr>
          <p:nvPr/>
        </p:nvSpPr>
        <p:spPr bwMode="auto">
          <a:xfrm>
            <a:off x="666750" y="4344988"/>
            <a:ext cx="364377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爷爷的脸上布满了皱纹。</a:t>
            </a:r>
          </a:p>
        </p:txBody>
      </p:sp>
      <p:sp>
        <p:nvSpPr>
          <p:cNvPr id="42004" name="文本框 30"/>
          <p:cNvSpPr/>
          <p:nvPr/>
        </p:nvSpPr>
        <p:spPr>
          <a:xfrm>
            <a:off x="666750" y="3533775"/>
            <a:ext cx="24844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B 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巾</a:t>
            </a:r>
          </a:p>
        </p:txBody>
      </p:sp>
      <p:sp>
        <p:nvSpPr>
          <p:cNvPr id="42005" name="文本框 31"/>
          <p:cNvSpPr/>
          <p:nvPr/>
        </p:nvSpPr>
        <p:spPr>
          <a:xfrm>
            <a:off x="666750" y="3127375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半包围</a:t>
            </a:r>
          </a:p>
        </p:txBody>
      </p:sp>
      <p:sp>
        <p:nvSpPr>
          <p:cNvPr id="42006" name="Freeform 33"/>
          <p:cNvSpPr/>
          <p:nvPr/>
        </p:nvSpPr>
        <p:spPr bwMode="auto">
          <a:xfrm>
            <a:off x="5797550" y="1530350"/>
            <a:ext cx="1800225" cy="3048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835" h="480">
                <a:moveTo>
                  <a:pt x="2085" y="255"/>
                </a:moveTo>
                <a:lnTo>
                  <a:pt x="1785" y="270"/>
                </a:lnTo>
                <a:lnTo>
                  <a:pt x="1485" y="300"/>
                </a:lnTo>
                <a:lnTo>
                  <a:pt x="1170" y="345"/>
                </a:lnTo>
                <a:lnTo>
                  <a:pt x="840" y="390"/>
                </a:lnTo>
                <a:lnTo>
                  <a:pt x="705" y="420"/>
                </a:lnTo>
                <a:lnTo>
                  <a:pt x="585" y="435"/>
                </a:lnTo>
                <a:lnTo>
                  <a:pt x="480" y="450"/>
                </a:lnTo>
                <a:lnTo>
                  <a:pt x="420" y="465"/>
                </a:lnTo>
                <a:lnTo>
                  <a:pt x="285" y="480"/>
                </a:lnTo>
                <a:lnTo>
                  <a:pt x="150" y="450"/>
                </a:lnTo>
                <a:lnTo>
                  <a:pt x="90" y="420"/>
                </a:lnTo>
                <a:lnTo>
                  <a:pt x="45" y="390"/>
                </a:lnTo>
                <a:lnTo>
                  <a:pt x="15" y="375"/>
                </a:lnTo>
                <a:lnTo>
                  <a:pt x="0" y="360"/>
                </a:lnTo>
                <a:lnTo>
                  <a:pt x="30" y="345"/>
                </a:lnTo>
                <a:lnTo>
                  <a:pt x="90" y="345"/>
                </a:lnTo>
                <a:lnTo>
                  <a:pt x="120" y="345"/>
                </a:lnTo>
                <a:lnTo>
                  <a:pt x="165" y="330"/>
                </a:lnTo>
                <a:lnTo>
                  <a:pt x="240" y="330"/>
                </a:lnTo>
                <a:lnTo>
                  <a:pt x="315" y="315"/>
                </a:lnTo>
                <a:lnTo>
                  <a:pt x="405" y="315"/>
                </a:lnTo>
                <a:lnTo>
                  <a:pt x="525" y="300"/>
                </a:lnTo>
                <a:lnTo>
                  <a:pt x="660" y="270"/>
                </a:lnTo>
                <a:lnTo>
                  <a:pt x="810" y="255"/>
                </a:lnTo>
                <a:lnTo>
                  <a:pt x="1110" y="210"/>
                </a:lnTo>
                <a:lnTo>
                  <a:pt x="1395" y="165"/>
                </a:lnTo>
                <a:lnTo>
                  <a:pt x="1665" y="135"/>
                </a:lnTo>
                <a:lnTo>
                  <a:pt x="1905" y="90"/>
                </a:lnTo>
                <a:lnTo>
                  <a:pt x="2100" y="60"/>
                </a:lnTo>
                <a:lnTo>
                  <a:pt x="2265" y="45"/>
                </a:lnTo>
                <a:lnTo>
                  <a:pt x="2370" y="15"/>
                </a:lnTo>
                <a:lnTo>
                  <a:pt x="2430" y="0"/>
                </a:lnTo>
                <a:lnTo>
                  <a:pt x="2460" y="0"/>
                </a:lnTo>
                <a:lnTo>
                  <a:pt x="2520" y="0"/>
                </a:lnTo>
                <a:lnTo>
                  <a:pt x="2655" y="45"/>
                </a:lnTo>
                <a:lnTo>
                  <a:pt x="2730" y="75"/>
                </a:lnTo>
                <a:lnTo>
                  <a:pt x="2775" y="105"/>
                </a:lnTo>
                <a:lnTo>
                  <a:pt x="2820" y="135"/>
                </a:lnTo>
                <a:lnTo>
                  <a:pt x="2835" y="165"/>
                </a:lnTo>
                <a:lnTo>
                  <a:pt x="2835" y="225"/>
                </a:lnTo>
                <a:lnTo>
                  <a:pt x="2805" y="255"/>
                </a:lnTo>
                <a:lnTo>
                  <a:pt x="2775" y="255"/>
                </a:lnTo>
                <a:lnTo>
                  <a:pt x="2730" y="255"/>
                </a:lnTo>
                <a:lnTo>
                  <a:pt x="2670" y="240"/>
                </a:lnTo>
                <a:lnTo>
                  <a:pt x="2580" y="240"/>
                </a:lnTo>
                <a:lnTo>
                  <a:pt x="2355" y="240"/>
                </a:lnTo>
                <a:lnTo>
                  <a:pt x="2085" y="25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7" name="Freeform 34"/>
          <p:cNvSpPr/>
          <p:nvPr/>
        </p:nvSpPr>
        <p:spPr bwMode="auto">
          <a:xfrm>
            <a:off x="5702300" y="1292225"/>
            <a:ext cx="1066800" cy="13525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680" h="2130">
                <a:moveTo>
                  <a:pt x="1455" y="630"/>
                </a:moveTo>
                <a:lnTo>
                  <a:pt x="1305" y="945"/>
                </a:lnTo>
                <a:lnTo>
                  <a:pt x="1110" y="1260"/>
                </a:lnTo>
                <a:lnTo>
                  <a:pt x="990" y="1410"/>
                </a:lnTo>
                <a:lnTo>
                  <a:pt x="870" y="1545"/>
                </a:lnTo>
                <a:lnTo>
                  <a:pt x="750" y="1665"/>
                </a:lnTo>
                <a:lnTo>
                  <a:pt x="630" y="1755"/>
                </a:lnTo>
                <a:lnTo>
                  <a:pt x="405" y="1935"/>
                </a:lnTo>
                <a:lnTo>
                  <a:pt x="210" y="2055"/>
                </a:lnTo>
                <a:lnTo>
                  <a:pt x="120" y="2100"/>
                </a:lnTo>
                <a:lnTo>
                  <a:pt x="60" y="2115"/>
                </a:lnTo>
                <a:lnTo>
                  <a:pt x="15" y="2130"/>
                </a:lnTo>
                <a:lnTo>
                  <a:pt x="0" y="2130"/>
                </a:lnTo>
                <a:lnTo>
                  <a:pt x="15" y="2100"/>
                </a:lnTo>
                <a:lnTo>
                  <a:pt x="60" y="2040"/>
                </a:lnTo>
                <a:lnTo>
                  <a:pt x="165" y="1950"/>
                </a:lnTo>
                <a:lnTo>
                  <a:pt x="315" y="1830"/>
                </a:lnTo>
                <a:lnTo>
                  <a:pt x="615" y="1560"/>
                </a:lnTo>
                <a:lnTo>
                  <a:pt x="870" y="1260"/>
                </a:lnTo>
                <a:lnTo>
                  <a:pt x="1080" y="930"/>
                </a:lnTo>
                <a:lnTo>
                  <a:pt x="1155" y="780"/>
                </a:lnTo>
                <a:lnTo>
                  <a:pt x="1215" y="645"/>
                </a:lnTo>
                <a:lnTo>
                  <a:pt x="1275" y="510"/>
                </a:lnTo>
                <a:lnTo>
                  <a:pt x="1305" y="390"/>
                </a:lnTo>
                <a:lnTo>
                  <a:pt x="1335" y="300"/>
                </a:lnTo>
                <a:lnTo>
                  <a:pt x="1350" y="225"/>
                </a:lnTo>
                <a:lnTo>
                  <a:pt x="1350" y="135"/>
                </a:lnTo>
                <a:lnTo>
                  <a:pt x="1335" y="75"/>
                </a:lnTo>
                <a:lnTo>
                  <a:pt x="1305" y="30"/>
                </a:lnTo>
                <a:lnTo>
                  <a:pt x="1320" y="15"/>
                </a:lnTo>
                <a:lnTo>
                  <a:pt x="1350" y="0"/>
                </a:lnTo>
                <a:lnTo>
                  <a:pt x="1395" y="0"/>
                </a:lnTo>
                <a:lnTo>
                  <a:pt x="1470" y="15"/>
                </a:lnTo>
                <a:lnTo>
                  <a:pt x="1575" y="60"/>
                </a:lnTo>
                <a:lnTo>
                  <a:pt x="1650" y="120"/>
                </a:lnTo>
                <a:lnTo>
                  <a:pt x="1680" y="135"/>
                </a:lnTo>
                <a:lnTo>
                  <a:pt x="1680" y="165"/>
                </a:lnTo>
                <a:lnTo>
                  <a:pt x="1665" y="210"/>
                </a:lnTo>
                <a:lnTo>
                  <a:pt x="1635" y="255"/>
                </a:lnTo>
                <a:lnTo>
                  <a:pt x="1605" y="300"/>
                </a:lnTo>
                <a:lnTo>
                  <a:pt x="1575" y="375"/>
                </a:lnTo>
                <a:lnTo>
                  <a:pt x="1515" y="480"/>
                </a:lnTo>
                <a:lnTo>
                  <a:pt x="1455" y="6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8" name="Freeform 35"/>
          <p:cNvSpPr/>
          <p:nvPr/>
        </p:nvSpPr>
        <p:spPr bwMode="auto">
          <a:xfrm>
            <a:off x="6311900" y="2159000"/>
            <a:ext cx="161925" cy="6000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0"/>
              </a:cxn>
              <a:cxn ang="0">
                <a:pos x="0" y="0"/>
              </a:cxn>
            </a:cxnLst>
            <a:rect l="l" t="t" r="GT0" b="GT1"/>
            <a:pathLst>
              <a:path w="255" h="945">
                <a:moveTo>
                  <a:pt x="0" y="0"/>
                </a:moveTo>
                <a:lnTo>
                  <a:pt x="135" y="15"/>
                </a:lnTo>
                <a:lnTo>
                  <a:pt x="255" y="45"/>
                </a:lnTo>
                <a:lnTo>
                  <a:pt x="240" y="285"/>
                </a:lnTo>
                <a:lnTo>
                  <a:pt x="240" y="495"/>
                </a:lnTo>
                <a:lnTo>
                  <a:pt x="225" y="645"/>
                </a:lnTo>
                <a:lnTo>
                  <a:pt x="210" y="750"/>
                </a:lnTo>
                <a:lnTo>
                  <a:pt x="195" y="825"/>
                </a:lnTo>
                <a:lnTo>
                  <a:pt x="165" y="885"/>
                </a:lnTo>
                <a:lnTo>
                  <a:pt x="150" y="930"/>
                </a:lnTo>
                <a:lnTo>
                  <a:pt x="150" y="945"/>
                </a:lnTo>
                <a:lnTo>
                  <a:pt x="120" y="945"/>
                </a:lnTo>
                <a:lnTo>
                  <a:pt x="105" y="930"/>
                </a:lnTo>
                <a:lnTo>
                  <a:pt x="90" y="900"/>
                </a:lnTo>
                <a:lnTo>
                  <a:pt x="75" y="840"/>
                </a:lnTo>
                <a:lnTo>
                  <a:pt x="60" y="720"/>
                </a:lnTo>
                <a:lnTo>
                  <a:pt x="75" y="600"/>
                </a:lnTo>
                <a:lnTo>
                  <a:pt x="90" y="465"/>
                </a:lnTo>
                <a:lnTo>
                  <a:pt x="105" y="300"/>
                </a:lnTo>
                <a:lnTo>
                  <a:pt x="75" y="150"/>
                </a:lnTo>
                <a:lnTo>
                  <a:pt x="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09" name="Freeform 37"/>
          <p:cNvSpPr/>
          <p:nvPr/>
        </p:nvSpPr>
        <p:spPr bwMode="auto">
          <a:xfrm>
            <a:off x="6426200" y="2044700"/>
            <a:ext cx="885825" cy="7524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</a:cxnLst>
            <a:rect l="l" t="t" r="GT0" b="GT1"/>
            <a:pathLst>
              <a:path w="1395" h="1185">
                <a:moveTo>
                  <a:pt x="1080" y="0"/>
                </a:moveTo>
                <a:lnTo>
                  <a:pt x="1140" y="15"/>
                </a:lnTo>
                <a:lnTo>
                  <a:pt x="1260" y="60"/>
                </a:lnTo>
                <a:lnTo>
                  <a:pt x="1350" y="105"/>
                </a:lnTo>
                <a:lnTo>
                  <a:pt x="1380" y="120"/>
                </a:lnTo>
                <a:lnTo>
                  <a:pt x="1395" y="135"/>
                </a:lnTo>
                <a:lnTo>
                  <a:pt x="1395" y="180"/>
                </a:lnTo>
                <a:lnTo>
                  <a:pt x="1365" y="210"/>
                </a:lnTo>
                <a:lnTo>
                  <a:pt x="1335" y="270"/>
                </a:lnTo>
                <a:lnTo>
                  <a:pt x="1335" y="360"/>
                </a:lnTo>
                <a:lnTo>
                  <a:pt x="1335" y="435"/>
                </a:lnTo>
                <a:lnTo>
                  <a:pt x="1335" y="510"/>
                </a:lnTo>
                <a:lnTo>
                  <a:pt x="1335" y="615"/>
                </a:lnTo>
                <a:lnTo>
                  <a:pt x="1335" y="720"/>
                </a:lnTo>
                <a:lnTo>
                  <a:pt x="1320" y="840"/>
                </a:lnTo>
                <a:lnTo>
                  <a:pt x="1290" y="945"/>
                </a:lnTo>
                <a:lnTo>
                  <a:pt x="1260" y="1020"/>
                </a:lnTo>
                <a:lnTo>
                  <a:pt x="1230" y="1095"/>
                </a:lnTo>
                <a:lnTo>
                  <a:pt x="1155" y="1155"/>
                </a:lnTo>
                <a:lnTo>
                  <a:pt x="1125" y="1185"/>
                </a:lnTo>
                <a:lnTo>
                  <a:pt x="1110" y="1185"/>
                </a:lnTo>
                <a:lnTo>
                  <a:pt x="1095" y="1155"/>
                </a:lnTo>
                <a:lnTo>
                  <a:pt x="1065" y="1080"/>
                </a:lnTo>
                <a:lnTo>
                  <a:pt x="1050" y="1035"/>
                </a:lnTo>
                <a:lnTo>
                  <a:pt x="1020" y="990"/>
                </a:lnTo>
                <a:lnTo>
                  <a:pt x="930" y="900"/>
                </a:lnTo>
                <a:lnTo>
                  <a:pt x="870" y="870"/>
                </a:lnTo>
                <a:lnTo>
                  <a:pt x="825" y="840"/>
                </a:lnTo>
                <a:lnTo>
                  <a:pt x="795" y="825"/>
                </a:lnTo>
                <a:lnTo>
                  <a:pt x="795" y="810"/>
                </a:lnTo>
                <a:lnTo>
                  <a:pt x="795" y="795"/>
                </a:lnTo>
                <a:lnTo>
                  <a:pt x="825" y="795"/>
                </a:lnTo>
                <a:lnTo>
                  <a:pt x="870" y="795"/>
                </a:lnTo>
                <a:lnTo>
                  <a:pt x="930" y="810"/>
                </a:lnTo>
                <a:lnTo>
                  <a:pt x="1050" y="810"/>
                </a:lnTo>
                <a:lnTo>
                  <a:pt x="1095" y="795"/>
                </a:lnTo>
                <a:lnTo>
                  <a:pt x="1110" y="780"/>
                </a:lnTo>
                <a:lnTo>
                  <a:pt x="1110" y="735"/>
                </a:lnTo>
                <a:lnTo>
                  <a:pt x="1125" y="690"/>
                </a:lnTo>
                <a:lnTo>
                  <a:pt x="1125" y="615"/>
                </a:lnTo>
                <a:lnTo>
                  <a:pt x="1125" y="525"/>
                </a:lnTo>
                <a:lnTo>
                  <a:pt x="1125" y="420"/>
                </a:lnTo>
                <a:lnTo>
                  <a:pt x="1125" y="345"/>
                </a:lnTo>
                <a:lnTo>
                  <a:pt x="1110" y="285"/>
                </a:lnTo>
                <a:lnTo>
                  <a:pt x="1110" y="240"/>
                </a:lnTo>
                <a:lnTo>
                  <a:pt x="1080" y="195"/>
                </a:lnTo>
                <a:lnTo>
                  <a:pt x="1020" y="180"/>
                </a:lnTo>
                <a:lnTo>
                  <a:pt x="975" y="180"/>
                </a:lnTo>
                <a:lnTo>
                  <a:pt x="900" y="180"/>
                </a:lnTo>
                <a:lnTo>
                  <a:pt x="810" y="195"/>
                </a:lnTo>
                <a:lnTo>
                  <a:pt x="690" y="225"/>
                </a:lnTo>
                <a:lnTo>
                  <a:pt x="540" y="255"/>
                </a:lnTo>
                <a:lnTo>
                  <a:pt x="390" y="300"/>
                </a:lnTo>
                <a:lnTo>
                  <a:pt x="195" y="330"/>
                </a:lnTo>
                <a:lnTo>
                  <a:pt x="0" y="375"/>
                </a:lnTo>
                <a:lnTo>
                  <a:pt x="0" y="210"/>
                </a:lnTo>
                <a:lnTo>
                  <a:pt x="75" y="210"/>
                </a:lnTo>
                <a:lnTo>
                  <a:pt x="165" y="195"/>
                </a:lnTo>
                <a:lnTo>
                  <a:pt x="390" y="165"/>
                </a:lnTo>
                <a:lnTo>
                  <a:pt x="615" y="120"/>
                </a:lnTo>
                <a:lnTo>
                  <a:pt x="795" y="90"/>
                </a:lnTo>
                <a:lnTo>
                  <a:pt x="915" y="60"/>
                </a:lnTo>
                <a:lnTo>
                  <a:pt x="1005" y="30"/>
                </a:lnTo>
                <a:lnTo>
                  <a:pt x="1050" y="15"/>
                </a:lnTo>
                <a:lnTo>
                  <a:pt x="1080" y="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2010" name="Freeform 36"/>
          <p:cNvSpPr/>
          <p:nvPr/>
        </p:nvSpPr>
        <p:spPr bwMode="auto">
          <a:xfrm>
            <a:off x="6635750" y="1816100"/>
            <a:ext cx="209550" cy="14097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</a:cxnLst>
            <a:rect l="l" t="t" r="GT0" b="GT1"/>
            <a:pathLst>
              <a:path w="330" h="2220">
                <a:moveTo>
                  <a:pt x="0" y="45"/>
                </a:moveTo>
                <a:lnTo>
                  <a:pt x="30" y="0"/>
                </a:lnTo>
                <a:lnTo>
                  <a:pt x="90" y="0"/>
                </a:lnTo>
                <a:lnTo>
                  <a:pt x="165" y="30"/>
                </a:lnTo>
                <a:lnTo>
                  <a:pt x="240" y="60"/>
                </a:lnTo>
                <a:lnTo>
                  <a:pt x="285" y="90"/>
                </a:lnTo>
                <a:lnTo>
                  <a:pt x="315" y="135"/>
                </a:lnTo>
                <a:lnTo>
                  <a:pt x="330" y="180"/>
                </a:lnTo>
                <a:lnTo>
                  <a:pt x="315" y="225"/>
                </a:lnTo>
                <a:lnTo>
                  <a:pt x="315" y="255"/>
                </a:lnTo>
                <a:lnTo>
                  <a:pt x="300" y="315"/>
                </a:lnTo>
                <a:lnTo>
                  <a:pt x="285" y="390"/>
                </a:lnTo>
                <a:lnTo>
                  <a:pt x="285" y="480"/>
                </a:lnTo>
                <a:lnTo>
                  <a:pt x="270" y="615"/>
                </a:lnTo>
                <a:lnTo>
                  <a:pt x="270" y="780"/>
                </a:lnTo>
                <a:lnTo>
                  <a:pt x="270" y="990"/>
                </a:lnTo>
                <a:lnTo>
                  <a:pt x="285" y="1260"/>
                </a:lnTo>
                <a:lnTo>
                  <a:pt x="285" y="1515"/>
                </a:lnTo>
                <a:lnTo>
                  <a:pt x="285" y="1725"/>
                </a:lnTo>
                <a:lnTo>
                  <a:pt x="270" y="1890"/>
                </a:lnTo>
                <a:lnTo>
                  <a:pt x="270" y="2010"/>
                </a:lnTo>
                <a:lnTo>
                  <a:pt x="240" y="2100"/>
                </a:lnTo>
                <a:lnTo>
                  <a:pt x="225" y="2175"/>
                </a:lnTo>
                <a:lnTo>
                  <a:pt x="210" y="2205"/>
                </a:lnTo>
                <a:lnTo>
                  <a:pt x="180" y="2220"/>
                </a:lnTo>
                <a:lnTo>
                  <a:pt x="165" y="2190"/>
                </a:lnTo>
                <a:lnTo>
                  <a:pt x="150" y="2115"/>
                </a:lnTo>
                <a:lnTo>
                  <a:pt x="135" y="1980"/>
                </a:lnTo>
                <a:lnTo>
                  <a:pt x="120" y="1800"/>
                </a:lnTo>
                <a:lnTo>
                  <a:pt x="105" y="1365"/>
                </a:lnTo>
                <a:lnTo>
                  <a:pt x="90" y="900"/>
                </a:lnTo>
                <a:lnTo>
                  <a:pt x="90" y="690"/>
                </a:lnTo>
                <a:lnTo>
                  <a:pt x="90" y="525"/>
                </a:lnTo>
                <a:lnTo>
                  <a:pt x="90" y="390"/>
                </a:lnTo>
                <a:lnTo>
                  <a:pt x="75" y="285"/>
                </a:lnTo>
                <a:lnTo>
                  <a:pt x="75" y="225"/>
                </a:lnTo>
                <a:lnTo>
                  <a:pt x="60" y="165"/>
                </a:lnTo>
                <a:lnTo>
                  <a:pt x="45" y="135"/>
                </a:lnTo>
                <a:lnTo>
                  <a:pt x="30" y="105"/>
                </a:lnTo>
                <a:lnTo>
                  <a:pt x="0" y="75"/>
                </a:lnTo>
                <a:lnTo>
                  <a:pt x="0" y="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9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2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2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2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2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2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2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4" dur="500"/>
                                        <p:tgtEl>
                                          <p:spTgt spid="420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9" dur="500"/>
                                        <p:tgtEl>
                                          <p:spTgt spid="420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7" grpId="0"/>
      <p:bldP spid="41999" grpId="0"/>
      <p:bldP spid="42002" grpId="0"/>
      <p:bldP spid="42003" grpId="0"/>
      <p:bldP spid="42004" grpId="0"/>
      <p:bldP spid="4200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4034" name="Group 47"/>
          <p:cNvGraphicFramePr>
            <a:graphicFrameLocks noGrp="1"/>
          </p:cNvGraphicFramePr>
          <p:nvPr/>
        </p:nvGraphicFramePr>
        <p:xfrm>
          <a:off x="5478462" y="877888"/>
          <a:ext cx="2590800" cy="2592388"/>
        </p:xfrm>
        <a:graphic>
          <a:graphicData uri="http://schemas.openxmlformats.org/drawingml/2006/table">
            <a:tbl>
              <a:tblPr/>
              <a:tblGrid>
                <a:gridCol w="1284288"/>
                <a:gridCol w="1306512"/>
              </a:tblGrid>
              <a:tr h="1290638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1301750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49" marR="91449" marT="34304" marB="34304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4045" name="矩形 2"/>
          <p:cNvSpPr>
            <a:spLocks noChangeArrowheads="1"/>
          </p:cNvSpPr>
          <p:nvPr/>
        </p:nvSpPr>
        <p:spPr bwMode="auto">
          <a:xfrm>
            <a:off x="5124450" y="3724275"/>
            <a:ext cx="3349797" cy="10068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书写指导：</a:t>
            </a:r>
            <a:r>
              <a:rPr lang="zh-CN" altLang="en-US" sz="2000" b="1">
                <a:solidFill>
                  <a:srgbClr val="000000"/>
                </a:solidFill>
                <a:latin typeface="宋体" pitchFamily="2" charset="-122"/>
              </a:rPr>
              <a:t> “氵”顶部低于右边，底部高于右边。“肖”中“月”的撇变成竖。</a:t>
            </a:r>
          </a:p>
        </p:txBody>
      </p:sp>
      <p:sp>
        <p:nvSpPr>
          <p:cNvPr id="44046" name="矩形 4"/>
          <p:cNvSpPr/>
          <p:nvPr/>
        </p:nvSpPr>
        <p:spPr>
          <a:xfrm>
            <a:off x="3544888" y="1711325"/>
            <a:ext cx="1216025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80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消</a:t>
            </a:r>
          </a:p>
        </p:txBody>
      </p:sp>
      <p:sp>
        <p:nvSpPr>
          <p:cNvPr id="44047" name="矩形 41"/>
          <p:cNvSpPr/>
          <p:nvPr/>
        </p:nvSpPr>
        <p:spPr>
          <a:xfrm>
            <a:off x="3281362" y="1068388"/>
            <a:ext cx="1844675" cy="15700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 xiāo </a:t>
            </a:r>
          </a:p>
          <a:p>
            <a:pPr marL="0" lvl="0" indent="0" eaLnBrk="1" hangingPunct="1"/>
            <a:r>
              <a:rPr lang="en-US" altLang="zh-CN" sz="48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pic>
        <p:nvPicPr>
          <p:cNvPr id="44048" name="组合 20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438150"/>
            <a:ext cx="1701800" cy="957262"/>
          </a:xfrm>
          <a:prstGeom prst="rect">
            <a:avLst/>
          </a:prstGeom>
          <a:noFill/>
          <a:ln>
            <a:miter lim="800000"/>
          </a:ln>
        </p:spPr>
      </p:pic>
      <p:sp>
        <p:nvSpPr>
          <p:cNvPr id="44049" name="TextBox 45"/>
          <p:cNvSpPr/>
          <p:nvPr/>
        </p:nvSpPr>
        <p:spPr>
          <a:xfrm>
            <a:off x="801688" y="1643062"/>
            <a:ext cx="2606675" cy="9239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540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540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消</a:t>
            </a:r>
            <a:r>
              <a:rPr lang="zh-CN" altLang="en-US" sz="5400">
                <a:latin typeface="楷体" pitchFamily="49" charset="-122"/>
                <a:ea typeface="楷体" pitchFamily="49" charset="-122"/>
              </a:rPr>
              <a:t>失</a:t>
            </a:r>
            <a:endParaRPr lang="zh-CN" altLang="en-US" sz="540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4050" name="Freeform 43"/>
          <p:cNvSpPr/>
          <p:nvPr/>
        </p:nvSpPr>
        <p:spPr bwMode="auto">
          <a:xfrm>
            <a:off x="7058025" y="1500188"/>
            <a:ext cx="409575" cy="3429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45" h="540">
                <a:moveTo>
                  <a:pt x="645" y="165"/>
                </a:moveTo>
                <a:lnTo>
                  <a:pt x="645" y="195"/>
                </a:lnTo>
                <a:lnTo>
                  <a:pt x="630" y="210"/>
                </a:lnTo>
                <a:lnTo>
                  <a:pt x="600" y="255"/>
                </a:lnTo>
                <a:lnTo>
                  <a:pt x="540" y="285"/>
                </a:lnTo>
                <a:lnTo>
                  <a:pt x="405" y="375"/>
                </a:lnTo>
                <a:lnTo>
                  <a:pt x="225" y="465"/>
                </a:lnTo>
                <a:lnTo>
                  <a:pt x="135" y="510"/>
                </a:lnTo>
                <a:lnTo>
                  <a:pt x="60" y="540"/>
                </a:lnTo>
                <a:lnTo>
                  <a:pt x="15" y="540"/>
                </a:lnTo>
                <a:lnTo>
                  <a:pt x="0" y="540"/>
                </a:lnTo>
                <a:lnTo>
                  <a:pt x="0" y="525"/>
                </a:lnTo>
                <a:lnTo>
                  <a:pt x="30" y="495"/>
                </a:lnTo>
                <a:lnTo>
                  <a:pt x="75" y="465"/>
                </a:lnTo>
                <a:lnTo>
                  <a:pt x="135" y="405"/>
                </a:lnTo>
                <a:lnTo>
                  <a:pt x="255" y="300"/>
                </a:lnTo>
                <a:lnTo>
                  <a:pt x="330" y="195"/>
                </a:lnTo>
                <a:lnTo>
                  <a:pt x="375" y="120"/>
                </a:lnTo>
                <a:lnTo>
                  <a:pt x="375" y="60"/>
                </a:lnTo>
                <a:lnTo>
                  <a:pt x="360" y="45"/>
                </a:lnTo>
                <a:lnTo>
                  <a:pt x="375" y="0"/>
                </a:lnTo>
                <a:lnTo>
                  <a:pt x="420" y="0"/>
                </a:lnTo>
                <a:lnTo>
                  <a:pt x="525" y="45"/>
                </a:lnTo>
                <a:lnTo>
                  <a:pt x="615" y="105"/>
                </a:lnTo>
                <a:lnTo>
                  <a:pt x="645" y="135"/>
                </a:lnTo>
                <a:lnTo>
                  <a:pt x="645" y="16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51" name="TextBox 23"/>
          <p:cNvSpPr txBox="1">
            <a:spLocks noChangeArrowheads="1"/>
          </p:cNvSpPr>
          <p:nvPr/>
        </p:nvSpPr>
        <p:spPr bwMode="auto">
          <a:xfrm>
            <a:off x="665163" y="3895725"/>
            <a:ext cx="3033568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组词：</a:t>
            </a:r>
            <a:r>
              <a:rPr lang="zh-CN" altLang="en-US" sz="2000" b="1">
                <a:latin typeface="宋体" pitchFamily="2" charset="-122"/>
              </a:rPr>
              <a:t>消失  消化</a:t>
            </a:r>
          </a:p>
        </p:txBody>
      </p:sp>
      <p:sp>
        <p:nvSpPr>
          <p:cNvPr id="44052" name="TextBox 24"/>
          <p:cNvSpPr txBox="1">
            <a:spLocks noChangeArrowheads="1"/>
          </p:cNvSpPr>
          <p:nvPr/>
        </p:nvSpPr>
        <p:spPr bwMode="auto">
          <a:xfrm>
            <a:off x="665163" y="4292600"/>
            <a:ext cx="3948882" cy="39663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造句：</a:t>
            </a:r>
            <a:r>
              <a:rPr lang="zh-CN" altLang="en-US" sz="2000" b="1">
                <a:latin typeface="宋体" pitchFamily="2" charset="-122"/>
              </a:rPr>
              <a:t>夕阳慢慢地消失在大海里。</a:t>
            </a:r>
          </a:p>
        </p:txBody>
      </p:sp>
      <p:sp>
        <p:nvSpPr>
          <p:cNvPr id="44053" name="文本框 30"/>
          <p:cNvSpPr/>
          <p:nvPr/>
        </p:nvSpPr>
        <p:spPr>
          <a:xfrm>
            <a:off x="665162" y="3497262"/>
            <a:ext cx="2362200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音序：</a:t>
            </a:r>
            <a:r>
              <a:rPr lang="en-US" altLang="zh-CN" sz="2000" b="1">
                <a:latin typeface="宋体" pitchFamily="2" charset="-122"/>
              </a:rPr>
              <a:t>X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  </a:t>
            </a:r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部首：</a:t>
            </a:r>
            <a:r>
              <a:rPr lang="zh-CN" altLang="en-US" sz="2000" b="1">
                <a:latin typeface="宋体" pitchFamily="2" charset="-122"/>
              </a:rPr>
              <a:t>氵</a:t>
            </a:r>
          </a:p>
        </p:txBody>
      </p:sp>
      <p:sp>
        <p:nvSpPr>
          <p:cNvPr id="44054" name="文本框 31"/>
          <p:cNvSpPr/>
          <p:nvPr/>
        </p:nvSpPr>
        <p:spPr>
          <a:xfrm>
            <a:off x="665162" y="3100388"/>
            <a:ext cx="2078038" cy="4000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000" b="1">
                <a:solidFill>
                  <a:srgbClr val="0000FF"/>
                </a:solidFill>
                <a:latin typeface="宋体" pitchFamily="2" charset="-122"/>
              </a:rPr>
              <a:t>结构</a:t>
            </a:r>
            <a:r>
              <a:rPr lang="en-US" altLang="zh-CN" sz="2000" b="1">
                <a:solidFill>
                  <a:srgbClr val="0000FF"/>
                </a:solidFill>
                <a:latin typeface="宋体" pitchFamily="2" charset="-122"/>
              </a:rPr>
              <a:t>: </a:t>
            </a:r>
            <a:r>
              <a:rPr lang="zh-CN" altLang="en-US" sz="2000" b="1">
                <a:latin typeface="宋体" pitchFamily="2" charset="-122"/>
              </a:rPr>
              <a:t>左右</a:t>
            </a:r>
          </a:p>
        </p:txBody>
      </p:sp>
      <p:sp>
        <p:nvSpPr>
          <p:cNvPr id="44055" name="Freeform 38"/>
          <p:cNvSpPr/>
          <p:nvPr/>
        </p:nvSpPr>
        <p:spPr bwMode="auto">
          <a:xfrm>
            <a:off x="6496050" y="2033588"/>
            <a:ext cx="161925" cy="1076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255" h="1695">
                <a:moveTo>
                  <a:pt x="255" y="30"/>
                </a:moveTo>
                <a:lnTo>
                  <a:pt x="225" y="360"/>
                </a:lnTo>
                <a:lnTo>
                  <a:pt x="210" y="660"/>
                </a:lnTo>
                <a:lnTo>
                  <a:pt x="210" y="960"/>
                </a:lnTo>
                <a:lnTo>
                  <a:pt x="210" y="1200"/>
                </a:lnTo>
                <a:lnTo>
                  <a:pt x="195" y="1395"/>
                </a:lnTo>
                <a:lnTo>
                  <a:pt x="180" y="1560"/>
                </a:lnTo>
                <a:lnTo>
                  <a:pt x="165" y="1620"/>
                </a:lnTo>
                <a:lnTo>
                  <a:pt x="150" y="1665"/>
                </a:lnTo>
                <a:lnTo>
                  <a:pt x="135" y="1680"/>
                </a:lnTo>
                <a:lnTo>
                  <a:pt x="120" y="1695"/>
                </a:lnTo>
                <a:lnTo>
                  <a:pt x="90" y="1665"/>
                </a:lnTo>
                <a:lnTo>
                  <a:pt x="60" y="1590"/>
                </a:lnTo>
                <a:lnTo>
                  <a:pt x="15" y="1500"/>
                </a:lnTo>
                <a:lnTo>
                  <a:pt x="0" y="1425"/>
                </a:lnTo>
                <a:lnTo>
                  <a:pt x="0" y="1395"/>
                </a:lnTo>
                <a:lnTo>
                  <a:pt x="15" y="1350"/>
                </a:lnTo>
                <a:lnTo>
                  <a:pt x="30" y="1275"/>
                </a:lnTo>
                <a:lnTo>
                  <a:pt x="45" y="1185"/>
                </a:lnTo>
                <a:lnTo>
                  <a:pt x="60" y="1065"/>
                </a:lnTo>
                <a:lnTo>
                  <a:pt x="60" y="945"/>
                </a:lnTo>
                <a:lnTo>
                  <a:pt x="75" y="795"/>
                </a:lnTo>
                <a:lnTo>
                  <a:pt x="90" y="630"/>
                </a:lnTo>
                <a:lnTo>
                  <a:pt x="75" y="315"/>
                </a:lnTo>
                <a:lnTo>
                  <a:pt x="60" y="30"/>
                </a:lnTo>
                <a:lnTo>
                  <a:pt x="120" y="0"/>
                </a:lnTo>
                <a:lnTo>
                  <a:pt x="255" y="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56" name="Freeform 39"/>
          <p:cNvSpPr/>
          <p:nvPr/>
        </p:nvSpPr>
        <p:spPr bwMode="auto">
          <a:xfrm>
            <a:off x="6591300" y="2519362"/>
            <a:ext cx="457200" cy="123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720" h="195">
                <a:moveTo>
                  <a:pt x="690" y="45"/>
                </a:moveTo>
                <a:lnTo>
                  <a:pt x="720" y="75"/>
                </a:lnTo>
                <a:lnTo>
                  <a:pt x="705" y="105"/>
                </a:lnTo>
                <a:lnTo>
                  <a:pt x="690" y="120"/>
                </a:lnTo>
                <a:lnTo>
                  <a:pt x="645" y="135"/>
                </a:lnTo>
                <a:lnTo>
                  <a:pt x="585" y="150"/>
                </a:lnTo>
                <a:lnTo>
                  <a:pt x="510" y="165"/>
                </a:lnTo>
                <a:lnTo>
                  <a:pt x="420" y="165"/>
                </a:lnTo>
                <a:lnTo>
                  <a:pt x="300" y="180"/>
                </a:lnTo>
                <a:lnTo>
                  <a:pt x="150" y="195"/>
                </a:lnTo>
                <a:lnTo>
                  <a:pt x="0" y="195"/>
                </a:lnTo>
                <a:lnTo>
                  <a:pt x="0" y="75"/>
                </a:lnTo>
                <a:lnTo>
                  <a:pt x="240" y="45"/>
                </a:lnTo>
                <a:lnTo>
                  <a:pt x="420" y="30"/>
                </a:lnTo>
                <a:lnTo>
                  <a:pt x="540" y="15"/>
                </a:lnTo>
                <a:lnTo>
                  <a:pt x="585" y="0"/>
                </a:lnTo>
                <a:lnTo>
                  <a:pt x="645" y="15"/>
                </a:lnTo>
                <a:lnTo>
                  <a:pt x="690" y="4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57" name="Freeform 40"/>
          <p:cNvSpPr/>
          <p:nvPr/>
        </p:nvSpPr>
        <p:spPr bwMode="auto">
          <a:xfrm>
            <a:off x="6591300" y="2243138"/>
            <a:ext cx="438150" cy="1238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90" h="195">
                <a:moveTo>
                  <a:pt x="450" y="150"/>
                </a:moveTo>
                <a:lnTo>
                  <a:pt x="345" y="180"/>
                </a:lnTo>
                <a:lnTo>
                  <a:pt x="255" y="180"/>
                </a:lnTo>
                <a:lnTo>
                  <a:pt x="195" y="195"/>
                </a:lnTo>
                <a:lnTo>
                  <a:pt x="150" y="195"/>
                </a:lnTo>
                <a:lnTo>
                  <a:pt x="90" y="195"/>
                </a:lnTo>
                <a:lnTo>
                  <a:pt x="0" y="180"/>
                </a:lnTo>
                <a:lnTo>
                  <a:pt x="15" y="60"/>
                </a:lnTo>
                <a:lnTo>
                  <a:pt x="165" y="75"/>
                </a:lnTo>
                <a:lnTo>
                  <a:pt x="360" y="30"/>
                </a:lnTo>
                <a:lnTo>
                  <a:pt x="450" y="15"/>
                </a:lnTo>
                <a:lnTo>
                  <a:pt x="540" y="0"/>
                </a:lnTo>
                <a:lnTo>
                  <a:pt x="585" y="15"/>
                </a:lnTo>
                <a:lnTo>
                  <a:pt x="630" y="15"/>
                </a:lnTo>
                <a:lnTo>
                  <a:pt x="675" y="60"/>
                </a:lnTo>
                <a:lnTo>
                  <a:pt x="690" y="75"/>
                </a:lnTo>
                <a:lnTo>
                  <a:pt x="675" y="105"/>
                </a:lnTo>
                <a:lnTo>
                  <a:pt x="630" y="120"/>
                </a:lnTo>
                <a:lnTo>
                  <a:pt x="555" y="135"/>
                </a:lnTo>
                <a:lnTo>
                  <a:pt x="450" y="15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58" name="Freeform 42"/>
          <p:cNvSpPr/>
          <p:nvPr/>
        </p:nvSpPr>
        <p:spPr bwMode="auto">
          <a:xfrm>
            <a:off x="6724650" y="1347788"/>
            <a:ext cx="190500" cy="6953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0" h="1095">
                <a:moveTo>
                  <a:pt x="30" y="90"/>
                </a:moveTo>
                <a:lnTo>
                  <a:pt x="0" y="60"/>
                </a:lnTo>
                <a:lnTo>
                  <a:pt x="0" y="30"/>
                </a:lnTo>
                <a:lnTo>
                  <a:pt x="15" y="0"/>
                </a:lnTo>
                <a:lnTo>
                  <a:pt x="60" y="0"/>
                </a:lnTo>
                <a:lnTo>
                  <a:pt x="120" y="0"/>
                </a:lnTo>
                <a:lnTo>
                  <a:pt x="180" y="15"/>
                </a:lnTo>
                <a:lnTo>
                  <a:pt x="240" y="30"/>
                </a:lnTo>
                <a:lnTo>
                  <a:pt x="285" y="60"/>
                </a:lnTo>
                <a:lnTo>
                  <a:pt x="300" y="105"/>
                </a:lnTo>
                <a:lnTo>
                  <a:pt x="300" y="150"/>
                </a:lnTo>
                <a:lnTo>
                  <a:pt x="285" y="225"/>
                </a:lnTo>
                <a:lnTo>
                  <a:pt x="285" y="300"/>
                </a:lnTo>
                <a:lnTo>
                  <a:pt x="285" y="345"/>
                </a:lnTo>
                <a:lnTo>
                  <a:pt x="285" y="390"/>
                </a:lnTo>
                <a:lnTo>
                  <a:pt x="285" y="465"/>
                </a:lnTo>
                <a:lnTo>
                  <a:pt x="285" y="555"/>
                </a:lnTo>
                <a:lnTo>
                  <a:pt x="270" y="660"/>
                </a:lnTo>
                <a:lnTo>
                  <a:pt x="270" y="780"/>
                </a:lnTo>
                <a:lnTo>
                  <a:pt x="270" y="930"/>
                </a:lnTo>
                <a:lnTo>
                  <a:pt x="270" y="1095"/>
                </a:lnTo>
                <a:lnTo>
                  <a:pt x="105" y="1095"/>
                </a:lnTo>
                <a:lnTo>
                  <a:pt x="105" y="915"/>
                </a:lnTo>
                <a:lnTo>
                  <a:pt x="105" y="750"/>
                </a:lnTo>
                <a:lnTo>
                  <a:pt x="105" y="615"/>
                </a:lnTo>
                <a:lnTo>
                  <a:pt x="105" y="495"/>
                </a:lnTo>
                <a:lnTo>
                  <a:pt x="105" y="405"/>
                </a:lnTo>
                <a:lnTo>
                  <a:pt x="105" y="330"/>
                </a:lnTo>
                <a:lnTo>
                  <a:pt x="90" y="270"/>
                </a:lnTo>
                <a:lnTo>
                  <a:pt x="90" y="225"/>
                </a:lnTo>
                <a:lnTo>
                  <a:pt x="60" y="135"/>
                </a:lnTo>
                <a:lnTo>
                  <a:pt x="30" y="9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59" name="Freeform 44"/>
          <p:cNvSpPr/>
          <p:nvPr/>
        </p:nvSpPr>
        <p:spPr bwMode="auto">
          <a:xfrm>
            <a:off x="6400800" y="1728788"/>
            <a:ext cx="190500" cy="22860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00" h="360">
                <a:moveTo>
                  <a:pt x="135" y="270"/>
                </a:moveTo>
                <a:lnTo>
                  <a:pt x="60" y="180"/>
                </a:lnTo>
                <a:lnTo>
                  <a:pt x="30" y="90"/>
                </a:lnTo>
                <a:lnTo>
                  <a:pt x="0" y="30"/>
                </a:lnTo>
                <a:lnTo>
                  <a:pt x="0" y="0"/>
                </a:lnTo>
                <a:lnTo>
                  <a:pt x="30" y="0"/>
                </a:lnTo>
                <a:lnTo>
                  <a:pt x="120" y="15"/>
                </a:lnTo>
                <a:lnTo>
                  <a:pt x="210" y="60"/>
                </a:lnTo>
                <a:lnTo>
                  <a:pt x="270" y="135"/>
                </a:lnTo>
                <a:lnTo>
                  <a:pt x="300" y="210"/>
                </a:lnTo>
                <a:lnTo>
                  <a:pt x="300" y="285"/>
                </a:lnTo>
                <a:lnTo>
                  <a:pt x="270" y="360"/>
                </a:lnTo>
                <a:lnTo>
                  <a:pt x="240" y="360"/>
                </a:lnTo>
                <a:lnTo>
                  <a:pt x="195" y="345"/>
                </a:lnTo>
                <a:lnTo>
                  <a:pt x="135" y="27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60" name="Freeform 45"/>
          <p:cNvSpPr/>
          <p:nvPr/>
        </p:nvSpPr>
        <p:spPr bwMode="auto">
          <a:xfrm>
            <a:off x="6038850" y="1500188"/>
            <a:ext cx="238125" cy="27622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5" h="435">
                <a:moveTo>
                  <a:pt x="300" y="435"/>
                </a:moveTo>
                <a:lnTo>
                  <a:pt x="255" y="405"/>
                </a:lnTo>
                <a:lnTo>
                  <a:pt x="180" y="330"/>
                </a:lnTo>
                <a:lnTo>
                  <a:pt x="105" y="240"/>
                </a:lnTo>
                <a:lnTo>
                  <a:pt x="45" y="135"/>
                </a:lnTo>
                <a:lnTo>
                  <a:pt x="0" y="45"/>
                </a:lnTo>
                <a:lnTo>
                  <a:pt x="15" y="0"/>
                </a:lnTo>
                <a:lnTo>
                  <a:pt x="60" y="0"/>
                </a:lnTo>
                <a:lnTo>
                  <a:pt x="150" y="30"/>
                </a:lnTo>
                <a:lnTo>
                  <a:pt x="240" y="75"/>
                </a:lnTo>
                <a:lnTo>
                  <a:pt x="330" y="150"/>
                </a:lnTo>
                <a:lnTo>
                  <a:pt x="375" y="240"/>
                </a:lnTo>
                <a:lnTo>
                  <a:pt x="375" y="330"/>
                </a:lnTo>
                <a:lnTo>
                  <a:pt x="360" y="405"/>
                </a:lnTo>
                <a:lnTo>
                  <a:pt x="300" y="43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61" name="Freeform 46"/>
          <p:cNvSpPr/>
          <p:nvPr/>
        </p:nvSpPr>
        <p:spPr bwMode="auto">
          <a:xfrm>
            <a:off x="5857875" y="1976438"/>
            <a:ext cx="238125" cy="2476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0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375" h="390">
                <a:moveTo>
                  <a:pt x="135" y="225"/>
                </a:moveTo>
                <a:lnTo>
                  <a:pt x="75" y="150"/>
                </a:lnTo>
                <a:lnTo>
                  <a:pt x="30" y="90"/>
                </a:lnTo>
                <a:lnTo>
                  <a:pt x="0" y="45"/>
                </a:lnTo>
                <a:lnTo>
                  <a:pt x="0" y="30"/>
                </a:lnTo>
                <a:lnTo>
                  <a:pt x="15" y="0"/>
                </a:lnTo>
                <a:lnTo>
                  <a:pt x="90" y="0"/>
                </a:lnTo>
                <a:lnTo>
                  <a:pt x="180" y="30"/>
                </a:lnTo>
                <a:lnTo>
                  <a:pt x="285" y="90"/>
                </a:lnTo>
                <a:lnTo>
                  <a:pt x="360" y="180"/>
                </a:lnTo>
                <a:lnTo>
                  <a:pt x="375" y="225"/>
                </a:lnTo>
                <a:lnTo>
                  <a:pt x="375" y="270"/>
                </a:lnTo>
                <a:lnTo>
                  <a:pt x="345" y="345"/>
                </a:lnTo>
                <a:lnTo>
                  <a:pt x="330" y="390"/>
                </a:lnTo>
                <a:lnTo>
                  <a:pt x="300" y="375"/>
                </a:lnTo>
                <a:lnTo>
                  <a:pt x="255" y="360"/>
                </a:lnTo>
                <a:lnTo>
                  <a:pt x="210" y="300"/>
                </a:lnTo>
                <a:lnTo>
                  <a:pt x="135" y="225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62" name="Freeform 47"/>
          <p:cNvSpPr/>
          <p:nvPr/>
        </p:nvSpPr>
        <p:spPr bwMode="auto">
          <a:xfrm>
            <a:off x="5857875" y="2243138"/>
            <a:ext cx="428625" cy="704850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675" h="1110">
                <a:moveTo>
                  <a:pt x="570" y="330"/>
                </a:moveTo>
                <a:lnTo>
                  <a:pt x="465" y="630"/>
                </a:lnTo>
                <a:lnTo>
                  <a:pt x="375" y="870"/>
                </a:lnTo>
                <a:lnTo>
                  <a:pt x="330" y="960"/>
                </a:lnTo>
                <a:lnTo>
                  <a:pt x="300" y="1035"/>
                </a:lnTo>
                <a:lnTo>
                  <a:pt x="270" y="1095"/>
                </a:lnTo>
                <a:lnTo>
                  <a:pt x="225" y="1110"/>
                </a:lnTo>
                <a:lnTo>
                  <a:pt x="195" y="1110"/>
                </a:lnTo>
                <a:lnTo>
                  <a:pt x="165" y="1095"/>
                </a:lnTo>
                <a:lnTo>
                  <a:pt x="135" y="1050"/>
                </a:lnTo>
                <a:lnTo>
                  <a:pt x="90" y="990"/>
                </a:lnTo>
                <a:lnTo>
                  <a:pt x="45" y="930"/>
                </a:lnTo>
                <a:lnTo>
                  <a:pt x="15" y="885"/>
                </a:lnTo>
                <a:lnTo>
                  <a:pt x="0" y="840"/>
                </a:lnTo>
                <a:lnTo>
                  <a:pt x="0" y="810"/>
                </a:lnTo>
                <a:lnTo>
                  <a:pt x="0" y="780"/>
                </a:lnTo>
                <a:lnTo>
                  <a:pt x="45" y="780"/>
                </a:lnTo>
                <a:lnTo>
                  <a:pt x="105" y="795"/>
                </a:lnTo>
                <a:lnTo>
                  <a:pt x="120" y="780"/>
                </a:lnTo>
                <a:lnTo>
                  <a:pt x="150" y="750"/>
                </a:lnTo>
                <a:lnTo>
                  <a:pt x="210" y="675"/>
                </a:lnTo>
                <a:lnTo>
                  <a:pt x="285" y="555"/>
                </a:lnTo>
                <a:lnTo>
                  <a:pt x="390" y="375"/>
                </a:lnTo>
                <a:lnTo>
                  <a:pt x="495" y="210"/>
                </a:lnTo>
                <a:lnTo>
                  <a:pt x="570" y="90"/>
                </a:lnTo>
                <a:lnTo>
                  <a:pt x="630" y="15"/>
                </a:lnTo>
                <a:lnTo>
                  <a:pt x="660" y="0"/>
                </a:lnTo>
                <a:lnTo>
                  <a:pt x="675" y="30"/>
                </a:lnTo>
                <a:lnTo>
                  <a:pt x="660" y="90"/>
                </a:lnTo>
                <a:lnTo>
                  <a:pt x="630" y="195"/>
                </a:lnTo>
                <a:lnTo>
                  <a:pt x="570" y="33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  <p:sp>
        <p:nvSpPr>
          <p:cNvPr id="44063" name="Freeform 41"/>
          <p:cNvSpPr/>
          <p:nvPr/>
        </p:nvSpPr>
        <p:spPr bwMode="auto">
          <a:xfrm>
            <a:off x="6610350" y="1947862"/>
            <a:ext cx="704850" cy="1285875"/>
          </a:xfrm>
          <a:custGeom>
            <a:avLst/>
            <a:gdLst>
              <a:gd name="GT0" fmla="+- l w 0"/>
              <a:gd name="GT1" fmla="+- t h 0"/>
            </a:gdLst>
            <a:ahLst/>
            <a:cxnLst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0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0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  <a:cxn ang="0">
                <a:pos x="2147483646" y="2147483646"/>
              </a:cxn>
            </a:cxnLst>
            <a:rect l="l" t="t" r="GT0" b="GT1"/>
            <a:pathLst>
              <a:path w="1110" h="2025">
                <a:moveTo>
                  <a:pt x="1050" y="510"/>
                </a:moveTo>
                <a:lnTo>
                  <a:pt x="1050" y="630"/>
                </a:lnTo>
                <a:lnTo>
                  <a:pt x="1065" y="765"/>
                </a:lnTo>
                <a:lnTo>
                  <a:pt x="1065" y="915"/>
                </a:lnTo>
                <a:lnTo>
                  <a:pt x="1080" y="1095"/>
                </a:lnTo>
                <a:lnTo>
                  <a:pt x="1080" y="1275"/>
                </a:lnTo>
                <a:lnTo>
                  <a:pt x="1080" y="1425"/>
                </a:lnTo>
                <a:lnTo>
                  <a:pt x="1080" y="1545"/>
                </a:lnTo>
                <a:lnTo>
                  <a:pt x="1080" y="1650"/>
                </a:lnTo>
                <a:lnTo>
                  <a:pt x="1035" y="1815"/>
                </a:lnTo>
                <a:lnTo>
                  <a:pt x="990" y="1935"/>
                </a:lnTo>
                <a:lnTo>
                  <a:pt x="930" y="2010"/>
                </a:lnTo>
                <a:lnTo>
                  <a:pt x="870" y="2025"/>
                </a:lnTo>
                <a:lnTo>
                  <a:pt x="825" y="2010"/>
                </a:lnTo>
                <a:lnTo>
                  <a:pt x="810" y="1935"/>
                </a:lnTo>
                <a:lnTo>
                  <a:pt x="765" y="1830"/>
                </a:lnTo>
                <a:lnTo>
                  <a:pt x="720" y="1770"/>
                </a:lnTo>
                <a:lnTo>
                  <a:pt x="660" y="1710"/>
                </a:lnTo>
                <a:lnTo>
                  <a:pt x="615" y="1650"/>
                </a:lnTo>
                <a:lnTo>
                  <a:pt x="570" y="1605"/>
                </a:lnTo>
                <a:lnTo>
                  <a:pt x="555" y="1575"/>
                </a:lnTo>
                <a:lnTo>
                  <a:pt x="555" y="1560"/>
                </a:lnTo>
                <a:lnTo>
                  <a:pt x="600" y="1560"/>
                </a:lnTo>
                <a:lnTo>
                  <a:pt x="705" y="1605"/>
                </a:lnTo>
                <a:lnTo>
                  <a:pt x="765" y="1620"/>
                </a:lnTo>
                <a:lnTo>
                  <a:pt x="810" y="1635"/>
                </a:lnTo>
                <a:lnTo>
                  <a:pt x="840" y="1620"/>
                </a:lnTo>
                <a:lnTo>
                  <a:pt x="870" y="1605"/>
                </a:lnTo>
                <a:lnTo>
                  <a:pt x="870" y="1545"/>
                </a:lnTo>
                <a:lnTo>
                  <a:pt x="870" y="1440"/>
                </a:lnTo>
                <a:lnTo>
                  <a:pt x="885" y="1275"/>
                </a:lnTo>
                <a:lnTo>
                  <a:pt x="885" y="1065"/>
                </a:lnTo>
                <a:lnTo>
                  <a:pt x="885" y="840"/>
                </a:lnTo>
                <a:lnTo>
                  <a:pt x="870" y="660"/>
                </a:lnTo>
                <a:lnTo>
                  <a:pt x="870" y="525"/>
                </a:lnTo>
                <a:lnTo>
                  <a:pt x="870" y="420"/>
                </a:lnTo>
                <a:lnTo>
                  <a:pt x="840" y="285"/>
                </a:lnTo>
                <a:lnTo>
                  <a:pt x="810" y="225"/>
                </a:lnTo>
                <a:lnTo>
                  <a:pt x="750" y="195"/>
                </a:lnTo>
                <a:lnTo>
                  <a:pt x="660" y="180"/>
                </a:lnTo>
                <a:lnTo>
                  <a:pt x="525" y="210"/>
                </a:lnTo>
                <a:lnTo>
                  <a:pt x="345" y="225"/>
                </a:lnTo>
                <a:lnTo>
                  <a:pt x="150" y="255"/>
                </a:lnTo>
                <a:lnTo>
                  <a:pt x="0" y="255"/>
                </a:lnTo>
                <a:lnTo>
                  <a:pt x="0" y="165"/>
                </a:lnTo>
                <a:lnTo>
                  <a:pt x="45" y="165"/>
                </a:lnTo>
                <a:lnTo>
                  <a:pt x="120" y="165"/>
                </a:lnTo>
                <a:lnTo>
                  <a:pt x="285" y="135"/>
                </a:lnTo>
                <a:lnTo>
                  <a:pt x="450" y="105"/>
                </a:lnTo>
                <a:lnTo>
                  <a:pt x="585" y="75"/>
                </a:lnTo>
                <a:lnTo>
                  <a:pt x="690" y="60"/>
                </a:lnTo>
                <a:lnTo>
                  <a:pt x="750" y="30"/>
                </a:lnTo>
                <a:lnTo>
                  <a:pt x="780" y="15"/>
                </a:lnTo>
                <a:lnTo>
                  <a:pt x="810" y="0"/>
                </a:lnTo>
                <a:lnTo>
                  <a:pt x="825" y="15"/>
                </a:lnTo>
                <a:lnTo>
                  <a:pt x="870" y="30"/>
                </a:lnTo>
                <a:lnTo>
                  <a:pt x="990" y="75"/>
                </a:lnTo>
                <a:lnTo>
                  <a:pt x="1035" y="120"/>
                </a:lnTo>
                <a:lnTo>
                  <a:pt x="1080" y="165"/>
                </a:lnTo>
                <a:lnTo>
                  <a:pt x="1110" y="195"/>
                </a:lnTo>
                <a:lnTo>
                  <a:pt x="1110" y="210"/>
                </a:lnTo>
                <a:lnTo>
                  <a:pt x="1110" y="240"/>
                </a:lnTo>
                <a:lnTo>
                  <a:pt x="1095" y="255"/>
                </a:lnTo>
                <a:lnTo>
                  <a:pt x="1065" y="285"/>
                </a:lnTo>
                <a:lnTo>
                  <a:pt x="1065" y="330"/>
                </a:lnTo>
                <a:lnTo>
                  <a:pt x="1050" y="405"/>
                </a:lnTo>
                <a:lnTo>
                  <a:pt x="1050" y="510"/>
                </a:lnTo>
              </a:path>
            </a:pathLst>
          </a:custGeom>
          <a:solidFill>
            <a:srgbClr val="FF0000"/>
          </a:solidFill>
          <a:ln w="19050">
            <a:solidFill>
              <a:srgbClr val="000000"/>
            </a:solidFill>
            <a:round/>
          </a:ln>
        </p:spPr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0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4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4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4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4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44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44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4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44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40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4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4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 nodeType="clickPar">
                      <p:stCondLst>
                        <p:cond delay="indefinite"/>
                      </p:stCondLst>
                      <p:childTnLst>
                        <p:par>
                          <p:cTn id="6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4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44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 nodeType="clickPar">
                      <p:stCondLst>
                        <p:cond delay="indefinite"/>
                      </p:stCondLst>
                      <p:childTnLst>
                        <p:par>
                          <p:cTn id="7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7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9" dur="500"/>
                                        <p:tgtEl>
                                          <p:spTgt spid="44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 nodeType="clickPar">
                      <p:stCondLst>
                        <p:cond delay="indefinite"/>
                      </p:stCondLst>
                      <p:childTnLst>
                        <p:par>
                          <p:cTn id="8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4" dur="500"/>
                                        <p:tgtEl>
                                          <p:spTgt spid="44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45" grpId="0"/>
      <p:bldP spid="44047" grpId="0"/>
      <p:bldP spid="44051" grpId="0"/>
      <p:bldP spid="44052" grpId="0"/>
      <p:bldP spid="44053" grpId="0"/>
      <p:bldP spid="4405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6082" name="表格 1"/>
          <p:cNvGraphicFramePr>
            <a:graphicFrameLocks noGrp="1"/>
          </p:cNvGraphicFramePr>
          <p:nvPr/>
        </p:nvGraphicFramePr>
        <p:xfrm>
          <a:off x="3521075" y="200342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6099" name="表格 2"/>
          <p:cNvGraphicFramePr>
            <a:graphicFrameLocks noGrp="1"/>
          </p:cNvGraphicFramePr>
          <p:nvPr/>
        </p:nvGraphicFramePr>
        <p:xfrm>
          <a:off x="3521075" y="35083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6116" name="表格 3"/>
          <p:cNvGraphicFramePr>
            <a:graphicFrameLocks noGrp="1"/>
          </p:cNvGraphicFramePr>
          <p:nvPr/>
        </p:nvGraphicFramePr>
        <p:xfrm>
          <a:off x="1778000" y="200342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graphicFrame>
        <p:nvGraphicFramePr>
          <p:cNvPr id="46133" name="表格 4"/>
          <p:cNvGraphicFramePr>
            <a:graphicFrameLocks noGrp="1"/>
          </p:cNvGraphicFramePr>
          <p:nvPr/>
        </p:nvGraphicFramePr>
        <p:xfrm>
          <a:off x="1778000" y="35083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6150" name="矩形 5"/>
          <p:cNvSpPr/>
          <p:nvPr/>
        </p:nvSpPr>
        <p:spPr>
          <a:xfrm>
            <a:off x="1000125" y="904875"/>
            <a:ext cx="6397666" cy="2654412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eaLnBrk="1" hangingPunct="1"/>
            <a:r>
              <a:rPr lang="zh-CN" altLang="en-US" sz="2400" b="1">
                <a:latin typeface="宋体" pitchFamily="2" charset="-122"/>
              </a:rPr>
              <a:t>           读拼音，写词语。</a:t>
            </a:r>
            <a:endParaRPr lang="en-US" altLang="zh-CN" sz="2400" b="1">
              <a:latin typeface="宋体" pitchFamily="2" charset="-122"/>
            </a:endParaRPr>
          </a:p>
          <a:p>
            <a:pPr marL="0" marR="0" lvl="0" indent="630238" eaLnBrk="1" hangingPunct="1">
              <a:lnSpc>
                <a:spcPct val="20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zhěng  gè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　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fǎng   zhī</a:t>
            </a:r>
            <a:r>
              <a:rPr lang="zh-CN" altLang="en-US" sz="2400" b="1">
                <a:latin typeface="方正姚体" pitchFamily="2" charset="-122"/>
                <a:ea typeface="方正姚体" pitchFamily="2" charset="-122"/>
              </a:rPr>
              <a:t>　    </a:t>
            </a: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xiāo    shī</a:t>
            </a:r>
          </a:p>
          <a:p>
            <a:pPr marL="0" marR="0" lvl="0" indent="630238" eaLnBrk="1" hangingPunct="1">
              <a:lnSpc>
                <a:spcPct val="200000"/>
              </a:lnSpc>
            </a:pPr>
            <a:endParaRPr lang="en-US" altLang="zh-CN" sz="2400" b="1">
              <a:latin typeface="方正姚体" pitchFamily="2" charset="-122"/>
              <a:ea typeface="方正姚体" pitchFamily="2" charset="-122"/>
            </a:endParaRPr>
          </a:p>
          <a:p>
            <a:pPr marL="0" marR="0" lvl="0" indent="630238" eaLnBrk="1" hangingPunct="1">
              <a:lnSpc>
                <a:spcPct val="200000"/>
              </a:lnSpc>
            </a:pPr>
            <a:r>
              <a:rPr lang="en-US" altLang="zh-CN" sz="2400" b="1">
                <a:latin typeface="方正姚体" pitchFamily="2" charset="-122"/>
                <a:ea typeface="方正姚体" pitchFamily="2" charset="-122"/>
              </a:rPr>
              <a:t>  zěn    me        biān    xiě       chōu  kòng</a:t>
            </a:r>
          </a:p>
        </p:txBody>
      </p:sp>
      <p:sp>
        <p:nvSpPr>
          <p:cNvPr id="46151" name="矩形 6"/>
          <p:cNvSpPr/>
          <p:nvPr/>
        </p:nvSpPr>
        <p:spPr>
          <a:xfrm>
            <a:off x="1825625" y="204628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整 个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152" name="矩形 7"/>
          <p:cNvSpPr/>
          <p:nvPr/>
        </p:nvSpPr>
        <p:spPr>
          <a:xfrm>
            <a:off x="1825625" y="35512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怎 么</a:t>
            </a:r>
            <a:endParaRPr lang="zh-CN" altLang="en-US" sz="200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6153" name="矩形 8"/>
          <p:cNvSpPr/>
          <p:nvPr/>
        </p:nvSpPr>
        <p:spPr>
          <a:xfrm>
            <a:off x="3567112" y="2052638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纺 织</a:t>
            </a:r>
          </a:p>
        </p:txBody>
      </p:sp>
      <p:sp>
        <p:nvSpPr>
          <p:cNvPr id="46154" name="矩形 9"/>
          <p:cNvSpPr/>
          <p:nvPr/>
        </p:nvSpPr>
        <p:spPr>
          <a:xfrm>
            <a:off x="3576638" y="3535362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编 写</a:t>
            </a:r>
          </a:p>
        </p:txBody>
      </p:sp>
      <p:graphicFrame>
        <p:nvGraphicFramePr>
          <p:cNvPr id="46155" name="表格 10"/>
          <p:cNvGraphicFramePr>
            <a:graphicFrameLocks noGrp="1"/>
          </p:cNvGraphicFramePr>
          <p:nvPr/>
        </p:nvGraphicFramePr>
        <p:xfrm>
          <a:off x="5249862" y="2033588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668" marB="45668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6172" name="矩形 11"/>
          <p:cNvSpPr/>
          <p:nvPr/>
        </p:nvSpPr>
        <p:spPr>
          <a:xfrm>
            <a:off x="5295900" y="2082800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消 失</a:t>
            </a:r>
          </a:p>
        </p:txBody>
      </p:sp>
      <p:graphicFrame>
        <p:nvGraphicFramePr>
          <p:cNvPr id="46173" name="表格 12"/>
          <p:cNvGraphicFramePr>
            <a:graphicFrameLocks noGrp="1"/>
          </p:cNvGraphicFramePr>
          <p:nvPr/>
        </p:nvGraphicFramePr>
        <p:xfrm>
          <a:off x="5316538" y="3508375"/>
          <a:ext cx="1439861" cy="733424"/>
        </p:xfrm>
        <a:graphic>
          <a:graphicData uri="http://schemas.openxmlformats.org/drawingml/2006/table">
            <a:tbl>
              <a:tblPr/>
              <a:tblGrid>
                <a:gridCol w="360362"/>
                <a:gridCol w="360362"/>
                <a:gridCol w="358775"/>
                <a:gridCol w="360362"/>
              </a:tblGrid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 b="1">
                        <a:solidFill>
                          <a:srgbClr val="FFFFFF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miter lim="800000"/>
                    </a:lnT>
                    <a:lnB w="1270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3667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miter lim="800000"/>
                    </a:lnL>
                    <a:lnR w="1270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eaLnBrk="1" hangingPunct="1"/>
                      <a:endParaRPr lang="zh-CN" altLang="en-US" sz="1800">
                        <a:solidFill>
                          <a:srgbClr val="000000"/>
                        </a:solidFill>
                      </a:endParaRPr>
                    </a:p>
                  </a:txBody>
                  <a:tcPr marL="91389" marR="91389" marT="45724" marB="45724">
                    <a:lnL w="1270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12700">
                      <a:solidFill>
                        <a:schemeClr val="tx1"/>
                      </a:solidFill>
                      <a:miter lim="800000"/>
                    </a:lnR>
                    <a:lnT w="1270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12700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6190" name="矩形 13"/>
          <p:cNvSpPr/>
          <p:nvPr/>
        </p:nvSpPr>
        <p:spPr>
          <a:xfrm>
            <a:off x="5372100" y="3535362"/>
            <a:ext cx="1343025" cy="64611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抽 空</a:t>
            </a:r>
          </a:p>
        </p:txBody>
      </p:sp>
      <p:grpSp>
        <p:nvGrpSpPr>
          <p:cNvPr id="46191" name="组合 15"/>
          <p:cNvGrpSpPr/>
          <p:nvPr/>
        </p:nvGrpSpPr>
        <p:grpSpPr>
          <a:xfrm>
            <a:off x="490538" y="712788"/>
            <a:ext cx="2097088" cy="711200"/>
            <a:chOff x="5241154" y="711201"/>
            <a:chExt cx="2364750" cy="801612"/>
          </a:xfrm>
        </p:grpSpPr>
        <p:pic>
          <p:nvPicPr>
            <p:cNvPr id="46192" name="Picture 23" descr="E:\各版本共用文件\0未分类文件\图片\气泡\2.pn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241154" y="711201"/>
              <a:ext cx="2364750" cy="801612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sp>
          <p:nvSpPr>
            <p:cNvPr id="46193" name="矩形 16"/>
            <p:cNvSpPr/>
            <p:nvPr/>
          </p:nvSpPr>
          <p:spPr>
            <a:xfrm>
              <a:off x="5629753" y="752927"/>
              <a:ext cx="1615406" cy="707709"/>
            </a:xfrm>
            <a:prstGeom prst="rect">
              <a:avLst/>
            </a:prstGeom>
            <a:effectLst>
              <a:outerShdw blurRad="50800" dist="38100" dir="5400000" algn="t" rotWithShape="0">
                <a:prstClr val="black">
                  <a:alpha val="40000"/>
                </a:prstClr>
              </a:outerShdw>
            </a:effectLst>
          </p:spPr>
          <p:txBody>
            <a:bodyPr wrap="none">
              <a:spAutoFit/>
            </a:bodyPr>
            <a:lstStyle/>
            <a:p>
              <a:pPr marL="0" marR="0" lvl="0" indent="0" algn="l" defTabSz="4572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3200" b="1" i="0" u="none" strike="noStrike" kern="1200" cap="none" spc="0" normalizeH="0" baseline="0" noProof="0">
                  <a:ln>
                    <a:solidFill>
                      <a:schemeClr val="accent6">
                        <a:lumMod val="40000"/>
                        <a:lumOff val="60000"/>
                      </a:schemeClr>
                    </a:solidFill>
                  </a:ln>
                  <a:solidFill>
                    <a:schemeClr val="bg1"/>
                  </a:solidFill>
                  <a:effectLst/>
                  <a:uLnTx/>
                  <a:uFillTx/>
                  <a:latin typeface="微软雅黑" pitchFamily="34" charset="-122"/>
                  <a:ea typeface="微软雅黑" pitchFamily="34" charset="-122"/>
                  <a:cs typeface="+mn-cs"/>
                </a:rPr>
                <a:t>练一练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151" grpId="0"/>
      <p:bldP spid="46152" grpId="0"/>
      <p:bldP spid="46153" grpId="0"/>
      <p:bldP spid="46154" grpId="0"/>
      <p:bldP spid="46172" grpId="0"/>
      <p:bldP spid="461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1"/>
          <p:cNvSpPr/>
          <p:nvPr/>
        </p:nvSpPr>
        <p:spPr>
          <a:xfrm>
            <a:off x="784225" y="4192588"/>
            <a:ext cx="7689850" cy="5222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2800" b="1" dirty="0">
                <a:latin typeface="微软雅黑" pitchFamily="34" charset="-122"/>
                <a:ea typeface="微软雅黑" pitchFamily="34" charset="-122"/>
              </a:rPr>
              <a:t>让我们跟随课文去经历小毛虫奇妙的蜕变过程。</a:t>
            </a:r>
          </a:p>
        </p:txBody>
      </p:sp>
      <p:pic>
        <p:nvPicPr>
          <p:cNvPr id="10243" name="Picture 3" descr="http://www.zxxk.com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9588" y="763588"/>
            <a:ext cx="5584825" cy="331152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2" name="文本框 1"/>
          <p:cNvSpPr txBox="1"/>
          <p:nvPr/>
        </p:nvSpPr>
        <p:spPr>
          <a:xfrm>
            <a:off x="1907704" y="195486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指导朗读</a:t>
            </a:r>
          </a:p>
        </p:txBody>
      </p:sp>
      <p:sp>
        <p:nvSpPr>
          <p:cNvPr id="47107" name="文本框 2"/>
          <p:cNvSpPr txBox="1">
            <a:spLocks noChangeArrowheads="1"/>
          </p:cNvSpPr>
          <p:nvPr/>
        </p:nvSpPr>
        <p:spPr bwMode="auto">
          <a:xfrm>
            <a:off x="720066" y="1803906"/>
            <a:ext cx="7525144" cy="13729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lang="zh-CN" altLang="en-US" sz="6000"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marL="0" marR="0" lvl="0" indent="0">
              <a:lnSpc>
                <a:spcPct val="150000"/>
              </a:lnSpc>
            </a:pPr>
            <a:r>
              <a:rPr lang="en-US" altLang="zh-CN" sz="2800" b="1">
                <a:latin typeface="微软雅黑" pitchFamily="34" charset="-122"/>
                <a:ea typeface="微软雅黑" pitchFamily="34" charset="-122"/>
              </a:rPr>
              <a:t>     </a:t>
            </a:r>
            <a:r>
              <a:rPr lang="en-US" altLang="zh-CN" sz="2800" b="1">
                <a:latin typeface="宋体" pitchFamily="2" charset="-122"/>
              </a:rPr>
              <a:t> </a:t>
            </a:r>
            <a:r>
              <a:rPr lang="zh-CN" altLang="zh-CN" sz="2800" b="1">
                <a:latin typeface="宋体" pitchFamily="2" charset="-122"/>
              </a:rPr>
              <a:t>有感情地朗读课文，注意读出小毛虫的情感变化。</a:t>
            </a:r>
          </a:p>
        </p:txBody>
      </p:sp>
    </p:spTree>
  </p:cSld>
  <p:clrMapOvr>
    <a:masterClrMapping/>
  </p:clrMapOvr>
  <p:transition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矩形 11"/>
          <p:cNvSpPr/>
          <p:nvPr/>
        </p:nvSpPr>
        <p:spPr>
          <a:xfrm>
            <a:off x="1206500" y="1473200"/>
            <a:ext cx="7050088" cy="639762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</a:pPr>
            <a:r>
              <a:rPr lang="zh-CN" altLang="en-US" sz="2400" b="1" dirty="0">
                <a:latin typeface="黑体" pitchFamily="49" charset="-122"/>
                <a:ea typeface="黑体" pitchFamily="49" charset="-122"/>
              </a:rPr>
              <a:t>初读课文后，你感受到了什么？</a:t>
            </a:r>
          </a:p>
        </p:txBody>
      </p:sp>
      <p:sp>
        <p:nvSpPr>
          <p:cNvPr id="48131" name="矩形 11"/>
          <p:cNvSpPr/>
          <p:nvPr/>
        </p:nvSpPr>
        <p:spPr>
          <a:xfrm>
            <a:off x="1223962" y="2092325"/>
            <a:ext cx="6907212" cy="230822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23900" eaLnBrk="1" hangingPunct="1">
              <a:lnSpc>
                <a:spcPct val="15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宋体" pitchFamily="2" charset="-122"/>
              </a:rPr>
              <a:t>示例：初读课文后，我感受到了小小的毛虫虽然既可怜又笨拙，但不悲观，也不羡慕任何人。它尽心竭力地做自己应该做的事情，最终变成了一只灵巧、轻盈的蝴蝶。</a:t>
            </a:r>
          </a:p>
        </p:txBody>
      </p:sp>
      <p:sp>
        <p:nvSpPr>
          <p:cNvPr id="48132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874712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本课小结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0" grpId="0"/>
      <p:bldP spid="48131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100" kern="12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kern="12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defTabSz="6858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kern="12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3"/>
              </a:rPr>
              <a:t>www.ypppt.com/moban/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节日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模板：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4"/>
              </a:rPr>
              <a:t>www.ypppt.com/jieri/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背景图片：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5"/>
              </a:rPr>
              <a:t>www.ypppt.com/beijing/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图表下载：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6"/>
              </a:rPr>
              <a:t>www.ypppt.com/tubiao/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素材下载：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7"/>
              </a:rPr>
              <a:t>www.ypppt.com/sucai/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教程下载：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8"/>
              </a:rPr>
              <a:t>www.ypppt.com/jiaocheng/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字体下载：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9"/>
              </a:rPr>
              <a:t>www.ypppt.com/ziti/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                       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绘本故事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0"/>
              </a:rPr>
              <a:t>www.ypppt.com/gushi/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  <a:p>
            <a:pPr defTabSz="685800" eaLnBrk="1" fontAlgn="auto" hangingPunct="1">
              <a:lnSpc>
                <a:spcPts val="18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PPT</a:t>
            </a:r>
            <a:r>
              <a:rPr lang="zh-CN" altLang="en-US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课件：</a:t>
            </a:r>
            <a:r>
              <a:rPr lang="en-US" altLang="zh-CN" sz="9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  <a:hlinkClick r:id="rId11"/>
              </a:rPr>
              <a:t>www.ypppt.com/kejian/</a:t>
            </a:r>
            <a:endParaRPr lang="en-US" altLang="zh-CN" sz="9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0399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4"/>
          <p:cNvSpPr/>
          <p:nvPr/>
        </p:nvSpPr>
        <p:spPr>
          <a:xfrm>
            <a:off x="654050" y="769938"/>
            <a:ext cx="7802562" cy="378618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2000" b="1" dirty="0">
                <a:solidFill>
                  <a:srgbClr val="0000FF"/>
                </a:solidFill>
                <a:latin typeface="Times New Roman" pitchFamily="18" charset="0"/>
                <a:ea typeface="黑体" pitchFamily="49" charset="-122"/>
              </a:rPr>
              <a:t>蝴蝶</a:t>
            </a:r>
          </a:p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        蝶，通称为“蝴蝶，节肢动物门、昆虫纲、鳞翅目、</a:t>
            </a:r>
            <a:endParaRPr lang="en-US" altLang="zh-CN" sz="2000" b="1" dirty="0">
              <a:latin typeface="Times New Roman" pitchFamily="18" charset="0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锤角亚目动物的统称。全世界大约有 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14000 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多种，大部分</a:t>
            </a:r>
            <a:endParaRPr lang="en-US" altLang="zh-CN" sz="2000" b="1" dirty="0">
              <a:latin typeface="Times New Roman" pitchFamily="18" charset="0"/>
              <a:ea typeface="楷体" pitchFamily="49" charset="-122"/>
            </a:endParaRPr>
          </a:p>
          <a:p>
            <a:pPr marL="0" lvl="0" indent="0" eaLnBrk="1" hangingPunct="1">
              <a:lnSpc>
                <a:spcPct val="150000"/>
              </a:lnSpc>
              <a:buFont typeface=""/>
            </a:pP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分布在美洲，尤其在亚马逊河流域品种最多。中国有 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1200 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种。蝴蝶一般色彩鲜艳，身上有好多条纹，色彩较丰富，翅膀和身体有各种花斑，最大的蝴蝶展翅可达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28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～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30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厘米左右，最小的只有 </a:t>
            </a:r>
            <a:r>
              <a:rPr lang="en-US" altLang="zh-CN" sz="2000" b="1" dirty="0">
                <a:latin typeface="Times New Roman" pitchFamily="18" charset="0"/>
                <a:ea typeface="楷体" pitchFamily="49" charset="-122"/>
              </a:rPr>
              <a:t>0.7 </a:t>
            </a:r>
            <a:r>
              <a:rPr lang="zh-CN" altLang="en-US" sz="2000" b="1" dirty="0">
                <a:latin typeface="Times New Roman" pitchFamily="18" charset="0"/>
                <a:ea typeface="楷体" pitchFamily="49" charset="-122"/>
              </a:rPr>
              <a:t>厘米左右。蝴蝶和蛾类的主要区别是蝴蝶头部有一对棒状或锤状触角，蛾的触角形状多样。</a:t>
            </a:r>
          </a:p>
        </p:txBody>
      </p:sp>
      <p:pic>
        <p:nvPicPr>
          <p:cNvPr id="12291" name="图片 299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56450" y="1017588"/>
            <a:ext cx="1438275" cy="1244600"/>
          </a:xfrm>
          <a:prstGeom prst="rect">
            <a:avLst/>
          </a:prstGeom>
          <a:noFill/>
          <a:ln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4"/>
          <p:cNvSpPr/>
          <p:nvPr/>
        </p:nvSpPr>
        <p:spPr>
          <a:xfrm>
            <a:off x="863600" y="1231900"/>
            <a:ext cx="7416800" cy="54768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181367" tIns="181367" rIns="181367" bIns="181367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0" algn="ctr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400" b="1" dirty="0">
                <a:latin typeface="微软雅黑" pitchFamily="34" charset="-122"/>
                <a:ea typeface="微软雅黑" pitchFamily="34" charset="-122"/>
              </a:rPr>
              <a:t>听范读，边听边画出文中的生字，注意生字的读音。</a:t>
            </a:r>
          </a:p>
        </p:txBody>
      </p:sp>
      <p:pic>
        <p:nvPicPr>
          <p:cNvPr id="13315" name="Picture 13">
            <a:hlinkClick r:id="rId2" action="ppaction://hlinkfile"/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73312" y="1878012"/>
            <a:ext cx="4397375" cy="2552700"/>
          </a:xfrm>
          <a:prstGeom prst="rect">
            <a:avLst/>
          </a:prstGeom>
          <a:noFill/>
          <a:ln>
            <a:noFill/>
            <a:miter lim="800000"/>
          </a:ln>
          <a:effectLst/>
        </p:spPr>
      </p:pic>
      <p:sp>
        <p:nvSpPr>
          <p:cNvPr id="13316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569912" y="604838"/>
            <a:ext cx="2387600" cy="541338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初读感知</a:t>
            </a:r>
          </a:p>
        </p:txBody>
      </p:sp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任意多边形 6"/>
          <p:cNvSpPr/>
          <p:nvPr/>
        </p:nvSpPr>
        <p:spPr bwMode="auto">
          <a:xfrm>
            <a:off x="963612" y="1247775"/>
            <a:ext cx="7150100" cy="3389312"/>
          </a:xfrm>
          <a:custGeom>
            <a:avLst/>
            <a:gdLst>
              <a:gd name="connsiteX0" fmla="*/ 0 w 7150138"/>
              <a:gd name="connsiteY0" fmla="*/ 451959 h 4519594"/>
              <a:gd name="connsiteX1" fmla="*/ 451959 w 7150138"/>
              <a:gd name="connsiteY1" fmla="*/ 0 h 4519594"/>
              <a:gd name="connsiteX2" fmla="*/ 6698179 w 7150138"/>
              <a:gd name="connsiteY2" fmla="*/ 0 h 4519594"/>
              <a:gd name="connsiteX3" fmla="*/ 7150138 w 7150138"/>
              <a:gd name="connsiteY3" fmla="*/ 451959 h 4519594"/>
              <a:gd name="connsiteX4" fmla="*/ 7150138 w 7150138"/>
              <a:gd name="connsiteY4" fmla="*/ 4067635 h 4519594"/>
              <a:gd name="connsiteX5" fmla="*/ 6698179 w 7150138"/>
              <a:gd name="connsiteY5" fmla="*/ 4519594 h 4519594"/>
              <a:gd name="connsiteX6" fmla="*/ 451959 w 7150138"/>
              <a:gd name="connsiteY6" fmla="*/ 4519594 h 4519594"/>
              <a:gd name="connsiteX7" fmla="*/ 0 w 7150138"/>
              <a:gd name="connsiteY7" fmla="*/ 4067635 h 4519594"/>
              <a:gd name="connsiteX8" fmla="*/ 0 w 7150138"/>
              <a:gd name="connsiteY8" fmla="*/ 451959 h 45195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150138" h="4519594">
                <a:moveTo>
                  <a:pt x="0" y="451959"/>
                </a:moveTo>
                <a:cubicBezTo>
                  <a:pt x="0" y="202349"/>
                  <a:pt x="202349" y="0"/>
                  <a:pt x="451959" y="0"/>
                </a:cubicBezTo>
                <a:lnTo>
                  <a:pt x="6698179" y="0"/>
                </a:lnTo>
                <a:cubicBezTo>
                  <a:pt x="6947789" y="0"/>
                  <a:pt x="7150138" y="202349"/>
                  <a:pt x="7150138" y="451959"/>
                </a:cubicBezTo>
                <a:lnTo>
                  <a:pt x="7150138" y="4067635"/>
                </a:lnTo>
                <a:cubicBezTo>
                  <a:pt x="7150138" y="4317245"/>
                  <a:pt x="6947789" y="4519594"/>
                  <a:pt x="6698179" y="4519594"/>
                </a:cubicBezTo>
                <a:lnTo>
                  <a:pt x="451959" y="4519594"/>
                </a:lnTo>
                <a:cubicBezTo>
                  <a:pt x="202349" y="4519594"/>
                  <a:pt x="0" y="4317245"/>
                  <a:pt x="0" y="4067635"/>
                </a:cubicBezTo>
                <a:lnTo>
                  <a:pt x="0" y="451959"/>
                </a:lnTo>
                <a:close/>
              </a:path>
            </a:pathLst>
          </a:custGeom>
          <a:noFill/>
        </p:spPr>
        <p:style>
          <a:lnRef idx="0">
            <a:schemeClr val="accent2">
              <a:hueOff val="0"/>
              <a:satOff val="0"/>
              <a:lumOff val="0"/>
              <a:alphaOff val="0"/>
            </a:schemeClr>
          </a:lnRef>
          <a:fillRef idx="1">
            <a:schemeClr val="accent2">
              <a:tint val="40000"/>
              <a:hueOff val="0"/>
              <a:satOff val="0"/>
              <a:lumOff val="0"/>
              <a:alphaOff val="0"/>
            </a:schemeClr>
          </a:fillRef>
          <a:effectRef idx="2">
            <a:schemeClr val="accent2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256032" tIns="256032" rIns="256032" bIns="3419748" anchor="ctr">
            <a:scene3d>
              <a:camera prst="isometricOffAxis1Right"/>
              <a:lightRig rig="threePt" dir="t"/>
            </a:scene3d>
          </a:bodyPr>
          <a:lstStyle/>
          <a:p>
            <a:pPr marL="0" marR="0" lvl="0" indent="0" algn="l" defTabSz="16002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zh-CN" altLang="en-US" sz="36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>
                <a:glow rad="101600">
                  <a:schemeClr val="bg1">
                    <a:alpha val="60000"/>
                  </a:schemeClr>
                </a:glo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339" name="任意多边形 7"/>
          <p:cNvSpPr/>
          <p:nvPr/>
        </p:nvSpPr>
        <p:spPr bwMode="auto">
          <a:xfrm>
            <a:off x="1125538" y="2084388"/>
            <a:ext cx="6826250" cy="2235200"/>
          </a:xfrm>
          <a:custGeom>
            <a:avLst/>
            <a:gdLst>
              <a:gd name="connsiteX0" fmla="*/ 0 w 6826475"/>
              <a:gd name="connsiteY0" fmla="*/ 297922 h 2979224"/>
              <a:gd name="connsiteX1" fmla="*/ 297922 w 6826475"/>
              <a:gd name="connsiteY1" fmla="*/ 0 h 2979224"/>
              <a:gd name="connsiteX2" fmla="*/ 6528553 w 6826475"/>
              <a:gd name="connsiteY2" fmla="*/ 0 h 2979224"/>
              <a:gd name="connsiteX3" fmla="*/ 6826475 w 6826475"/>
              <a:gd name="connsiteY3" fmla="*/ 297922 h 2979224"/>
              <a:gd name="connsiteX4" fmla="*/ 6826475 w 6826475"/>
              <a:gd name="connsiteY4" fmla="*/ 2681302 h 2979224"/>
              <a:gd name="connsiteX5" fmla="*/ 6528553 w 6826475"/>
              <a:gd name="connsiteY5" fmla="*/ 2979224 h 2979224"/>
              <a:gd name="connsiteX6" fmla="*/ 297922 w 6826475"/>
              <a:gd name="connsiteY6" fmla="*/ 2979224 h 2979224"/>
              <a:gd name="connsiteX7" fmla="*/ 0 w 6826475"/>
              <a:gd name="connsiteY7" fmla="*/ 2681302 h 2979224"/>
              <a:gd name="connsiteX8" fmla="*/ 0 w 6826475"/>
              <a:gd name="connsiteY8" fmla="*/ 297922 h 29792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826475" h="2979224">
                <a:moveTo>
                  <a:pt x="0" y="297922"/>
                </a:moveTo>
                <a:cubicBezTo>
                  <a:pt x="0" y="133384"/>
                  <a:pt x="133384" y="0"/>
                  <a:pt x="297922" y="0"/>
                </a:cubicBezTo>
                <a:lnTo>
                  <a:pt x="6528553" y="0"/>
                </a:lnTo>
                <a:cubicBezTo>
                  <a:pt x="6693091" y="0"/>
                  <a:pt x="6826475" y="133384"/>
                  <a:pt x="6826475" y="297922"/>
                </a:cubicBezTo>
                <a:lnTo>
                  <a:pt x="6826475" y="2681302"/>
                </a:lnTo>
                <a:cubicBezTo>
                  <a:pt x="6826475" y="2845840"/>
                  <a:pt x="6693091" y="2979224"/>
                  <a:pt x="6528553" y="2979224"/>
                </a:cubicBezTo>
                <a:lnTo>
                  <a:pt x="297922" y="2979224"/>
                </a:lnTo>
                <a:cubicBezTo>
                  <a:pt x="133384" y="2979224"/>
                  <a:pt x="0" y="2845840"/>
                  <a:pt x="0" y="2681302"/>
                </a:cubicBezTo>
                <a:lnTo>
                  <a:pt x="0" y="297922"/>
                </a:lnTo>
                <a:close/>
              </a:path>
            </a:pathLst>
          </a:custGeom>
          <a:noFill/>
        </p:spPr>
        <p:style>
          <a:lnRef idx="0">
            <a:schemeClr val="accent2">
              <a:shade val="80000"/>
              <a:hueOff val="0"/>
              <a:satOff val="0"/>
              <a:lumOff val="0"/>
              <a:alphaOff val="0"/>
            </a:schemeClr>
          </a:lnRef>
          <a:fillRef idx="3">
            <a:schemeClr val="lt1">
              <a:hueOff val="0"/>
              <a:satOff val="0"/>
              <a:lumOff val="0"/>
              <a:alphaOff val="0"/>
            </a:schemeClr>
          </a:fillRef>
          <a:effectRef idx="2">
            <a:schemeClr val="lt1"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105038" tIns="105038" rIns="105038" bIns="105038" anchor="ctr"/>
          <a:lstStyle/>
          <a:p>
            <a:pPr marL="0" marR="0" lvl="0" indent="800100" algn="l" defTabSz="12446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35000"/>
              </a:spcAft>
              <a:buClrTx/>
              <a:buSzTx/>
              <a:buFontTx/>
              <a:buNone/>
              <a:defRPr/>
            </a:pPr>
            <a:endParaRPr kumimoji="0" lang="en-US" altLang="zh-CN" sz="2800" b="1" i="0" u="none" strike="noStrike" kern="1200" cap="none" spc="0" normalizeH="0" baseline="0" noProof="0">
              <a:ln>
                <a:noFill/>
              </a:ln>
              <a:solidFill>
                <a:schemeClr val="dk1">
                  <a:hueOff val="0"/>
                  <a:satOff val="0"/>
                  <a:lumOff val="0"/>
                  <a:alphaOff val="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14340" name="矩形 2"/>
          <p:cNvSpPr/>
          <p:nvPr/>
        </p:nvSpPr>
        <p:spPr>
          <a:xfrm>
            <a:off x="992188" y="1989138"/>
            <a:ext cx="7218362" cy="13747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714375" defTabSz="12446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</a:rPr>
              <a:t>请同学们自由朗读课文，努力读准字音、读通句子。</a:t>
            </a:r>
            <a:endParaRPr lang="en-US" altLang="zh-CN" sz="2800" b="1" dirty="0">
              <a:solidFill>
                <a:srgbClr val="000000"/>
              </a:solidFill>
              <a:latin typeface="Times New Roman" pitchFamily="18" charset="0"/>
              <a:ea typeface="Times New Roman" pitchFamily="18" charset="0"/>
            </a:endParaRPr>
          </a:p>
        </p:txBody>
      </p:sp>
      <p:grpSp>
        <p:nvGrpSpPr>
          <p:cNvPr id="14341" name="组合 5"/>
          <p:cNvGrpSpPr/>
          <p:nvPr/>
        </p:nvGrpSpPr>
        <p:grpSpPr>
          <a:xfrm>
            <a:off x="923925" y="946150"/>
            <a:ext cx="2287588" cy="831850"/>
            <a:chOff x="924035" y="907522"/>
            <a:chExt cx="2287080" cy="832905"/>
          </a:xfrm>
        </p:grpSpPr>
        <p:grpSp>
          <p:nvGrpSpPr>
            <p:cNvPr id="14342" name="组合 4"/>
            <p:cNvGrpSpPr/>
            <p:nvPr/>
          </p:nvGrpSpPr>
          <p:grpSpPr>
            <a:xfrm>
              <a:off x="924035" y="907522"/>
              <a:ext cx="2287080" cy="832905"/>
              <a:chOff x="1314217" y="754602"/>
              <a:chExt cx="2287080" cy="832905"/>
            </a:xfrm>
          </p:grpSpPr>
          <p:pic>
            <p:nvPicPr>
              <p:cNvPr id="14346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314219" y="133323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pic>
            <p:nvPicPr>
              <p:cNvPr id="14347" name="Picture 6"/>
              <p:cNvPicPr>
                <a:picLocks noChangeAspect="1"/>
              </p:cNvPicPr>
              <p:nvPr/>
            </p:nvPicPr>
            <p:blipFill>
              <a:blip r:embed="rId3" cstate="email">
                <a:clrChange>
                  <a:clrFrom>
                    <a:srgbClr val="000000"/>
                  </a:clrFrom>
                  <a:clrTo>
                    <a:srgbClr val="000000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>
              <a:xfrm>
                <a:off x="1314217" y="754602"/>
                <a:ext cx="619094" cy="788399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</p:grpSp>
        <p:grpSp>
          <p:nvGrpSpPr>
            <p:cNvPr id="14345" name="圆角矩形 16"/>
            <p:cNvGrpSpPr/>
            <p:nvPr/>
          </p:nvGrpSpPr>
          <p:grpSpPr>
            <a:xfrm>
              <a:off x="1487409" y="1064947"/>
              <a:ext cx="1663838" cy="537128"/>
              <a:chOff x="1487424" y="1103376"/>
              <a:chExt cx="1664208" cy="536448"/>
            </a:xfrm>
          </p:grpSpPr>
          <p:pic>
            <p:nvPicPr>
              <p:cNvPr id="14343" name="圆角矩形 16"/>
              <p:cNvPicPr/>
              <p:nvPr/>
            </p:nvPicPr>
            <p:blipFill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487424" y="1103376"/>
                <a:ext cx="1664208" cy="536448"/>
              </a:xfrm>
              <a:prstGeom prst="rect">
                <a:avLst/>
              </a:prstGeom>
              <a:noFill/>
              <a:ln>
                <a:miter lim="800000"/>
              </a:ln>
            </p:spPr>
          </p:pic>
          <p:sp>
            <p:nvSpPr>
              <p:cNvPr id="14344" name="矩形 14343"/>
              <p:cNvSpPr/>
              <p:nvPr/>
            </p:nvSpPr>
            <p:spPr>
              <a:xfrm>
                <a:off x="1511893" y="1132219"/>
                <a:ext cx="1616558" cy="478738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  <p:txBody>
              <a:bodyPr wrap="none">
                <a:spAutoFit/>
              </a:bodyPr>
              <a:lstStyle>
                <a:lvl1pPr marL="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1pPr>
                <a:lvl2pPr marL="4572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2pPr>
                <a:lvl3pPr marL="9144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3pPr>
                <a:lvl4pPr marL="13716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4pPr>
                <a:lvl5pPr marL="1828800" indent="0" algn="l" defTabSz="457200" rtl="0" eaLnBrk="0" fontAlgn="base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defRPr kumimoji="0" lang="zh-CN" altLang="en-US" sz="6000" b="0" i="0" u="none" baseline="0">
                    <a:solidFill>
                      <a:schemeClr val="tx1"/>
                    </a:solidFill>
                    <a:effectLst/>
                    <a:latin typeface="Calibri" pitchFamily="34" charset="0"/>
                    <a:ea typeface="宋体" pitchFamily="2" charset="-122"/>
                  </a:defRPr>
                </a:lvl5pPr>
              </a:lstStyle>
              <a:p>
                <a:pPr marL="0" lvl="0" indent="0" defTabSz="1600200" eaLnBrk="1" hangingPunct="1">
                  <a:lnSpc>
                    <a:spcPct val="90000"/>
                  </a:lnSpc>
                  <a:spcAft>
                    <a:spcPct val="35000"/>
                  </a:spcAft>
                </a:pPr>
                <a:r>
                  <a:rPr lang="zh-CN" altLang="en-US" sz="2800" b="1" dirty="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</a:rPr>
                  <a:t>自读提示</a:t>
                </a:r>
                <a:endParaRPr lang="zh-CN" altLang="en-US" sz="2800" b="1" dirty="0">
                  <a:solidFill>
                    <a:srgbClr val="000000"/>
                  </a:solidFill>
                </a:endParaRPr>
              </a:p>
            </p:txBody>
          </p:sp>
        </p:grpSp>
      </p:grp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任意多边形 32"/>
          <p:cNvSpPr/>
          <p:nvPr/>
        </p:nvSpPr>
        <p:spPr>
          <a:xfrm>
            <a:off x="1004888" y="2268538"/>
            <a:ext cx="7339012" cy="863600"/>
          </a:xfrm>
          <a:custGeom>
            <a:avLst/>
            <a:gdLst>
              <a:gd name="connsiteX0" fmla="*/ 0 w 6799134"/>
              <a:gd name="connsiteY0" fmla="*/ 0 h 976260"/>
              <a:gd name="connsiteX1" fmla="*/ 6799134 w 6799134"/>
              <a:gd name="connsiteY1" fmla="*/ 0 h 976260"/>
              <a:gd name="connsiteX2" fmla="*/ 6799134 w 6799134"/>
              <a:gd name="connsiteY2" fmla="*/ 976260 h 976260"/>
              <a:gd name="connsiteX3" fmla="*/ 0 w 6799134"/>
              <a:gd name="connsiteY3" fmla="*/ 976260 h 976260"/>
              <a:gd name="connsiteX4" fmla="*/ 0 w 6799134"/>
              <a:gd name="connsiteY4" fmla="*/ 0 h 976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99134" h="976259">
                <a:moveTo>
                  <a:pt x="0" y="0"/>
                </a:moveTo>
                <a:lnTo>
                  <a:pt x="6799134" y="0"/>
                </a:lnTo>
                <a:lnTo>
                  <a:pt x="6799134" y="976260"/>
                </a:lnTo>
                <a:lnTo>
                  <a:pt x="0" y="97626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0">
            <a:schemeClr val="dk1">
              <a:alpha val="0"/>
              <a:hueOff val="0"/>
              <a:satOff val="0"/>
              <a:lumOff val="0"/>
              <a:alphaOff val="0"/>
            </a:schemeClr>
          </a:lnRef>
          <a:fillRef idx="0">
            <a:schemeClr val="lt1">
              <a:alpha val="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lIns="137160" tIns="137160" rIns="137160" bIns="137160" anchor="ctr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marR="0" lvl="0" indent="812800" defTabSz="1600200" eaLnBrk="1" hangingPunct="1">
              <a:lnSpc>
                <a:spcPct val="150000"/>
              </a:lnSpc>
              <a:spcAft>
                <a:spcPct val="35000"/>
              </a:spcAft>
            </a:pP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指名读课文，同学互评：字音是否正确，句子是否通顺。  </a:t>
            </a:r>
            <a:endParaRPr lang="zh-CN" altLang="en-US" sz="2800" dirty="0">
              <a:solidFill>
                <a:srgbClr val="000000"/>
              </a:solidFill>
              <a:latin typeface="宋体" pitchFamily="2" charset="-122"/>
            </a:endParaRPr>
          </a:p>
        </p:txBody>
      </p:sp>
      <p:grpSp>
        <p:nvGrpSpPr>
          <p:cNvPr id="15363" name="组合 1"/>
          <p:cNvGrpSpPr/>
          <p:nvPr/>
        </p:nvGrpSpPr>
        <p:grpSpPr>
          <a:xfrm>
            <a:off x="541338" y="1044575"/>
            <a:ext cx="2846388" cy="693738"/>
            <a:chOff x="3739606" y="1084755"/>
            <a:chExt cx="2845344" cy="693772"/>
          </a:xfrm>
        </p:grpSpPr>
        <p:pic>
          <p:nvPicPr>
            <p:cNvPr id="15364" name="Picture 8"/>
            <p:cNvPicPr>
              <a:picLocks noChangeAspect="1"/>
            </p:cNvPicPr>
            <p:nvPr/>
          </p:nvPicPr>
          <p:blipFill>
            <a:blip r:embed="rId2" cstate="email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9606" y="1084755"/>
              <a:ext cx="511649" cy="688351"/>
            </a:xfrm>
            <a:prstGeom prst="rect">
              <a:avLst/>
            </a:prstGeom>
            <a:noFill/>
            <a:ln>
              <a:noFill/>
              <a:miter lim="800000"/>
            </a:ln>
          </p:spPr>
        </p:pic>
        <p:grpSp>
          <p:nvGrpSpPr>
            <p:cNvPr id="15365" name="组合 10"/>
            <p:cNvGrpSpPr/>
            <p:nvPr/>
          </p:nvGrpSpPr>
          <p:grpSpPr>
            <a:xfrm>
              <a:off x="4200604" y="1096470"/>
              <a:ext cx="2384346" cy="682057"/>
              <a:chOff x="847804" y="1058370"/>
              <a:chExt cx="2384346" cy="682057"/>
            </a:xfrm>
          </p:grpSpPr>
          <p:pic>
            <p:nvPicPr>
              <p:cNvPr id="15366" name="Picture 10" descr="C:\Users\Administrator\Desktop\绿.png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4037" y="1486150"/>
                <a:ext cx="2287078" cy="254277"/>
              </a:xfrm>
              <a:prstGeom prst="rect">
                <a:avLst/>
              </a:prstGeom>
              <a:noFill/>
              <a:ln>
                <a:noFill/>
                <a:miter lim="800000"/>
              </a:ln>
            </p:spPr>
          </p:pic>
          <p:grpSp>
            <p:nvGrpSpPr>
              <p:cNvPr id="15369" name="圆角矩形 12"/>
              <p:cNvGrpSpPr/>
              <p:nvPr/>
            </p:nvGrpSpPr>
            <p:grpSpPr>
              <a:xfrm>
                <a:off x="845044" y="1056689"/>
                <a:ext cx="2388756" cy="530378"/>
                <a:chOff x="999744" y="1054608"/>
                <a:chExt cx="2389632" cy="530352"/>
              </a:xfrm>
            </p:grpSpPr>
            <p:pic>
              <p:nvPicPr>
                <p:cNvPr id="15367" name="圆角矩形 12"/>
                <p:cNvPicPr/>
                <p:nvPr/>
              </p:nvPicPr>
              <p:blipFill>
                <a:blip r:embed="rId4" cstate="email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999744" y="1054608"/>
                  <a:ext cx="2389632" cy="530352"/>
                </a:xfrm>
                <a:prstGeom prst="rect">
                  <a:avLst/>
                </a:prstGeom>
                <a:noFill/>
                <a:ln>
                  <a:miter lim="800000"/>
                </a:ln>
              </p:spPr>
            </p:pic>
            <p:sp>
              <p:nvSpPr>
                <p:cNvPr id="15368" name="矩形 15367"/>
                <p:cNvSpPr/>
                <p:nvPr/>
              </p:nvSpPr>
              <p:spPr>
                <a:xfrm>
                  <a:off x="1028435" y="1082219"/>
                  <a:ext cx="2333360" cy="479323"/>
                </a:xfrm>
                <a:prstGeom prst="rect">
                  <a:avLst/>
                </a:prstGeom>
                <a:noFill/>
                <a:ln>
                  <a:noFill/>
                  <a:miter lim="800000"/>
                </a:ln>
              </p:spPr>
              <p:txBody>
                <a:bodyPr wrap="none">
                  <a:spAutoFit/>
                </a:bodyPr>
                <a:lstStyle>
                  <a:lvl1pPr marL="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1pPr>
                  <a:lvl2pPr marL="4572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2pPr>
                  <a:lvl3pPr marL="9144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3pPr>
                  <a:lvl4pPr marL="13716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4pPr>
                  <a:lvl5pPr marL="1828800" indent="0" algn="l" defTabSz="457200" rtl="0" eaLnBrk="0" fontAlgn="base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defRPr kumimoji="0" lang="zh-CN" altLang="en-US" sz="6000" b="0" i="0" u="none" baseline="0">
                      <a:solidFill>
                        <a:schemeClr val="tx1"/>
                      </a:solidFill>
                      <a:effectLst/>
                      <a:latin typeface="Calibri" pitchFamily="34" charset="0"/>
                      <a:ea typeface="宋体" pitchFamily="2" charset="-122"/>
                    </a:defRPr>
                  </a:lvl5pPr>
                </a:lstStyle>
                <a:p>
                  <a:pPr marL="0" lvl="0" indent="0" defTabSz="1600200" eaLnBrk="1" hangingPunct="1">
                    <a:lnSpc>
                      <a:spcPct val="90000"/>
                    </a:lnSpc>
                    <a:spcAft>
                      <a:spcPct val="35000"/>
                    </a:spcAft>
                  </a:pPr>
                  <a:r>
                    <a:rPr lang="zh-CN" altLang="en-US" sz="2800" b="1" dirty="0">
                      <a:solidFill>
                        <a:srgbClr val="000000"/>
                      </a:solidFill>
                      <a:latin typeface="微软雅黑" pitchFamily="34" charset="-122"/>
                      <a:ea typeface="微软雅黑" pitchFamily="34" charset="-122"/>
                    </a:rPr>
                    <a:t>检查自读情况</a:t>
                  </a:r>
                </a:p>
              </p:txBody>
            </p:sp>
          </p:grpSp>
        </p:grpSp>
      </p:grp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Box 1"/>
          <p:cNvSpPr/>
          <p:nvPr/>
        </p:nvSpPr>
        <p:spPr>
          <a:xfrm>
            <a:off x="4932362" y="1535112"/>
            <a:ext cx="1316038" cy="13239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昆虫</a:t>
            </a:r>
            <a:endParaRPr lang="en-US" altLang="zh-CN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昆弟</a:t>
            </a:r>
          </a:p>
        </p:txBody>
      </p:sp>
      <p:sp>
        <p:nvSpPr>
          <p:cNvPr id="16387" name="TextBox 38"/>
          <p:cNvSpPr/>
          <p:nvPr/>
        </p:nvSpPr>
        <p:spPr>
          <a:xfrm>
            <a:off x="4932362" y="3267075"/>
            <a:ext cx="1798638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可怜</a:t>
            </a:r>
            <a:endParaRPr lang="en-US" altLang="zh-CN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怜惜</a:t>
            </a:r>
          </a:p>
        </p:txBody>
      </p:sp>
      <p:sp>
        <p:nvSpPr>
          <p:cNvPr id="16388" name="矩形 19"/>
          <p:cNvSpPr/>
          <p:nvPr/>
        </p:nvSpPr>
        <p:spPr>
          <a:xfrm>
            <a:off x="866775" y="1273175"/>
            <a:ext cx="7747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kūn</a:t>
            </a:r>
          </a:p>
        </p:txBody>
      </p:sp>
      <p:sp>
        <p:nvSpPr>
          <p:cNvPr id="16389" name="矩形 22"/>
          <p:cNvSpPr/>
          <p:nvPr/>
        </p:nvSpPr>
        <p:spPr>
          <a:xfrm>
            <a:off x="873125" y="2967038"/>
            <a:ext cx="900112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en-US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lián</a:t>
            </a:r>
            <a:endParaRPr lang="zh-CN" altLang="en-US" sz="3200" b="1">
              <a:solidFill>
                <a:srgbClr val="FF0000"/>
              </a:solidFill>
              <a:latin typeface="方正姚体" pitchFamily="2" charset="-122"/>
              <a:ea typeface="方正姚体" pitchFamily="2" charset="-122"/>
            </a:endParaRPr>
          </a:p>
        </p:txBody>
      </p:sp>
      <p:pic>
        <p:nvPicPr>
          <p:cNvPr id="16390" name="组合 2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6391" name="Group 47"/>
          <p:cNvGraphicFramePr>
            <a:graphicFrameLocks noGrp="1"/>
          </p:cNvGraphicFramePr>
          <p:nvPr/>
        </p:nvGraphicFramePr>
        <p:xfrm>
          <a:off x="773112" y="1882775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02" name="TextBox 30"/>
          <p:cNvSpPr/>
          <p:nvPr/>
        </p:nvSpPr>
        <p:spPr>
          <a:xfrm>
            <a:off x="715962" y="1776412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昆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6403" name="Group 47"/>
          <p:cNvGraphicFramePr>
            <a:graphicFrameLocks noGrp="1"/>
          </p:cNvGraphicFramePr>
          <p:nvPr/>
        </p:nvGraphicFramePr>
        <p:xfrm>
          <a:off x="773112" y="36020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6414" name="TextBox 33"/>
          <p:cNvSpPr/>
          <p:nvPr/>
        </p:nvSpPr>
        <p:spPr>
          <a:xfrm>
            <a:off x="746125" y="34639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怜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415" name="AutoShape 56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6416" name="AutoShape 58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6417" name="AutoShape 61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6418" name="AutoShape 66" descr="http://www.zxxk.com"/>
          <p:cNvSpPr>
            <a:spLocks noChangeAspect="1"/>
          </p:cNvSpPr>
          <p:nvPr/>
        </p:nvSpPr>
        <p:spPr>
          <a:xfrm>
            <a:off x="44196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6419" name="Picture 67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1562" y="1538288"/>
            <a:ext cx="2039938" cy="1298575"/>
          </a:xfrm>
          <a:prstGeom prst="rect">
            <a:avLst/>
          </a:prstGeom>
          <a:noFill/>
          <a:ln>
            <a:noFill/>
            <a:miter lim="800000"/>
          </a:ln>
        </p:spPr>
      </p:pic>
      <p:pic>
        <p:nvPicPr>
          <p:cNvPr id="16420" name="Picture 68" descr="http://www.zxxk.c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51088" y="3289300"/>
            <a:ext cx="2039938" cy="1273175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6421" name="标题 1">
            <a:extLst>
              <a:ext uri="{FF2B5EF4-FFF2-40B4-BE49-F238E27FC236}"/>
            </a:extLst>
          </p:cNvPr>
          <p:cNvSpPr txBox="1"/>
          <p:nvPr/>
        </p:nvSpPr>
        <p:spPr bwMode="auto">
          <a:xfrm>
            <a:off x="3059112" y="534988"/>
            <a:ext cx="2387600" cy="539750"/>
          </a:xfrm>
          <a:prstGeom prst="rect">
            <a:avLst/>
          </a:prstGeom>
          <a:gradFill>
            <a:gsLst>
              <a:gs pos="0">
                <a:srgbClr val="88BA4E"/>
              </a:gs>
              <a:gs pos="48000">
                <a:srgbClr val="70AD47">
                  <a:lumMod val="97000"/>
                  <a:lumOff val="3000"/>
                </a:srgbClr>
              </a:gs>
              <a:gs pos="100000">
                <a:srgbClr val="70AD47">
                  <a:lumMod val="60000"/>
                  <a:lumOff val="40000"/>
                </a:srgbClr>
              </a:gs>
            </a:gsLst>
            <a:path path="rect">
              <a:fillToRect l="100000" t="100000"/>
            </a:path>
          </a:gradFill>
          <a:ln>
            <a:noFill/>
          </a:ln>
          <a:effectLst>
            <a:outerShdw blurRad="57150" dist="19050" dir="5400000" algn="ctr" rotWithShape="0">
              <a:srgbClr val="808080">
                <a:alpha val="62999"/>
              </a:srgbClr>
            </a:outerShdw>
          </a:effectLst>
        </p:spPr>
        <p:txBody>
          <a:bodyPr anchor="b" anchorCtr="0"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lang="zh-CN" altLang="en-US"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>
              <a:lnSpc>
                <a:spcPct val="90000"/>
              </a:lnSpc>
            </a:pPr>
            <a:r>
              <a:rPr lang="zh-CN" altLang="en-US" sz="3200" b="1" dirty="0">
                <a:solidFill>
                  <a:srgbClr val="FFFFFF"/>
                </a:solidFill>
                <a:latin typeface="黑体" pitchFamily="49" charset="-122"/>
                <a:ea typeface="黑体" pitchFamily="49" charset="-122"/>
              </a:rPr>
              <a:t>识字写字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16387" grpId="0" build="p"/>
      <p:bldP spid="16388" grpId="0"/>
      <p:bldP spid="1638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29"/>
          <p:cNvSpPr/>
          <p:nvPr/>
        </p:nvSpPr>
        <p:spPr>
          <a:xfrm>
            <a:off x="841375" y="1244600"/>
            <a:ext cx="901700" cy="579438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nuó </a:t>
            </a:r>
          </a:p>
        </p:txBody>
      </p:sp>
      <p:sp>
        <p:nvSpPr>
          <p:cNvPr id="17411" name="矩形 30"/>
          <p:cNvSpPr/>
          <p:nvPr/>
        </p:nvSpPr>
        <p:spPr>
          <a:xfrm>
            <a:off x="750888" y="2957512"/>
            <a:ext cx="912812" cy="1066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wrap="none"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fǎng</a:t>
            </a:r>
          </a:p>
          <a:p>
            <a:pPr marL="0" lvl="0" indent="0" eaLnBrk="1" hangingPunct="1"/>
            <a:r>
              <a:rPr lang="en-US" altLang="zh-CN" sz="3200" b="1">
                <a:solidFill>
                  <a:srgbClr val="FF0000"/>
                </a:solidFill>
                <a:latin typeface="方正姚体" pitchFamily="2" charset="-122"/>
                <a:ea typeface="方正姚体" pitchFamily="2" charset="-122"/>
              </a:rPr>
              <a:t> </a:t>
            </a:r>
          </a:p>
        </p:txBody>
      </p:sp>
      <p:sp>
        <p:nvSpPr>
          <p:cNvPr id="17412" name="TextBox 1"/>
          <p:cNvSpPr/>
          <p:nvPr/>
        </p:nvSpPr>
        <p:spPr>
          <a:xfrm>
            <a:off x="4818062" y="1630362"/>
            <a:ext cx="1497012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挪动</a:t>
            </a:r>
            <a:endParaRPr lang="en-US" altLang="zh-CN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挪用</a:t>
            </a:r>
          </a:p>
        </p:txBody>
      </p:sp>
      <p:sp>
        <p:nvSpPr>
          <p:cNvPr id="17413" name="TextBox 38"/>
          <p:cNvSpPr/>
          <p:nvPr/>
        </p:nvSpPr>
        <p:spPr>
          <a:xfrm>
            <a:off x="4818062" y="3187700"/>
            <a:ext cx="1479550" cy="1311275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仿佛</a:t>
            </a:r>
            <a:endParaRPr lang="en-US" altLang="zh-CN" sz="4000" b="1" dirty="0">
              <a:latin typeface="楷体" pitchFamily="49" charset="-122"/>
              <a:ea typeface="楷体" pitchFamily="49" charset="-122"/>
            </a:endParaRPr>
          </a:p>
          <a:p>
            <a:pPr marL="0" lvl="0" indent="0" eaLnBrk="1" hangingPunct="1"/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仿真</a:t>
            </a:r>
          </a:p>
        </p:txBody>
      </p:sp>
      <p:pic>
        <p:nvPicPr>
          <p:cNvPr id="17414" name="组合 22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875" y="554038"/>
            <a:ext cx="1701800" cy="963612"/>
          </a:xfrm>
          <a:prstGeom prst="rect">
            <a:avLst/>
          </a:prstGeom>
          <a:noFill/>
          <a:ln>
            <a:miter lim="800000"/>
          </a:ln>
        </p:spPr>
      </p:pic>
      <p:graphicFrame>
        <p:nvGraphicFramePr>
          <p:cNvPr id="17415" name="Group 47"/>
          <p:cNvGraphicFramePr>
            <a:graphicFrameLocks noGrp="1"/>
          </p:cNvGraphicFramePr>
          <p:nvPr/>
        </p:nvGraphicFramePr>
        <p:xfrm>
          <a:off x="773112" y="361473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26" name="TextBox 26"/>
          <p:cNvSpPr/>
          <p:nvPr/>
        </p:nvSpPr>
        <p:spPr>
          <a:xfrm>
            <a:off x="747712" y="347662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zh-CN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仿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graphicFrame>
        <p:nvGraphicFramePr>
          <p:cNvPr id="17427" name="Group 47"/>
          <p:cNvGraphicFramePr>
            <a:graphicFrameLocks noGrp="1"/>
          </p:cNvGraphicFramePr>
          <p:nvPr/>
        </p:nvGraphicFramePr>
        <p:xfrm>
          <a:off x="773112" y="1906588"/>
          <a:ext cx="936624" cy="936624"/>
        </p:xfrm>
        <a:graphic>
          <a:graphicData uri="http://schemas.openxmlformats.org/drawingml/2006/table">
            <a:tbl>
              <a:tblPr/>
              <a:tblGrid>
                <a:gridCol w="468312"/>
                <a:gridCol w="468312"/>
              </a:tblGrid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 b="1">
                        <a:solidFill>
                          <a:srgbClr val="FFFFFF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28575">
                      <a:solidFill>
                        <a:schemeClr val="tx1"/>
                      </a:solidFill>
                      <a:miter lim="800000"/>
                    </a:lnT>
                    <a:lnB w="19050">
                      <a:solidFill>
                        <a:schemeClr val="tx1"/>
                      </a:solidFill>
                      <a:prstDash val="sysDot"/>
                      <a:miter lim="800000"/>
                    </a:lnB>
                    <a:noFill/>
                  </a:tcPr>
                </a:tc>
              </a:tr>
              <a:tr h="468312"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28575">
                      <a:solidFill>
                        <a:schemeClr val="tx1"/>
                      </a:solidFill>
                      <a:miter lim="800000"/>
                    </a:lnL>
                    <a:lnR w="19050">
                      <a:solidFill>
                        <a:schemeClr val="tx1"/>
                      </a:solidFill>
                      <a:prstDash val="sysDot"/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  <a:tc>
                  <a:txBody>
                    <a:bodyPr/>
                    <a:lstStyle>
                      <a:lvl1pPr marL="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1pPr>
                      <a:lvl2pPr marL="4572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2pPr>
                      <a:lvl3pPr marL="9144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3pPr>
                      <a:lvl4pPr marL="13716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4pPr>
                      <a:lvl5pPr marL="1828800" indent="0" algn="l" defTabSz="457200" rtl="0" eaLnBrk="0" fontAlgn="base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 kumimoji="0" lang="zh-CN" altLang="en-US" sz="6000" b="0" i="0" u="none" baseline="0"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宋体" pitchFamily="2" charset="-122"/>
                        </a:defRPr>
                      </a:lvl5pPr>
                    </a:lstStyle>
                    <a:p>
                      <a:pPr marL="0" lvl="0" indent="0" algn="ctr" eaLnBrk="1" hangingPunct="1"/>
                      <a:endParaRPr lang="zh-CN" altLang="en-US" sz="1400">
                        <a:solidFill>
                          <a:srgbClr val="000000"/>
                        </a:solidFill>
                      </a:endParaRPr>
                    </a:p>
                  </a:txBody>
                  <a:tcPr marL="91471" marR="91471" marT="34322" marB="34322">
                    <a:lnL w="19050">
                      <a:solidFill>
                        <a:schemeClr val="tx1"/>
                      </a:solidFill>
                      <a:prstDash val="sysDot"/>
                      <a:miter lim="800000"/>
                    </a:lnL>
                    <a:lnR w="28575">
                      <a:solidFill>
                        <a:schemeClr val="tx1"/>
                      </a:solidFill>
                      <a:miter lim="800000"/>
                    </a:lnR>
                    <a:lnT w="19050">
                      <a:solidFill>
                        <a:schemeClr val="tx1"/>
                      </a:solidFill>
                      <a:prstDash val="sysDot"/>
                      <a:miter lim="800000"/>
                    </a:lnT>
                    <a:lnB w="28575">
                      <a:solidFill>
                        <a:schemeClr val="tx1"/>
                      </a:solidFill>
                      <a:miter lim="8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438" name="TextBox 31"/>
          <p:cNvSpPr/>
          <p:nvPr/>
        </p:nvSpPr>
        <p:spPr>
          <a:xfrm>
            <a:off x="747712" y="1768475"/>
            <a:ext cx="989012" cy="109855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sp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algn="ctr" eaLnBrk="1" hangingPunct="1"/>
            <a:r>
              <a:rPr lang="zh-CN" altLang="en-US" sz="6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挪</a:t>
            </a:r>
            <a:endParaRPr lang="en-US" altLang="zh-CN" sz="66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439" name="AutoShape 50" descr="http://www.zxxk.com"/>
          <p:cNvSpPr>
            <a:spLocks noChangeAspect="1"/>
          </p:cNvSpPr>
          <p:nvPr/>
        </p:nvSpPr>
        <p:spPr>
          <a:xfrm>
            <a:off x="43815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sp>
        <p:nvSpPr>
          <p:cNvPr id="17440" name="AutoShape 52" descr="http://www.zxxk.com"/>
          <p:cNvSpPr>
            <a:spLocks noChangeAspect="1"/>
          </p:cNvSpPr>
          <p:nvPr/>
        </p:nvSpPr>
        <p:spPr>
          <a:xfrm>
            <a:off x="43815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41" name="Picture 60" descr="http://www.zxxk.com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7425" y="1612900"/>
            <a:ext cx="2047875" cy="1243012"/>
          </a:xfrm>
          <a:prstGeom prst="rect">
            <a:avLst/>
          </a:prstGeom>
          <a:noFill/>
          <a:ln>
            <a:noFill/>
            <a:miter lim="800000"/>
          </a:ln>
        </p:spPr>
      </p:pic>
      <p:sp>
        <p:nvSpPr>
          <p:cNvPr id="17442" name="AutoShape 62" descr="http://www.zxxk.com"/>
          <p:cNvSpPr>
            <a:spLocks noChangeAspect="1"/>
          </p:cNvSpPr>
          <p:nvPr/>
        </p:nvSpPr>
        <p:spPr>
          <a:xfrm>
            <a:off x="4381500" y="2419350"/>
            <a:ext cx="304800" cy="304800"/>
          </a:xfrm>
          <a:prstGeom prst="rect">
            <a:avLst/>
          </a:prstGeom>
          <a:noFill/>
          <a:ln>
            <a:noFill/>
            <a:miter lim="800000"/>
          </a:ln>
        </p:spPr>
        <p:txBody>
          <a:bodyPr>
            <a:noAutofit/>
          </a:bodyPr>
          <a:lstStyle>
            <a:lvl1pPr marL="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1pPr>
            <a:lvl2pPr marL="4572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2pPr>
            <a:lvl3pPr marL="9144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3pPr>
            <a:lvl4pPr marL="13716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4pPr>
            <a:lvl5pPr marL="1828800" indent="0" algn="l" defTabSz="457200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zh-CN" altLang="en-US" sz="6000" b="0" i="0" u="none" baseline="0">
                <a:solidFill>
                  <a:schemeClr val="tx1"/>
                </a:solidFill>
                <a:effectLst/>
                <a:latin typeface="Calibri" pitchFamily="34" charset="0"/>
                <a:ea typeface="宋体" pitchFamily="2" charset="-122"/>
              </a:defRPr>
            </a:lvl5pPr>
          </a:lstStyle>
          <a:p>
            <a:pPr marL="0" lvl="0" indent="0" eaLnBrk="1" hangingPunct="1"/>
            <a:endParaRPr lang="zh-CN" altLang="en-US"/>
          </a:p>
        </p:txBody>
      </p:sp>
      <p:pic>
        <p:nvPicPr>
          <p:cNvPr id="17443" name="Picture 63" descr="http://www.zxxk.com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55838" y="3257550"/>
            <a:ext cx="2038350" cy="1257300"/>
          </a:xfrm>
          <a:prstGeom prst="rect">
            <a:avLst/>
          </a:prstGeom>
          <a:noFill/>
          <a:ln>
            <a:noFill/>
            <a:miter lim="800000"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74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74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1" grpId="0"/>
      <p:bldP spid="17412" grpId="0" build="p"/>
      <p:bldP spid="1741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6.2.9200.0"/>
  <p:tag name="AS_RELEASE_DATE" val="2018.10.10"/>
  <p:tag name="AS_TITLE" val="Aspose.Slides for .NET 4.0 Client Profile"/>
  <p:tag name="AS_VERSION" val="18.10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Fan</Template>
  <TotalTime>6141</TotalTime>
  <Words>1136</Words>
  <Application>Microsoft Office PowerPoint</Application>
  <PresentationFormat>全屏显示(16:9)</PresentationFormat>
  <Paragraphs>253</Paragraphs>
  <Slides>32</Slides>
  <Notes>13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50" baseType="lpstr">
      <vt:lpstr>Gulim</vt:lpstr>
      <vt:lpstr>Malgun Gothic</vt:lpstr>
      <vt:lpstr>Meiryo</vt:lpstr>
      <vt:lpstr>方正大黑简体</vt:lpstr>
      <vt:lpstr>方正姚体</vt:lpstr>
      <vt:lpstr>仿宋</vt:lpstr>
      <vt:lpstr>黑体</vt:lpstr>
      <vt:lpstr>华文楷体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Times New Roman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620</cp:revision>
  <dcterms:created xsi:type="dcterms:W3CDTF">2015-12-30T08:03:25Z</dcterms:created>
  <dcterms:modified xsi:type="dcterms:W3CDTF">2021-07-22T05:21:49Z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2052-10.1.0.5554</vt:lpwstr>
  </property>
</Properties>
</file>