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tags/tag29.xml" ContentType="application/vnd.openxmlformats-officedocument.presentationml.tags+xml"/>
  <Override PartName="/ppt/notesSlides/notesSlide16.xml" ContentType="application/vnd.openxmlformats-officedocument.presentationml.notesSlide+xml"/>
  <Override PartName="/ppt/tags/tag30.xml" ContentType="application/vnd.openxmlformats-officedocument.presentationml.tags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notesSlides/notesSlide18.xml" ContentType="application/vnd.openxmlformats-officedocument.presentationml.notesSlide+xml"/>
  <Override PartName="/ppt/tags/tag32.xml" ContentType="application/vnd.openxmlformats-officedocument.presentationml.tags+xml"/>
  <Override PartName="/ppt/notesSlides/notesSlide19.xml" ContentType="application/vnd.openxmlformats-officedocument.presentationml.notesSlide+xml"/>
  <Override PartName="/ppt/tags/tag3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6" r:id="rId2"/>
  </p:sldMasterIdLst>
  <p:notesMasterIdLst>
    <p:notesMasterId r:id="rId30"/>
  </p:notesMasterIdLst>
  <p:handoutMasterIdLst>
    <p:handoutMasterId r:id="rId31"/>
  </p:handoutMasterIdLst>
  <p:sldIdLst>
    <p:sldId id="272" r:id="rId3"/>
    <p:sldId id="593" r:id="rId4"/>
    <p:sldId id="560" r:id="rId5"/>
    <p:sldId id="517" r:id="rId6"/>
    <p:sldId id="624" r:id="rId7"/>
    <p:sldId id="625" r:id="rId8"/>
    <p:sldId id="626" r:id="rId9"/>
    <p:sldId id="616" r:id="rId10"/>
    <p:sldId id="463" r:id="rId11"/>
    <p:sldId id="487" r:id="rId12"/>
    <p:sldId id="519" r:id="rId13"/>
    <p:sldId id="520" r:id="rId14"/>
    <p:sldId id="598" r:id="rId15"/>
    <p:sldId id="599" r:id="rId16"/>
    <p:sldId id="600" r:id="rId17"/>
    <p:sldId id="620" r:id="rId18"/>
    <p:sldId id="621" r:id="rId19"/>
    <p:sldId id="622" r:id="rId20"/>
    <p:sldId id="623" r:id="rId21"/>
    <p:sldId id="531" r:id="rId22"/>
    <p:sldId id="451" r:id="rId23"/>
    <p:sldId id="502" r:id="rId24"/>
    <p:sldId id="614" r:id="rId25"/>
    <p:sldId id="619" r:id="rId26"/>
    <p:sldId id="499" r:id="rId27"/>
    <p:sldId id="457" r:id="rId28"/>
    <p:sldId id="627" r:id="rId29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orient="horz" pos="93">
          <p15:clr>
            <a:srgbClr val="A4A3A4"/>
          </p15:clr>
        </p15:guide>
        <p15:guide id="3" orient="horz" pos="866">
          <p15:clr>
            <a:srgbClr val="A4A3A4"/>
          </p15:clr>
        </p15:guide>
        <p15:guide id="4" orient="horz" pos="698">
          <p15:clr>
            <a:srgbClr val="A4A3A4"/>
          </p15:clr>
        </p15:guide>
        <p15:guide id="5" pos="216">
          <p15:clr>
            <a:srgbClr val="A4A3A4"/>
          </p15:clr>
        </p15:guide>
        <p15:guide id="6" pos="416">
          <p15:clr>
            <a:srgbClr val="A4A3A4"/>
          </p15:clr>
        </p15:guide>
        <p15:guide id="7" pos="45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CF8F7"/>
    <a:srgbClr val="FAF3F3"/>
    <a:srgbClr val="FBF2F2"/>
    <a:srgbClr val="FDEBE8"/>
    <a:srgbClr val="FE9802"/>
    <a:srgbClr val="FD7303"/>
    <a:srgbClr val="3DAFFF"/>
    <a:srgbClr val="BBE3FF"/>
    <a:srgbClr val="FF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136"/>
        <p:guide orient="horz" pos="93"/>
        <p:guide orient="horz" pos="866"/>
        <p:guide orient="horz" pos="698"/>
        <p:guide pos="216"/>
        <p:guide pos="416"/>
        <p:guide pos="45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591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59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659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636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2097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928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737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580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031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021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902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537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73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119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8527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454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632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035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275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9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040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714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293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90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4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661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4862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425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463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941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63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022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287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97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3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9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0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0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8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0.xml"/><Relationship Id="rId6" Type="http://schemas.openxmlformats.org/officeDocument/2006/relationships/image" Target="../media/image26.GIF"/><Relationship Id="rId5" Type="http://schemas.openxmlformats.org/officeDocument/2006/relationships/image" Target="../media/image2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9.GIF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2.xml"/><Relationship Id="rId6" Type="http://schemas.openxmlformats.org/officeDocument/2006/relationships/image" Target="../media/image32.GI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4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5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26.xml"/><Relationship Id="rId5" Type="http://schemas.openxmlformats.org/officeDocument/2006/relationships/image" Target="../media/image36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31.xml"/><Relationship Id="rId5" Type="http://schemas.openxmlformats.org/officeDocument/2006/relationships/image" Target="../media/image44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5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8.GIF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86" b="5658"/>
          <a:stretch>
            <a:fillRect/>
          </a:stretch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2415" y="1467327"/>
            <a:ext cx="8596313" cy="1980723"/>
          </a:xfrm>
          <a:prstGeom prst="rect">
            <a:avLst/>
          </a:prstGeom>
          <a:solidFill>
            <a:srgbClr val="F9FBFA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715101" y="1733060"/>
            <a:ext cx="371094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小毛虫</a:t>
            </a:r>
          </a:p>
        </p:txBody>
      </p:sp>
      <p:sp>
        <p:nvSpPr>
          <p:cNvPr id="5" name="矩形 4"/>
          <p:cNvSpPr/>
          <p:nvPr/>
        </p:nvSpPr>
        <p:spPr>
          <a:xfrm>
            <a:off x="-1429" y="2904069"/>
            <a:ext cx="9144000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  <p:bldLst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fǎng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966864" y="2625566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纺车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140695" y="3648551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棉纺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154805" y="543402"/>
            <a:ext cx="3414713" cy="1222534"/>
            <a:chOff x="8724" y="1141"/>
            <a:chExt cx="7170" cy="2567"/>
          </a:xfrm>
        </p:grpSpPr>
        <p:sp>
          <p:nvSpPr>
            <p:cNvPr id="5" name="矩形 4"/>
            <p:cNvSpPr/>
            <p:nvPr/>
          </p:nvSpPr>
          <p:spPr>
            <a:xfrm>
              <a:off x="10661" y="1141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4" y="2418"/>
              <a:ext cx="7170" cy="1290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204" y="2245519"/>
            <a:ext cx="3138488" cy="2094071"/>
          </a:xfrm>
          <a:prstGeom prst="rect">
            <a:avLst/>
          </a:prstGeom>
        </p:spPr>
      </p:pic>
      <p:pic>
        <p:nvPicPr>
          <p:cNvPr id="32" name="图片 31" descr="b833575c8460e4419a586a9171037c6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739265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12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13" name="图片 12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zhī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68292" y="2333149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纺织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898284" y="3307556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织女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934301" y="542449"/>
            <a:ext cx="3850481" cy="1223486"/>
            <a:chOff x="8261" y="1139"/>
            <a:chExt cx="8085" cy="2569"/>
          </a:xfrm>
        </p:grpSpPr>
        <p:sp>
          <p:nvSpPr>
            <p:cNvPr id="18" name="矩形 17"/>
            <p:cNvSpPr/>
            <p:nvPr/>
          </p:nvSpPr>
          <p:spPr>
            <a:xfrm>
              <a:off x="10655" y="113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61" y="2418"/>
              <a:ext cx="8085" cy="1290"/>
            </a:xfrm>
            <a:prstGeom prst="rect">
              <a:avLst/>
            </a:prstGeom>
          </p:spPr>
        </p:pic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388" y="2135505"/>
            <a:ext cx="3135154" cy="2215039"/>
          </a:xfrm>
          <a:prstGeom prst="rect">
            <a:avLst/>
          </a:prstGeom>
        </p:spPr>
      </p:pic>
      <p:pic>
        <p:nvPicPr>
          <p:cNvPr id="33" name="图片 32" descr="ba951304ce7514c35a17ede898ea6576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739265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biān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29429" y="2639854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编写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05390" y="2533650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编造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434767" y="3557587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编剧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155281" y="623411"/>
            <a:ext cx="3407569" cy="1764983"/>
            <a:chOff x="8725" y="1309"/>
            <a:chExt cx="7155" cy="3706"/>
          </a:xfrm>
        </p:grpSpPr>
        <p:sp>
          <p:nvSpPr>
            <p:cNvPr id="5" name="矩形 4"/>
            <p:cNvSpPr/>
            <p:nvPr/>
          </p:nvSpPr>
          <p:spPr>
            <a:xfrm>
              <a:off x="10655" y="130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5" y="2370"/>
              <a:ext cx="7155" cy="1275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5" y="3710"/>
              <a:ext cx="3600" cy="1305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25" y="3725"/>
              <a:ext cx="855" cy="1290"/>
            </a:xfrm>
            <a:prstGeom prst="rect">
              <a:avLst/>
            </a:prstGeom>
          </p:spPr>
        </p:pic>
      </p:grpSp>
      <p:pic>
        <p:nvPicPr>
          <p:cNvPr id="38" name="图片 37" descr="b5b666bcd1ac04610890eee274c3bdbe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691640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5" grpId="0" bldLvl="0" animBg="1"/>
      <p:bldP spid="3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zěn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15488" y="2399348"/>
            <a:ext cx="1268555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怎样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37145" y="2399348"/>
            <a:ext cx="1268555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怎的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26656" y="566262"/>
            <a:ext cx="4264819" cy="1199674"/>
            <a:chOff x="7825" y="1189"/>
            <a:chExt cx="8955" cy="2519"/>
          </a:xfrm>
        </p:grpSpPr>
        <p:sp>
          <p:nvSpPr>
            <p:cNvPr id="5" name="矩形 4"/>
            <p:cNvSpPr/>
            <p:nvPr/>
          </p:nvSpPr>
          <p:spPr>
            <a:xfrm>
              <a:off x="10655" y="118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5" y="2418"/>
              <a:ext cx="8955" cy="1290"/>
            </a:xfrm>
            <a:prstGeom prst="rect">
              <a:avLst/>
            </a:prstGeom>
          </p:spPr>
        </p:pic>
      </p:grpSp>
      <p:sp>
        <p:nvSpPr>
          <p:cNvPr id="30" name="文本框 29"/>
          <p:cNvSpPr txBox="1"/>
          <p:nvPr/>
        </p:nvSpPr>
        <p:spPr>
          <a:xfrm>
            <a:off x="5273691" y="3363754"/>
            <a:ext cx="1268555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怎么</a:t>
            </a:r>
          </a:p>
        </p:txBody>
      </p:sp>
      <p:pic>
        <p:nvPicPr>
          <p:cNvPr id="41" name="图片 40" descr="bc8d674f38bbf46b2b29cb44e180c02e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691640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3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bù 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73995" y="2362676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布匹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72579" y="3340894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布局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012" y="2053114"/>
            <a:ext cx="2654618" cy="235458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4580572" y="623411"/>
            <a:ext cx="2557463" cy="1163955"/>
            <a:chOff x="9618" y="1309"/>
            <a:chExt cx="5370" cy="2444"/>
          </a:xfrm>
        </p:grpSpPr>
        <p:sp>
          <p:nvSpPr>
            <p:cNvPr id="5" name="矩形 4"/>
            <p:cNvSpPr/>
            <p:nvPr/>
          </p:nvSpPr>
          <p:spPr>
            <a:xfrm>
              <a:off x="10293" y="1309"/>
              <a:ext cx="4023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半包围结构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8" y="2418"/>
              <a:ext cx="5370" cy="1335"/>
            </a:xfrm>
            <a:prstGeom prst="rect">
              <a:avLst/>
            </a:prstGeom>
          </p:spPr>
        </p:pic>
      </p:grpSp>
      <p:pic>
        <p:nvPicPr>
          <p:cNvPr id="39" name="图片 38" descr="b8f733113b0cb4f7aabd688b4c0a8a88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691640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12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13" name="图片 12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xiāo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85914" y="2258854"/>
            <a:ext cx="1193276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消防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082488" y="3306604"/>
            <a:ext cx="1242362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消极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506629" y="542449"/>
            <a:ext cx="4707731" cy="1237774"/>
            <a:chOff x="7363" y="1139"/>
            <a:chExt cx="9885" cy="2599"/>
          </a:xfrm>
        </p:grpSpPr>
        <p:sp>
          <p:nvSpPr>
            <p:cNvPr id="18" name="矩形 17"/>
            <p:cNvSpPr/>
            <p:nvPr/>
          </p:nvSpPr>
          <p:spPr>
            <a:xfrm>
              <a:off x="10658" y="113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3" y="2418"/>
              <a:ext cx="9885" cy="1320"/>
            </a:xfrm>
            <a:prstGeom prst="rect">
              <a:avLst/>
            </a:prstGeom>
          </p:spPr>
        </p:pic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629" y="2043589"/>
            <a:ext cx="3328035" cy="1954530"/>
          </a:xfrm>
          <a:prstGeom prst="rect">
            <a:avLst/>
          </a:prstGeom>
        </p:spPr>
      </p:pic>
      <p:pic>
        <p:nvPicPr>
          <p:cNvPr id="40" name="图片 39" descr="b303af89f8716434b924f4be2651c8a5b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691640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9529" y="-17621"/>
            <a:ext cx="2113121" cy="1013460"/>
            <a:chOff x="83" y="-37"/>
            <a:chExt cx="4437" cy="2128"/>
          </a:xfrm>
        </p:grpSpPr>
        <p:sp>
          <p:nvSpPr>
            <p:cNvPr id="16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FD730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</a:p>
          </p:txBody>
        </p:sp>
        <p:pic>
          <p:nvPicPr>
            <p:cNvPr id="18" name="图片 17" descr="fca4f31ea8ffcfaa77f07a9472b5f00c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" y="-37"/>
              <a:ext cx="2128" cy="2128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821906" y="1376839"/>
            <a:ext cx="3137535" cy="761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fú    </a:t>
            </a:r>
            <a:r>
              <a:rPr lang="zh-CN" altLang="en-US" sz="45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仿佛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821906" y="2722721"/>
            <a:ext cx="3137535" cy="761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fó   </a:t>
            </a:r>
            <a:r>
              <a:rPr lang="zh-CN" altLang="en-US" sz="45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佛像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880235" y="1553052"/>
            <a:ext cx="1677829" cy="1821656"/>
            <a:chOff x="3954" y="2861"/>
            <a:chExt cx="3523" cy="3825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3954" y="3539"/>
              <a:ext cx="2665" cy="25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7200" b="1" dirty="0">
                  <a:solidFill>
                    <a:schemeClr val="accent3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佛</a:t>
              </a: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6904" y="2861"/>
              <a:ext cx="573" cy="3825"/>
            </a:xfrm>
            <a:prstGeom prst="leftBrace">
              <a:avLst>
                <a:gd name="adj1" fmla="val 27804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8c81cd6e44c6462eddf6a0627aa7eab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058" y="3052286"/>
            <a:ext cx="759619" cy="18430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9529" y="-17621"/>
            <a:ext cx="2113121" cy="1013460"/>
            <a:chOff x="83" y="-37"/>
            <a:chExt cx="4437" cy="2128"/>
          </a:xfrm>
        </p:grpSpPr>
        <p:sp>
          <p:nvSpPr>
            <p:cNvPr id="16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FD730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</a:p>
          </p:txBody>
        </p:sp>
        <p:pic>
          <p:nvPicPr>
            <p:cNvPr id="18" name="图片 17" descr="fca4f31ea8ffcfaa77f07a9472b5f00c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" y="-37"/>
              <a:ext cx="2128" cy="2128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821906" y="1376839"/>
            <a:ext cx="3137535" cy="761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5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jǐn   </a:t>
            </a:r>
            <a:r>
              <a:rPr lang="zh-CN" altLang="en-US" sz="4500" b="1" dirty="0">
                <a:solidFill>
                  <a:schemeClr val="accent5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尽管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821906" y="2722721"/>
            <a:ext cx="3137535" cy="761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5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jìn   </a:t>
            </a:r>
            <a:r>
              <a:rPr lang="zh-CN" altLang="en-US" sz="4500" b="1" dirty="0">
                <a:solidFill>
                  <a:schemeClr val="accent5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尽头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880235" y="1553052"/>
            <a:ext cx="1677829" cy="1821656"/>
            <a:chOff x="3954" y="2861"/>
            <a:chExt cx="3523" cy="3825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3954" y="3539"/>
              <a:ext cx="2665" cy="25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7200" b="1" dirty="0">
                  <a:solidFill>
                    <a:schemeClr val="accent5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尽</a:t>
              </a: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6904" y="2861"/>
              <a:ext cx="573" cy="3825"/>
            </a:xfrm>
            <a:prstGeom prst="leftBrace">
              <a:avLst>
                <a:gd name="adj1" fmla="val 27804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pic>
        <p:nvPicPr>
          <p:cNvPr id="3" name="图片 2" descr="818f7e0e64b9cf7ba9b1cd8e3118ca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4248" y="3374708"/>
            <a:ext cx="1440656" cy="145780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9529" y="-17621"/>
            <a:ext cx="2113121" cy="1013460"/>
            <a:chOff x="83" y="-37"/>
            <a:chExt cx="4437" cy="2128"/>
          </a:xfrm>
        </p:grpSpPr>
        <p:sp>
          <p:nvSpPr>
            <p:cNvPr id="16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FD730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</a:p>
          </p:txBody>
        </p:sp>
        <p:pic>
          <p:nvPicPr>
            <p:cNvPr id="18" name="图片 17" descr="fca4f31ea8ffcfaa77f07a9472b5f00c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" y="-37"/>
              <a:ext cx="2128" cy="2128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821906" y="1376839"/>
            <a:ext cx="3137535" cy="761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dài    </a:t>
            </a:r>
            <a:r>
              <a:rPr lang="zh-CN" altLang="en-US" sz="45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待定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821906" y="2722721"/>
            <a:ext cx="3137535" cy="761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dāi    </a:t>
            </a:r>
            <a:r>
              <a:rPr lang="zh-CN" altLang="en-US" sz="45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待着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880235" y="1553052"/>
            <a:ext cx="1677829" cy="1821656"/>
            <a:chOff x="3954" y="2861"/>
            <a:chExt cx="3523" cy="3825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3954" y="3539"/>
              <a:ext cx="2665" cy="25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7200" b="1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待</a:t>
              </a: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6904" y="2861"/>
              <a:ext cx="573" cy="3825"/>
            </a:xfrm>
            <a:prstGeom prst="leftBrace">
              <a:avLst>
                <a:gd name="adj1" fmla="val 27804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9529" y="-17621"/>
            <a:ext cx="2113121" cy="1013460"/>
            <a:chOff x="83" y="-37"/>
            <a:chExt cx="4437" cy="2128"/>
          </a:xfrm>
        </p:grpSpPr>
        <p:sp>
          <p:nvSpPr>
            <p:cNvPr id="16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FD730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</a:p>
          </p:txBody>
        </p:sp>
        <p:pic>
          <p:nvPicPr>
            <p:cNvPr id="18" name="图片 17" descr="fca4f31ea8ffcfaa77f07a9472b5f00c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" y="-37"/>
              <a:ext cx="2128" cy="2128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3604736" y="1376839"/>
            <a:ext cx="3613785" cy="761048"/>
          </a:xfrm>
          <a:prstGeom prst="rect">
            <a:avLst/>
          </a:prstGeom>
          <a:solidFill>
            <a:srgbClr val="FCF8F7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6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zhèng   </a:t>
            </a:r>
            <a:r>
              <a:rPr lang="zh-CN" altLang="en-US" sz="4500" b="1" dirty="0">
                <a:solidFill>
                  <a:schemeClr val="accent6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挣钱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604736" y="2722721"/>
            <a:ext cx="3613785" cy="761048"/>
          </a:xfrm>
          <a:prstGeom prst="rect">
            <a:avLst/>
          </a:prstGeom>
          <a:solidFill>
            <a:srgbClr val="FCF8F7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chemeClr val="accent6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zhēng   </a:t>
            </a:r>
            <a:r>
              <a:rPr lang="zh-CN" altLang="en-US" sz="4500" b="1" dirty="0">
                <a:solidFill>
                  <a:schemeClr val="accent6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挣扎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663065" y="1553052"/>
            <a:ext cx="1677829" cy="1821656"/>
            <a:chOff x="3954" y="2861"/>
            <a:chExt cx="3523" cy="3825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3954" y="3539"/>
              <a:ext cx="2665" cy="25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7200" b="1" dirty="0">
                  <a:solidFill>
                    <a:schemeClr val="accent6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挣</a:t>
              </a:r>
            </a:p>
          </p:txBody>
        </p:sp>
        <p:sp>
          <p:nvSpPr>
            <p:cNvPr id="23" name="左大括号 22"/>
            <p:cNvSpPr/>
            <p:nvPr/>
          </p:nvSpPr>
          <p:spPr>
            <a:xfrm>
              <a:off x="6904" y="2861"/>
              <a:ext cx="573" cy="3825"/>
            </a:xfrm>
            <a:prstGeom prst="leftBrace">
              <a:avLst>
                <a:gd name="adj1" fmla="val 27804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773" y="98107"/>
            <a:ext cx="1013936" cy="161067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7751" y="1150144"/>
            <a:ext cx="3471863" cy="26360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383" y="1150144"/>
            <a:ext cx="3679984" cy="26355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23761" y="287001"/>
            <a:ext cx="2262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6200" y="94298"/>
            <a:ext cx="1986439" cy="530066"/>
            <a:chOff x="160" y="198"/>
            <a:chExt cx="4171" cy="1113"/>
          </a:xfrm>
        </p:grpSpPr>
        <p:pic>
          <p:nvPicPr>
            <p:cNvPr id="10" name="图片 9" descr="51yuansu.com___5aec4fbbf20c7-0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" y="198"/>
              <a:ext cx="4170" cy="1113"/>
            </a:xfrm>
            <a:prstGeom prst="rect">
              <a:avLst/>
            </a:prstGeom>
          </p:spPr>
        </p:pic>
        <p:sp>
          <p:nvSpPr>
            <p:cNvPr id="15" name="文本框 2"/>
            <p:cNvSpPr txBox="1"/>
            <p:nvPr/>
          </p:nvSpPr>
          <p:spPr>
            <a:xfrm>
              <a:off x="1331" y="294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ym typeface="+mn-ea"/>
                </a:rPr>
                <a:t>段落大意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260759" y="1125379"/>
            <a:ext cx="4622483" cy="1064895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第一部分(第1、</a:t>
            </a:r>
            <a:r>
              <a:rPr lang="en-US" altLang="zh-CN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自然段)：</a:t>
            </a:r>
          </a:p>
          <a:p>
            <a:pPr algn="ctr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写小毛虫的可怜和笨拙。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087" y="2562225"/>
            <a:ext cx="1667351" cy="16497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6200" y="94298"/>
            <a:ext cx="1986439" cy="530066"/>
            <a:chOff x="160" y="198"/>
            <a:chExt cx="4171" cy="1113"/>
          </a:xfrm>
        </p:grpSpPr>
        <p:pic>
          <p:nvPicPr>
            <p:cNvPr id="10" name="图片 9" descr="51yuansu.com___5aec4fbbf20c7-0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" y="198"/>
              <a:ext cx="4170" cy="1113"/>
            </a:xfrm>
            <a:prstGeom prst="rect">
              <a:avLst/>
            </a:prstGeom>
          </p:spPr>
        </p:pic>
        <p:sp>
          <p:nvSpPr>
            <p:cNvPr id="15" name="文本框 2"/>
            <p:cNvSpPr txBox="1"/>
            <p:nvPr/>
          </p:nvSpPr>
          <p:spPr>
            <a:xfrm>
              <a:off x="1331" y="294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ym typeface="+mn-ea"/>
                </a:rPr>
                <a:t>段落大意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483519" y="2881789"/>
            <a:ext cx="6176963" cy="1064895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sz="2700" b="1" dirty="0" err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第三部分</a:t>
            </a:r>
            <a:r>
              <a:rPr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(第</a:t>
            </a:r>
            <a:r>
              <a:rPr lang="en-US"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7</a:t>
            </a:r>
            <a:r>
              <a:rPr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自然段)</a:t>
            </a:r>
            <a:r>
              <a:rPr lang="zh-CN" altLang="en-US"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</a:p>
          <a:p>
            <a:pPr algn="ctr">
              <a:lnSpc>
                <a:spcPct val="120000"/>
              </a:lnSpc>
            </a:pPr>
            <a:r>
              <a:rPr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写小毛虫终于变成了美丽的蝴蝶</a:t>
            </a:r>
            <a:r>
              <a:rPr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83519" y="922496"/>
            <a:ext cx="6176963" cy="1563053"/>
          </a:xfrm>
          <a:prstGeom prst="rect">
            <a:avLst/>
          </a:prstGeom>
          <a:noFill/>
          <a:ln w="28575">
            <a:solidFill>
              <a:srgbClr val="92D050"/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第二部分(第</a:t>
            </a:r>
            <a:r>
              <a:rPr lang="en-US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3-6</a:t>
            </a:r>
            <a:r>
              <a:rPr lang="zh-CN" altLang="en-US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自然段)：</a:t>
            </a:r>
          </a:p>
          <a:p>
            <a:pPr algn="ctr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写小毛虫不悲观、不羡慕别人，努力做好自己该做的事。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6614" y="2567940"/>
            <a:ext cx="798671" cy="52149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699" y="515779"/>
            <a:ext cx="2535079" cy="43767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spc="225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课文主要内容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185" y="1015"/>
            <a:ext cx="950204" cy="88072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52525" y="1421131"/>
            <a:ext cx="6882289" cy="2284571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dash"/>
          </a:ln>
          <a:effectLst>
            <a:glow rad="38100">
              <a:schemeClr val="accent6">
                <a:satMod val="175000"/>
                <a:alpha val="22000"/>
              </a:schemeClr>
            </a:glow>
          </a:effectLst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《小毛虫》描写了一只小毛虫从结茧到破茧羽化成蝴蝶的过程，从中告诉我们“万事万物都有自己的规律”，启示我们尽心尽力地做好自己的事情，对自己有信心，坚持下去就会成功。</a:t>
            </a:r>
          </a:p>
        </p:txBody>
      </p:sp>
      <p:pic>
        <p:nvPicPr>
          <p:cNvPr id="8" name="图片 7" descr="1b766b6e34796a364f46d8daf2be40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732" y="3368992"/>
            <a:ext cx="1376363" cy="132683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" y="0"/>
            <a:ext cx="2351246" cy="775433"/>
            <a:chOff x="0" y="0"/>
            <a:chExt cx="4937" cy="162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173" cy="162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937" y="473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77C2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句段精析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06843" y="938689"/>
            <a:ext cx="6261735" cy="10282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当它笨拙地从一片叶子爬到另一片叶子上时，它觉得自己仿佛周游了整个世界。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05828" y="2145983"/>
            <a:ext cx="7315676" cy="20073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  <a:prstDash val="lgDashDot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赏析：</a:t>
            </a:r>
            <a:r>
              <a:rPr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sz="21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笨拙”的意思是反应迟钝，手脚不灵活。这个词说明小毛虫从一片叶子爬到另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</a:t>
            </a:r>
            <a:r>
              <a:rPr sz="21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片叶子，上时速度慢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1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动作难看、不灵活。因为爬的时间长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1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所以它才觉得“仿佛周游了整个世界</a:t>
            </a:r>
            <a:r>
              <a:rPr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039" y="-45720"/>
            <a:ext cx="1562576" cy="11196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" y="0"/>
            <a:ext cx="2351246" cy="775433"/>
            <a:chOff x="0" y="0"/>
            <a:chExt cx="4937" cy="162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173" cy="162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937" y="473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77C2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句段精析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961198" y="1174433"/>
            <a:ext cx="6976586" cy="54816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它懂得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r>
              <a:rPr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每个人都有自己该做的事情。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80612" y="2044066"/>
            <a:ext cx="6984206" cy="15225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赏析：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这句话写出了小毛虫对自己虽笨拙却不悲观的原因，也暗示小毛虫知道这个世界上万物都有自己生长的规律，只要努力做好自己的事情就行了。</a:t>
            </a:r>
          </a:p>
        </p:txBody>
      </p:sp>
      <p:pic>
        <p:nvPicPr>
          <p:cNvPr id="11" name="图片 10" descr="08480cad9d9f5ae83fa9c53fed19ae1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5714" y="1055846"/>
            <a:ext cx="1080135" cy="11858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2864168" y="1483995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抽查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864168" y="2037874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奶油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984558" y="1483995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模仿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984558" y="2037874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棉纺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2052161" y="854393"/>
            <a:ext cx="4832033" cy="3107532"/>
            <a:chOff x="2559" y="2019"/>
            <a:chExt cx="10146" cy="6525"/>
          </a:xfrm>
        </p:grpSpPr>
        <p:sp>
          <p:nvSpPr>
            <p:cNvPr id="13" name="文本框 12"/>
            <p:cNvSpPr txBox="1"/>
            <p:nvPr/>
          </p:nvSpPr>
          <p:spPr>
            <a:xfrm>
              <a:off x="2559" y="2019"/>
              <a:ext cx="5602" cy="11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比一比，再组词。</a:t>
              </a:r>
              <a:endParaRPr lang="zh-CN" altLang="en-US" sz="27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789" y="3049"/>
              <a:ext cx="3390" cy="25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抽（     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油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（     ）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314" y="3049"/>
              <a:ext cx="3390" cy="25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仿（     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纺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（     ）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790" y="6024"/>
              <a:ext cx="3390" cy="25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织（     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识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（     ）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315" y="6024"/>
              <a:ext cx="3390" cy="25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消（     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悄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（     ）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857977" y="2899887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针织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857977" y="3453765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识字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978367" y="2899887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消失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5978367" y="3453765"/>
            <a:ext cx="1055846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悄然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4" grpId="0"/>
      <p:bldP spid="35" grpId="0"/>
      <p:bldP spid="37" grpId="0"/>
      <p:bldP spid="44" grpId="0"/>
      <p:bldP spid="45" grpId="0"/>
      <p:bldP spid="46" grpId="0"/>
      <p:bldP spid="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便签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90" y="622936"/>
            <a:ext cx="7094220" cy="396668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0002" y="-27622"/>
            <a:ext cx="1919288" cy="593884"/>
            <a:chOff x="42" y="-104"/>
            <a:chExt cx="4030" cy="1247"/>
          </a:xfrm>
        </p:grpSpPr>
        <p:pic>
          <p:nvPicPr>
            <p:cNvPr id="8" name="图片 7" descr="51yuansu.com___5ad9c205f4c-0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" y="-104"/>
              <a:ext cx="4030" cy="1247"/>
            </a:xfrm>
            <a:prstGeom prst="rect">
              <a:avLst/>
            </a:prstGeom>
          </p:spPr>
        </p:pic>
        <p:sp>
          <p:nvSpPr>
            <p:cNvPr id="14" name="文本框 2"/>
            <p:cNvSpPr txBox="1"/>
            <p:nvPr/>
          </p:nvSpPr>
          <p:spPr>
            <a:xfrm>
              <a:off x="842" y="125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课堂小结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170748" y="1456849"/>
            <a:ext cx="5046821" cy="239410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小毛虫不如别人时，它没有悲观失望，而是尽心竭力地做好自己的事情，所以它后来才能破茧成蝶，自由飞翔。其实我们每个人都有一双隐形的翅膀，面对困难不悲观，不羡慕，尽心竭力地做好自己的事情，那么一定会有化茧成蝶的那一天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1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95713" y="1285875"/>
            <a:ext cx="4431030" cy="244935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毛毛虫：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一般指鳞翅目昆虫的幼虫，幼具有3对胸足，腹足和尾足大多为5对，有的幼虫身上有很多有毒的刚毛。毛毛虫的种类很多，包括蛾类和蝶类，它们经常活跃在树叶、树干等地方，春天和夏天多见。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"/>
            <a:ext cx="1224643" cy="11024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0118" y="1594009"/>
            <a:ext cx="2585085" cy="18326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</a:t>
              </a:r>
            </a:p>
          </p:txBody>
        </p:sp>
        <p:pic>
          <p:nvPicPr>
            <p:cNvPr id="9" name="图片 8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05104" y="2371486"/>
            <a:ext cx="6697313" cy="899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昆   怜   挪   仿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339692" y="1758315"/>
            <a:ext cx="128063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kūn 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113246" y="1758315"/>
            <a:ext cx="110109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lián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936808" y="1758315"/>
            <a:ext cx="104441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nuó   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689884" y="1758315"/>
            <a:ext cx="10153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fǎng </a:t>
            </a:r>
          </a:p>
        </p:txBody>
      </p:sp>
      <p:pic>
        <p:nvPicPr>
          <p:cNvPr id="2" name="图片 1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260634"/>
            <a:ext cx="7543800" cy="226695"/>
          </a:xfrm>
          <a:prstGeom prst="rect">
            <a:avLst/>
          </a:prstGeom>
        </p:spPr>
      </p:pic>
      <p:pic>
        <p:nvPicPr>
          <p:cNvPr id="3" name="图片 2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00100" y="3609023"/>
            <a:ext cx="7543800" cy="2266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</a:t>
              </a:r>
            </a:p>
          </p:txBody>
        </p:sp>
        <p:pic>
          <p:nvPicPr>
            <p:cNvPr id="9" name="图片 8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05104" y="2371486"/>
            <a:ext cx="6697313" cy="899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佛   尽   任   何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339216" y="1758315"/>
            <a:ext cx="128063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fú  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078480" y="1758315"/>
            <a:ext cx="110109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jǐn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913948" y="1758315"/>
            <a:ext cx="104441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rèn   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610350" y="1758315"/>
            <a:ext cx="10153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hé</a:t>
            </a:r>
          </a:p>
        </p:txBody>
      </p:sp>
      <p:pic>
        <p:nvPicPr>
          <p:cNvPr id="2" name="图片 1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260634"/>
            <a:ext cx="7543800" cy="226695"/>
          </a:xfrm>
          <a:prstGeom prst="rect">
            <a:avLst/>
          </a:prstGeom>
        </p:spPr>
      </p:pic>
      <p:pic>
        <p:nvPicPr>
          <p:cNvPr id="3" name="图片 2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00100" y="3609023"/>
            <a:ext cx="7543800" cy="2266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</a:t>
              </a:r>
            </a:p>
          </p:txBody>
        </p:sp>
        <p:pic>
          <p:nvPicPr>
            <p:cNvPr id="9" name="图片 8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05104" y="2371486"/>
            <a:ext cx="6697313" cy="899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纺   竭   规   律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315879" y="1758315"/>
            <a:ext cx="128063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fǎng 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123724" y="1758315"/>
            <a:ext cx="110109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jié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948238" y="1758315"/>
            <a:ext cx="104441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guī   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587490" y="1758315"/>
            <a:ext cx="10153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lǜ </a:t>
            </a:r>
          </a:p>
        </p:txBody>
      </p:sp>
      <p:pic>
        <p:nvPicPr>
          <p:cNvPr id="2" name="图片 1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260634"/>
            <a:ext cx="7543800" cy="226695"/>
          </a:xfrm>
          <a:prstGeom prst="rect">
            <a:avLst/>
          </a:prstGeom>
        </p:spPr>
      </p:pic>
      <p:pic>
        <p:nvPicPr>
          <p:cNvPr id="3" name="图片 2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00100" y="3609023"/>
            <a:ext cx="7543800" cy="2266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</a:t>
              </a:r>
            </a:p>
          </p:txBody>
        </p:sp>
        <p:pic>
          <p:nvPicPr>
            <p:cNvPr id="9" name="图片 8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05104" y="2371486"/>
            <a:ext cx="6697313" cy="899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待   挣   愉   绒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373506" y="1758315"/>
            <a:ext cx="128063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dài  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3044190" y="1758315"/>
            <a:ext cx="126301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zhèng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891088" y="1758315"/>
            <a:ext cx="104441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yú   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6676549" y="1758315"/>
            <a:ext cx="10153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róng </a:t>
            </a:r>
          </a:p>
        </p:txBody>
      </p:sp>
      <p:pic>
        <p:nvPicPr>
          <p:cNvPr id="2" name="图片 1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260634"/>
            <a:ext cx="7543800" cy="226695"/>
          </a:xfrm>
          <a:prstGeom prst="rect">
            <a:avLst/>
          </a:prstGeom>
        </p:spPr>
      </p:pic>
      <p:pic>
        <p:nvPicPr>
          <p:cNvPr id="3" name="图片 2" descr="c09a412ea560e8111c2d147e4cef59d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00100" y="3609023"/>
            <a:ext cx="7543800" cy="2266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b08743035929e4b09ab598c535f4f53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739265"/>
            <a:ext cx="2376000" cy="2376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zhěng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31028" y="2539841"/>
            <a:ext cx="1321595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整点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82000" y="3580924"/>
            <a:ext cx="1276175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完整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3939540" y="550545"/>
            <a:ext cx="3837623" cy="1772603"/>
            <a:chOff x="8272" y="1156"/>
            <a:chExt cx="8058" cy="3722"/>
          </a:xfrm>
        </p:grpSpPr>
        <p:sp>
          <p:nvSpPr>
            <p:cNvPr id="5" name="矩形 4"/>
            <p:cNvSpPr/>
            <p:nvPr/>
          </p:nvSpPr>
          <p:spPr>
            <a:xfrm>
              <a:off x="10656" y="1156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5" y="2172"/>
              <a:ext cx="8055" cy="130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2" y="3573"/>
              <a:ext cx="2655" cy="130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9" y="3573"/>
              <a:ext cx="4440" cy="1305"/>
            </a:xfrm>
            <a:prstGeom prst="rect">
              <a:avLst/>
            </a:prstGeom>
          </p:spPr>
        </p:pic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2433" y="2453164"/>
            <a:ext cx="1781651" cy="241030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chōu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316905" y="2271712"/>
            <a:ext cx="1256649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抽签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06201" y="2271712"/>
            <a:ext cx="1256649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抽血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356558" y="3224213"/>
            <a:ext cx="1256649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抽象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3944779" y="550545"/>
            <a:ext cx="3829050" cy="1222534"/>
            <a:chOff x="8283" y="1156"/>
            <a:chExt cx="8040" cy="2567"/>
          </a:xfrm>
        </p:grpSpPr>
        <p:sp>
          <p:nvSpPr>
            <p:cNvPr id="5" name="矩形 4"/>
            <p:cNvSpPr/>
            <p:nvPr/>
          </p:nvSpPr>
          <p:spPr>
            <a:xfrm>
              <a:off x="10656" y="1156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83" y="2418"/>
              <a:ext cx="8040" cy="1305"/>
            </a:xfrm>
            <a:prstGeom prst="rect">
              <a:avLst/>
            </a:prstGeom>
          </p:spPr>
        </p:pic>
      </p:grpSp>
      <p:pic>
        <p:nvPicPr>
          <p:cNvPr id="37" name="图片 36" descr="b94b575417df341679170b3a75cd1716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28" y="1739265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8" grpId="0" bldLvl="0" animBg="1"/>
      <p:bldP spid="34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634</Words>
  <Application>Microsoft Office PowerPoint</Application>
  <PresentationFormat>全屏显示(16:9)</PresentationFormat>
  <Paragraphs>152</Paragraphs>
  <Slides>27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1623</cp:revision>
  <dcterms:created xsi:type="dcterms:W3CDTF">2015-04-02T07:05:00Z</dcterms:created>
  <dcterms:modified xsi:type="dcterms:W3CDTF">2021-07-22T04:13:12Z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