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5446" r:id="rId1"/>
    <p:sldMasterId id="2147485637" r:id="rId2"/>
  </p:sldMasterIdLst>
  <p:notesMasterIdLst>
    <p:notesMasterId r:id="rId34"/>
  </p:notesMasterIdLst>
  <p:sldIdLst>
    <p:sldId id="492" r:id="rId3"/>
    <p:sldId id="592" r:id="rId4"/>
    <p:sldId id="593" r:id="rId5"/>
    <p:sldId id="562" r:id="rId6"/>
    <p:sldId id="493" r:id="rId7"/>
    <p:sldId id="569" r:id="rId8"/>
    <p:sldId id="563" r:id="rId9"/>
    <p:sldId id="558" r:id="rId10"/>
    <p:sldId id="527" r:id="rId11"/>
    <p:sldId id="589" r:id="rId12"/>
    <p:sldId id="570" r:id="rId13"/>
    <p:sldId id="566" r:id="rId14"/>
    <p:sldId id="564" r:id="rId15"/>
    <p:sldId id="571" r:id="rId16"/>
    <p:sldId id="572" r:id="rId17"/>
    <p:sldId id="573" r:id="rId18"/>
    <p:sldId id="575" r:id="rId19"/>
    <p:sldId id="559" r:id="rId20"/>
    <p:sldId id="599" r:id="rId21"/>
    <p:sldId id="597" r:id="rId22"/>
    <p:sldId id="594" r:id="rId23"/>
    <p:sldId id="595" r:id="rId24"/>
    <p:sldId id="596" r:id="rId25"/>
    <p:sldId id="288" r:id="rId26"/>
    <p:sldId id="557" r:id="rId27"/>
    <p:sldId id="598" r:id="rId28"/>
    <p:sldId id="291" r:id="rId29"/>
    <p:sldId id="587" r:id="rId30"/>
    <p:sldId id="588" r:id="rId31"/>
    <p:sldId id="590" r:id="rId32"/>
    <p:sldId id="600" r:id="rId33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0" autoAdjust="0"/>
    <p:restoredTop sz="96182" autoAdjust="0"/>
  </p:normalViewPr>
  <p:slideViewPr>
    <p:cSldViewPr>
      <p:cViewPr varScale="1">
        <p:scale>
          <a:sx n="143" d="100"/>
          <a:sy n="143" d="100"/>
        </p:scale>
        <p:origin x="744" y="1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ableStyles" Target="tableStyles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gs" Target="tags/tag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47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4C562133-3909-4601-88F6-920FBBDEE730}" type="datetime1">
              <a:rPr lang="zh-CN" altLang="en-US" sz="1200"/>
              <a:t>2021/7/17</a:t>
            </a:fld>
            <a:endParaRPr lang="zh-CN" altLang="en-US" sz="1200"/>
          </a:p>
        </p:txBody>
      </p:sp>
      <p:sp>
        <p:nvSpPr>
          <p:cNvPr id="6148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6149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6150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6151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654E4F44-F973-4AE8-8A0C-5EE6FC36BEEA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255662605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819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819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B7483720-3F89-419B-87D1-185AD1B9DA2D}" type="slidenum">
              <a:rPr lang="zh-CN" altLang="en-US">
                <a:solidFill>
                  <a:srgbClr val="000000"/>
                </a:solidFill>
              </a:rPr>
              <a:t>1</a:t>
            </a:fld>
            <a:endParaRPr lang="zh-CN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4533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379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3379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1CC9A0A5-780E-4CD7-9150-B497EA96F210}" type="slidenum">
              <a:rPr lang="zh-CN" altLang="en-US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85581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16145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229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229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6F84B81B-4D00-443D-B8DA-AC3DFB5EECA2}" type="slidenum">
              <a:rPr lang="zh-CN" altLang="en-US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0949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433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434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AB263361-1FD9-4A63-BD14-028963EEB56E}" type="slidenum">
              <a:rPr lang="zh-CN" altLang="en-US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7080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638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638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FD69A1D-0A07-4B43-ABAD-B7C95AB62FC4}" type="slidenum">
              <a:rPr lang="zh-CN" altLang="en-US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9494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843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8436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4260499B-FA8C-4B60-BA76-AE9B723FD5D9}" type="slidenum">
              <a:rPr lang="zh-CN" altLang="en-US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6394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457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4580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9C0E1AD3-A3BE-45E7-AC5F-10E72748ED6E}" type="slidenum">
              <a:rPr lang="zh-CN" altLang="en-US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65972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662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3DB4FAB1-04D5-4C36-BD52-DF7925A389D1}" type="slidenum">
              <a:rPr lang="zh-CN" altLang="en-US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9314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654E4F44-F973-4AE8-8A0C-5EE6FC36BEEA}" type="slidenum">
              <a:rPr lang="zh-CN" altLang="en-US" sz="1200" smtClean="0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331355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30724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EFD7AE1F-E46B-44C9-9A3C-31F4A0E14341}" type="slidenum">
              <a:rPr lang="zh-CN" altLang="en-US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12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1027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46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0278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54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270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3579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4665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561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48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>
                <a:ea typeface="맑은 고딕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8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6887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1083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389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7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628" r:id="rId1"/>
    <p:sldLayoutId id="2147485630" r:id="rId2"/>
    <p:sldLayoutId id="2147485632" r:id="rId3"/>
    <p:sldLayoutId id="2147485634" r:id="rId4"/>
    <p:sldLayoutId id="2147485636" r:id="rId5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2021/7/17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7569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638" r:id="rId1"/>
    <p:sldLayoutId id="2147485639" r:id="rId2"/>
    <p:sldLayoutId id="2147485640" r:id="rId3"/>
    <p:sldLayoutId id="2147485641" r:id="rId4"/>
    <p:sldLayoutId id="2147485642" r:id="rId5"/>
    <p:sldLayoutId id="2147485643" r:id="rId6"/>
    <p:sldLayoutId id="2147485644" r:id="rId7"/>
    <p:sldLayoutId id="2147485645" r:id="rId8"/>
    <p:sldLayoutId id="2147485646" r:id="rId9"/>
    <p:sldLayoutId id="2147485647" r:id="rId10"/>
    <p:sldLayoutId id="214748564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圆角矩形 20"/>
          <p:cNvSpPr/>
          <p:nvPr/>
        </p:nvSpPr>
        <p:spPr>
          <a:xfrm>
            <a:off x="958850" y="16176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>
              <a:solidFill>
                <a:srgbClr val="FFFFFF"/>
              </a:solidFill>
            </a:endParaRPr>
          </a:p>
        </p:txBody>
      </p:sp>
      <p:sp>
        <p:nvSpPr>
          <p:cNvPr id="7171" name="Text Box 2"/>
          <p:cNvSpPr/>
          <p:nvPr/>
        </p:nvSpPr>
        <p:spPr>
          <a:xfrm>
            <a:off x="2800350" y="790575"/>
            <a:ext cx="5146675" cy="9144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5400" b="1">
                <a:solidFill>
                  <a:srgbClr val="CC0000"/>
                </a:solidFill>
                <a:ea typeface="黑体" pitchFamily="49" charset="-122"/>
              </a:rPr>
              <a:t>太空生活趣事多</a:t>
            </a:r>
          </a:p>
        </p:txBody>
      </p:sp>
      <p:grpSp>
        <p:nvGrpSpPr>
          <p:cNvPr id="7172" name="组合 13337"/>
          <p:cNvGrpSpPr/>
          <p:nvPr/>
        </p:nvGrpSpPr>
        <p:grpSpPr>
          <a:xfrm>
            <a:off x="1436688" y="630238"/>
            <a:ext cx="1181100" cy="1177925"/>
            <a:chOff x="439695" y="667701"/>
            <a:chExt cx="1181100" cy="1572054"/>
          </a:xfrm>
        </p:grpSpPr>
        <p:sp>
          <p:nvSpPr>
            <p:cNvPr id="7175" name="AutoShape 11"/>
            <p:cNvSpPr/>
            <p:nvPr/>
          </p:nvSpPr>
          <p:spPr bwMode="gray">
            <a:xfrm>
              <a:off x="439695" y="667701"/>
              <a:ext cx="118110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7176" name="文本框 13"/>
            <p:cNvSpPr/>
            <p:nvPr/>
          </p:nvSpPr>
          <p:spPr>
            <a:xfrm>
              <a:off x="449220" y="782109"/>
              <a:ext cx="1043876" cy="135550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buFont typeface=""/>
              </a:pPr>
              <a:r>
                <a:rPr lang="en-US" altLang="zh-CN" sz="6000" b="1">
                  <a:solidFill>
                    <a:schemeClr val="bg1"/>
                  </a:solidFill>
                  <a:latin typeface="方正大黑简体" pitchFamily="65" charset="-122"/>
                </a:rPr>
                <a:t>18</a:t>
              </a:r>
              <a:endParaRPr lang="zh-CN" altLang="en-US" sz="6000" b="1">
                <a:solidFill>
                  <a:schemeClr val="bg1"/>
                </a:solidFill>
                <a:latin typeface="方正大黑简体" pitchFamily="65" charset="-122"/>
              </a:endParaRPr>
            </a:p>
          </p:txBody>
        </p:sp>
      </p:grpSp>
      <p:pic>
        <p:nvPicPr>
          <p:cNvPr id="7173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384425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7174" name="矩形 21"/>
          <p:cNvSpPr/>
          <p:nvPr/>
        </p:nvSpPr>
        <p:spPr bwMode="auto">
          <a:xfrm>
            <a:off x="3055938" y="2488925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二 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22793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3"/>
          <p:cNvSpPr txBox="1">
            <a:spLocks noChangeArrowheads="1"/>
          </p:cNvSpPr>
          <p:nvPr/>
        </p:nvSpPr>
        <p:spPr bwMode="auto">
          <a:xfrm>
            <a:off x="730250" y="1744663"/>
            <a:ext cx="7575181" cy="2440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 defTabSz="1066800" eaLnBrk="1" hangingPunct="1"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概念：</a:t>
            </a:r>
            <a:r>
              <a:rPr lang="zh-CN" altLang="en-US" sz="2400" b="1" dirty="0">
                <a:latin typeface="宋体" pitchFamily="2" charset="-122"/>
              </a:rPr>
              <a:t>一个句子，前一部分假设一种情况，后一部分说出假设情况的后果，这种句子就是假设关系的句子。</a:t>
            </a:r>
          </a:p>
          <a:p>
            <a:pPr marL="0" marR="0" lvl="0" indent="0" defTabSz="1066800" eaLnBrk="1" hangingPunct="1">
              <a:lnSpc>
                <a:spcPct val="150000"/>
              </a:lnSpc>
              <a:spcAft>
                <a:spcPts val="1200"/>
              </a:spcAft>
            </a:pPr>
            <a:r>
              <a:rPr lang="zh-CN" altLang="en-US" sz="2400" b="1" dirty="0">
                <a:solidFill>
                  <a:srgbClr val="C00000"/>
                </a:solidFill>
                <a:latin typeface="宋体" pitchFamily="2" charset="-122"/>
              </a:rPr>
              <a:t>表示假设关系的关联词：</a:t>
            </a:r>
            <a:r>
              <a:rPr lang="zh-CN" altLang="en-US" sz="2400" b="1" dirty="0">
                <a:latin typeface="宋体" pitchFamily="2" charset="-122"/>
              </a:rPr>
              <a:t>如果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就</a:t>
            </a:r>
            <a:r>
              <a:rPr lang="en-US" altLang="zh-CN" sz="2400" b="1" dirty="0">
                <a:latin typeface="宋体" pitchFamily="2" charset="-122"/>
              </a:rPr>
              <a:t>……  </a:t>
            </a:r>
            <a:r>
              <a:rPr lang="zh-CN" altLang="en-US" sz="2400" b="1" dirty="0">
                <a:latin typeface="宋体" pitchFamily="2" charset="-122"/>
              </a:rPr>
              <a:t>无论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都</a:t>
            </a:r>
            <a:r>
              <a:rPr lang="en-US" altLang="zh-CN" sz="2400" b="1" dirty="0">
                <a:latin typeface="宋体" pitchFamily="2" charset="-122"/>
              </a:rPr>
              <a:t>……  </a:t>
            </a:r>
            <a:r>
              <a:rPr lang="zh-CN" altLang="en-US" sz="2400" b="1" dirty="0">
                <a:latin typeface="宋体" pitchFamily="2" charset="-122"/>
              </a:rPr>
              <a:t>即使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也</a:t>
            </a:r>
            <a:r>
              <a:rPr lang="en-US" altLang="zh-CN" sz="2400" b="1" dirty="0">
                <a:latin typeface="宋体" pitchFamily="2" charset="-122"/>
              </a:rPr>
              <a:t>……</a:t>
            </a:r>
            <a:r>
              <a:rPr lang="zh-CN" altLang="en-US" sz="2400" b="1" dirty="0">
                <a:latin typeface="宋体" pitchFamily="2" charset="-122"/>
              </a:rPr>
              <a:t>。</a:t>
            </a:r>
          </a:p>
        </p:txBody>
      </p:sp>
      <p:grpSp>
        <p:nvGrpSpPr>
          <p:cNvPr id="21507" name="组合 9"/>
          <p:cNvGrpSpPr/>
          <p:nvPr/>
        </p:nvGrpSpPr>
        <p:grpSpPr>
          <a:xfrm>
            <a:off x="646112" y="850900"/>
            <a:ext cx="8088312" cy="835025"/>
            <a:chOff x="651350" y="964628"/>
            <a:chExt cx="8088585" cy="835025"/>
          </a:xfrm>
        </p:grpSpPr>
        <p:sp>
          <p:nvSpPr>
            <p:cNvPr id="21508" name="矩形 1"/>
            <p:cNvSpPr/>
            <p:nvPr/>
          </p:nvSpPr>
          <p:spPr>
            <a:xfrm>
              <a:off x="3715866" y="1015308"/>
              <a:ext cx="5024069" cy="63767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lnSpc>
                  <a:spcPct val="150000"/>
                </a:lnSpc>
              </a:pPr>
              <a:r>
                <a:rPr lang="zh-CN" altLang="en-US" sz="2800" b="1" dirty="0">
                  <a:solidFill>
                    <a:srgbClr val="000000"/>
                  </a:solidFill>
                  <a:latin typeface="黑体" pitchFamily="49" charset="-122"/>
                  <a:ea typeface="黑体" pitchFamily="49" charset="-122"/>
                </a:rPr>
                <a:t>表示假设关系的关联词</a:t>
              </a:r>
            </a:p>
          </p:txBody>
        </p:sp>
        <p:pic>
          <p:nvPicPr>
            <p:cNvPr id="21509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1350" y="964628"/>
              <a:ext cx="3078163" cy="835025"/>
            </a:xfrm>
            <a:prstGeom prst="rect">
              <a:avLst/>
            </a:prstGeom>
            <a:noFill/>
            <a:ln>
              <a:noFill/>
              <a:miter lim="800000"/>
            </a:ln>
            <a:effectLst/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8"/>
          <p:cNvSpPr/>
          <p:nvPr/>
        </p:nvSpPr>
        <p:spPr>
          <a:xfrm>
            <a:off x="1109662" y="2867025"/>
            <a:ext cx="7242175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示例：小明学习非常认真，如果作业做不完，即使有非常好玩的游戏，也不会参与。</a:t>
            </a:r>
          </a:p>
        </p:txBody>
      </p:sp>
      <p:grpSp>
        <p:nvGrpSpPr>
          <p:cNvPr id="22531" name="组合 5"/>
          <p:cNvGrpSpPr/>
          <p:nvPr/>
        </p:nvGrpSpPr>
        <p:grpSpPr>
          <a:xfrm>
            <a:off x="682625" y="1033462"/>
            <a:ext cx="7727950" cy="1779588"/>
            <a:chOff x="428920" y="1012760"/>
            <a:chExt cx="7728048" cy="1778565"/>
          </a:xfrm>
        </p:grpSpPr>
        <p:grpSp>
          <p:nvGrpSpPr>
            <p:cNvPr id="22532" name="组合 4"/>
            <p:cNvGrpSpPr/>
            <p:nvPr/>
          </p:nvGrpSpPr>
          <p:grpSpPr>
            <a:xfrm>
              <a:off x="740049" y="1012760"/>
              <a:ext cx="7416919" cy="1778565"/>
              <a:chOff x="692424" y="1012760"/>
              <a:chExt cx="7416919" cy="1778565"/>
            </a:xfrm>
          </p:grpSpPr>
          <p:sp>
            <p:nvSpPr>
              <p:cNvPr id="22534" name="矩形 2"/>
              <p:cNvSpPr/>
              <p:nvPr/>
            </p:nvSpPr>
            <p:spPr>
              <a:xfrm>
                <a:off x="706072" y="1012760"/>
                <a:ext cx="1369308" cy="52283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algn="ctr" eaLnBrk="1" hangingPunct="1"/>
                <a:r>
                  <a:rPr lang="zh-CN" altLang="en-US" sz="2800" b="1">
                    <a:solidFill>
                      <a:srgbClr val="36A436"/>
                    </a:solidFill>
                    <a:latin typeface="微软雅黑" pitchFamily="34" charset="-122"/>
                    <a:ea typeface="微软雅黑" pitchFamily="34" charset="-122"/>
                  </a:rPr>
                  <a:t>仿写： </a:t>
                </a:r>
              </a:p>
            </p:txBody>
          </p:sp>
          <p:sp>
            <p:nvSpPr>
              <p:cNvPr id="22535" name="矩形 11"/>
              <p:cNvSpPr/>
              <p:nvPr/>
            </p:nvSpPr>
            <p:spPr>
              <a:xfrm>
                <a:off x="692449" y="1507776"/>
                <a:ext cx="7424311" cy="1372183"/>
              </a:xfrm>
              <a:prstGeom prst="rect">
                <a:avLst/>
              </a:prstGeom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18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627063" eaLnBrk="1" hangingPunct="1">
                  <a:lnSpc>
                    <a:spcPct val="150000"/>
                  </a:lnSpc>
                </a:pP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仿照文中的句子，用“即使</a:t>
                </a:r>
                <a:r>
                  <a:rPr lang="en-US" altLang="zh-CN" sz="2800" b="1">
                    <a:solidFill>
                      <a:srgbClr val="000000"/>
                    </a:solidFill>
                    <a:latin typeface="宋体" pitchFamily="2" charset="-122"/>
                  </a:rPr>
                  <a:t>……</a:t>
                </a: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也</a:t>
                </a:r>
                <a:r>
                  <a:rPr lang="en-US" altLang="zh-CN" sz="2800" b="1">
                    <a:solidFill>
                      <a:srgbClr val="000000"/>
                    </a:solidFill>
                    <a:latin typeface="宋体" pitchFamily="2" charset="-122"/>
                  </a:rPr>
                  <a:t>……”</a:t>
                </a:r>
                <a:r>
                  <a:rPr lang="zh-CN" altLang="en-US" sz="2800" b="1">
                    <a:solidFill>
                      <a:srgbClr val="000000"/>
                    </a:solidFill>
                    <a:latin typeface="宋体" pitchFamily="2" charset="-122"/>
                  </a:rPr>
                  <a:t>写一句话。</a:t>
                </a:r>
              </a:p>
            </p:txBody>
          </p:sp>
        </p:grpSp>
        <p:pic>
          <p:nvPicPr>
            <p:cNvPr id="22533" name="图片 24" descr="花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920" y="1013454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文本框 2"/>
          <p:cNvSpPr txBox="1">
            <a:spLocks noChangeArrowheads="1"/>
          </p:cNvSpPr>
          <p:nvPr/>
        </p:nvSpPr>
        <p:spPr bwMode="auto">
          <a:xfrm>
            <a:off x="863600" y="1733550"/>
            <a:ext cx="5215386" cy="173909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627063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因为在宇宙飞船里，水失去了重量。航天员要想喝到水，得使用一种带吸管的饮水袋。</a:t>
            </a:r>
            <a:endParaRPr lang="zh-CN" altLang="en-US" sz="2400" b="1">
              <a:latin typeface="宋体" pitchFamily="2" charset="-122"/>
            </a:endParaRPr>
          </a:p>
        </p:txBody>
      </p:sp>
      <p:grpSp>
        <p:nvGrpSpPr>
          <p:cNvPr id="23555" name="组合 17"/>
          <p:cNvGrpSpPr/>
          <p:nvPr/>
        </p:nvGrpSpPr>
        <p:grpSpPr>
          <a:xfrm>
            <a:off x="3633788" y="642938"/>
            <a:ext cx="4670425" cy="1220788"/>
            <a:chOff x="5985161" y="2324469"/>
            <a:chExt cx="3247286" cy="2656499"/>
          </a:xfrm>
        </p:grpSpPr>
        <p:pic>
          <p:nvPicPr>
            <p:cNvPr id="23557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6331248" y="1978382"/>
              <a:ext cx="2536128" cy="322830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3558" name="矩形 19"/>
            <p:cNvSpPr/>
            <p:nvPr/>
          </p:nvSpPr>
          <p:spPr>
            <a:xfrm>
              <a:off x="7089418" y="2368435"/>
              <a:ext cx="2143029" cy="261253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/>
                <a:t>这里写出了水在太空失去重量是不会往下流的原因。也写出了在太空只有使用带吸管的塑料杯才能喝到水。</a:t>
              </a:r>
            </a:p>
          </p:txBody>
        </p:sp>
      </p:grpSp>
      <p:pic>
        <p:nvPicPr>
          <p:cNvPr id="23556" name="Picture 9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6788" y="1768475"/>
            <a:ext cx="2255838" cy="175577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文本框 2"/>
          <p:cNvSpPr txBox="1">
            <a:spLocks noChangeArrowheads="1"/>
          </p:cNvSpPr>
          <p:nvPr/>
        </p:nvSpPr>
        <p:spPr bwMode="auto">
          <a:xfrm>
            <a:off x="690563" y="1308100"/>
            <a:ext cx="6140235" cy="13729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11200" eaLnBrk="1" hangingPunct="1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人稍一用力碰到舱体就会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飘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到半空中，咳嗽一声就有可能</a:t>
            </a: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后退好几步</a:t>
            </a: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>
              <a:latin typeface="宋体" pitchFamily="2" charset="-122"/>
            </a:endParaRPr>
          </a:p>
        </p:txBody>
      </p:sp>
      <p:pic>
        <p:nvPicPr>
          <p:cNvPr id="25603" name="Picture 9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3888" y="950912"/>
            <a:ext cx="1560512" cy="214630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5604" name="Text Box 5"/>
          <p:cNvSpPr/>
          <p:nvPr/>
        </p:nvSpPr>
        <p:spPr>
          <a:xfrm>
            <a:off x="2039938" y="3028950"/>
            <a:ext cx="4735512" cy="796925"/>
          </a:xfrm>
          <a:prstGeom prst="borderCallout2">
            <a:avLst>
              <a:gd name="adj1" fmla="val 56889"/>
              <a:gd name="adj2" fmla="val -824"/>
              <a:gd name="adj3" fmla="val 45190"/>
              <a:gd name="adj4" fmla="val -6912"/>
              <a:gd name="adj5" fmla="val -34889"/>
              <a:gd name="adj6" fmla="val -819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“飘”“后退好几步”形象地写出了太空走路的有趣。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文本框 2"/>
          <p:cNvSpPr/>
          <p:nvPr/>
        </p:nvSpPr>
        <p:spPr>
          <a:xfrm>
            <a:off x="1074738" y="1641475"/>
            <a:ext cx="4916488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为了能平稳地走路，航天员都穿鞋底带钩的鞋子，好牢牢地钩住带网格的地板。</a:t>
            </a:r>
          </a:p>
        </p:txBody>
      </p:sp>
      <p:sp>
        <p:nvSpPr>
          <p:cNvPr id="27651" name="Rectangle 12"/>
          <p:cNvSpPr/>
          <p:nvPr/>
        </p:nvSpPr>
        <p:spPr>
          <a:xfrm>
            <a:off x="1295400" y="500062"/>
            <a:ext cx="3648075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7652" name="AutoShape 1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7653" name="AutoShape 2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7654" name="AutoShape 3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7655" name="Picture 4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3762" y="1547812"/>
            <a:ext cx="2163762" cy="20177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7656" name="组合 17"/>
          <p:cNvGrpSpPr/>
          <p:nvPr/>
        </p:nvGrpSpPr>
        <p:grpSpPr>
          <a:xfrm>
            <a:off x="4171950" y="731838"/>
            <a:ext cx="3486150" cy="890588"/>
            <a:chOff x="6386576" y="2606074"/>
            <a:chExt cx="2425471" cy="1939178"/>
          </a:xfrm>
        </p:grpSpPr>
        <p:pic>
          <p:nvPicPr>
            <p:cNvPr id="27657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6646597" y="2379802"/>
              <a:ext cx="1905429" cy="242547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7658" name="矩形 13"/>
            <p:cNvSpPr/>
            <p:nvPr/>
          </p:nvSpPr>
          <p:spPr>
            <a:xfrm>
              <a:off x="7241290" y="2606074"/>
              <a:ext cx="1474119" cy="180867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/>
                <a:t>太空走路正确的做法。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文本框 2"/>
          <p:cNvSpPr/>
          <p:nvPr/>
        </p:nvSpPr>
        <p:spPr>
          <a:xfrm>
            <a:off x="711200" y="1492250"/>
            <a:ext cx="5578475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在宇宙飞船里洗澡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可不是一件容易事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，从喷头喷出的水总是飘浮在空中。</a:t>
            </a:r>
          </a:p>
        </p:txBody>
      </p:sp>
      <p:sp>
        <p:nvSpPr>
          <p:cNvPr id="28675" name="Rectangle 12"/>
          <p:cNvSpPr/>
          <p:nvPr/>
        </p:nvSpPr>
        <p:spPr>
          <a:xfrm>
            <a:off x="1295400" y="500062"/>
            <a:ext cx="3648075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pic>
        <p:nvPicPr>
          <p:cNvPr id="28676" name="Picture 2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4938" y="1455738"/>
            <a:ext cx="1981200" cy="1352550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8677" name="Text Box 5"/>
          <p:cNvSpPr/>
          <p:nvPr/>
        </p:nvSpPr>
        <p:spPr>
          <a:xfrm>
            <a:off x="2419350" y="2960688"/>
            <a:ext cx="4305300" cy="796925"/>
          </a:xfrm>
          <a:prstGeom prst="borderCallout2">
            <a:avLst>
              <a:gd name="adj1" fmla="val 56889"/>
              <a:gd name="adj2" fmla="val -824"/>
              <a:gd name="adj3" fmla="val 50329"/>
              <a:gd name="adj4" fmla="val -8181"/>
              <a:gd name="adj5" fmla="val -28042"/>
              <a:gd name="adj6" fmla="val -4310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“不是件容易事”写出了在太空洗澡很困难。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文本框 2"/>
          <p:cNvSpPr txBox="1">
            <a:spLocks noChangeArrowheads="1"/>
          </p:cNvSpPr>
          <p:nvPr/>
        </p:nvSpPr>
        <p:spPr bwMode="auto">
          <a:xfrm>
            <a:off x="631825" y="1296988"/>
            <a:ext cx="8034427" cy="2837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    为了解决这个难题，科学家把淋浴室做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成一个密封浴桶，或是一个密封浴罩，在淋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浴室下边安装吸管，它可以把喷头喷出来的</a:t>
            </a:r>
            <a:endParaRPr lang="en-US" altLang="zh-CN" sz="2400" b="1">
              <a:latin typeface="楷体" pitchFamily="49" charset="-122"/>
              <a:ea typeface="楷体" pitchFamily="49" charset="-122"/>
            </a:endParaRPr>
          </a:p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水朝一个方向吸。另外，航天员还需要把双脚固定起来，否则水一冲，就得翻跟头。</a:t>
            </a:r>
            <a:endParaRPr lang="zh-CN" altLang="en-US" sz="2400" b="1">
              <a:latin typeface="宋体" pitchFamily="2" charset="-122"/>
            </a:endParaRPr>
          </a:p>
        </p:txBody>
      </p:sp>
      <p:grpSp>
        <p:nvGrpSpPr>
          <p:cNvPr id="29699" name="组合 17"/>
          <p:cNvGrpSpPr/>
          <p:nvPr/>
        </p:nvGrpSpPr>
        <p:grpSpPr>
          <a:xfrm>
            <a:off x="4991100" y="604838"/>
            <a:ext cx="3116262" cy="923925"/>
            <a:chOff x="6654709" y="2351748"/>
            <a:chExt cx="2167827" cy="1182618"/>
          </a:xfrm>
        </p:grpSpPr>
        <p:pic>
          <p:nvPicPr>
            <p:cNvPr id="29701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217047" y="1854047"/>
              <a:ext cx="1041856" cy="216653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9702" name="矩形 19"/>
            <p:cNvSpPr/>
            <p:nvPr/>
          </p:nvSpPr>
          <p:spPr>
            <a:xfrm>
              <a:off x="7378809" y="2351748"/>
              <a:ext cx="1443727" cy="118261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/>
                <a:t>这里写出了科学家解决太空洗澡难的具体方法。</a:t>
              </a:r>
            </a:p>
          </p:txBody>
        </p:sp>
      </p:grpSp>
      <p:pic>
        <p:nvPicPr>
          <p:cNvPr id="29700" name="Picture 1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2900" y="1631950"/>
            <a:ext cx="1606550" cy="1103312"/>
          </a:xfrm>
          <a:prstGeom prst="rect">
            <a:avLst/>
          </a:prstGeom>
          <a:noFill/>
          <a:ln>
            <a:noFill/>
            <a:miter lim="800000"/>
          </a:ln>
          <a:effectLst>
            <a:outerShdw blurRad="190500" algn="tl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矩形 1"/>
          <p:cNvSpPr/>
          <p:nvPr/>
        </p:nvSpPr>
        <p:spPr>
          <a:xfrm>
            <a:off x="1058862" y="1270000"/>
            <a:ext cx="7348538" cy="3416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为了克服在太空失重的困难，宇航员在睡觉、喝水、走路、洗澡方面分别是怎么做的？用线连一连。</a:t>
            </a:r>
          </a:p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睡觉                 用密封浴桶或密封浴罩</a:t>
            </a:r>
          </a:p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喝水                 使用带吸管的饮水袋</a:t>
            </a:r>
          </a:p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走路                 把自己绑在睡袋里</a:t>
            </a:r>
          </a:p>
          <a:p>
            <a:pPr marL="0" lvl="0" indent="623888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Times New Roman" pitchFamily="18" charset="0"/>
                <a:ea typeface="楷体" pitchFamily="49" charset="-122"/>
              </a:rPr>
              <a:t>洗澡                 穿鞋底带钩的鞋子</a:t>
            </a:r>
            <a:endParaRPr lang="en-US" altLang="zh-CN" sz="2400" b="1">
              <a:solidFill>
                <a:srgbClr val="000000"/>
              </a:solidFill>
              <a:latin typeface="Times New Roman" pitchFamily="18" charset="0"/>
              <a:ea typeface="楷体" pitchFamily="49" charset="-122"/>
            </a:endParaRPr>
          </a:p>
        </p:txBody>
      </p:sp>
      <p:cxnSp>
        <p:nvCxnSpPr>
          <p:cNvPr id="31747" name="直接连接符 7"/>
          <p:cNvCxnSpPr/>
          <p:nvPr/>
        </p:nvCxnSpPr>
        <p:spPr>
          <a:xfrm>
            <a:off x="2428875" y="2738438"/>
            <a:ext cx="1281112" cy="115252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31748" name="直接连接符 10"/>
          <p:cNvCxnSpPr/>
          <p:nvPr/>
        </p:nvCxnSpPr>
        <p:spPr>
          <a:xfrm>
            <a:off x="2428875" y="3810000"/>
            <a:ext cx="1200150" cy="546100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31749" name="直接连接符 12"/>
          <p:cNvCxnSpPr/>
          <p:nvPr/>
        </p:nvCxnSpPr>
        <p:spPr>
          <a:xfrm>
            <a:off x="2470150" y="3251200"/>
            <a:ext cx="1085850" cy="1588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cxnSp>
        <p:nvCxnSpPr>
          <p:cNvPr id="31750" name="直接连接符 14"/>
          <p:cNvCxnSpPr/>
          <p:nvPr/>
        </p:nvCxnSpPr>
        <p:spPr>
          <a:xfrm flipV="1">
            <a:off x="2409825" y="2765425"/>
            <a:ext cx="1314450" cy="1577975"/>
          </a:xfrm>
          <a:prstGeom prst="line">
            <a:avLst/>
          </a:prstGeom>
          <a:noFill/>
          <a:ln w="25400">
            <a:solidFill>
              <a:srgbClr val="FF0000"/>
            </a:solidFill>
            <a:miter lim="800000"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</p:cxnSp>
      <p:grpSp>
        <p:nvGrpSpPr>
          <p:cNvPr id="31751" name="组合 5"/>
          <p:cNvGrpSpPr/>
          <p:nvPr/>
        </p:nvGrpSpPr>
        <p:grpSpPr>
          <a:xfrm>
            <a:off x="614362" y="773112"/>
            <a:ext cx="2092325" cy="523875"/>
            <a:chOff x="428920" y="1012760"/>
            <a:chExt cx="2091992" cy="522840"/>
          </a:xfrm>
        </p:grpSpPr>
        <p:sp>
          <p:nvSpPr>
            <p:cNvPr id="31752" name="矩形 2"/>
            <p:cNvSpPr/>
            <p:nvPr/>
          </p:nvSpPr>
          <p:spPr>
            <a:xfrm>
              <a:off x="792526" y="1012760"/>
              <a:ext cx="1728386" cy="52284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lang="zh-CN" altLang="en-US" sz="2800" b="1">
                  <a:solidFill>
                    <a:srgbClr val="36A436"/>
                  </a:solidFill>
                  <a:latin typeface="微软雅黑" pitchFamily="34" charset="-122"/>
                  <a:ea typeface="微软雅黑" pitchFamily="34" charset="-122"/>
                </a:rPr>
                <a:t>连一连： </a:t>
              </a:r>
            </a:p>
          </p:txBody>
        </p:sp>
        <p:pic>
          <p:nvPicPr>
            <p:cNvPr id="31753" name="图片 24" descr="花盆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8920" y="1013454"/>
              <a:ext cx="389937" cy="445643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矩形 1"/>
          <p:cNvSpPr/>
          <p:nvPr/>
        </p:nvSpPr>
        <p:spPr>
          <a:xfrm>
            <a:off x="696912" y="854075"/>
            <a:ext cx="7621588" cy="1303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宇航员睡觉、喝水、走路、洗澡为什么会这样有趣？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3) </a:t>
            </a:r>
          </a:p>
        </p:txBody>
      </p:sp>
      <p:sp>
        <p:nvSpPr>
          <p:cNvPr id="32771" name="矩形 6"/>
          <p:cNvSpPr/>
          <p:nvPr/>
        </p:nvSpPr>
        <p:spPr>
          <a:xfrm>
            <a:off x="676275" y="2224088"/>
            <a:ext cx="7750175" cy="1938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273050" lvl="0" indent="-273050" eaLnBrk="1" hangingPunct="1">
              <a:lnSpc>
                <a:spcPct val="150000"/>
              </a:lnSpc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1.</a:t>
            </a: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把自己绑在睡袋里睡觉。因为不这样，一翻身就会飘到别处去了。 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 marL="273050" lvl="0" indent="-273050" eaLnBrk="1" hangingPunct="1">
              <a:lnSpc>
                <a:spcPct val="150000"/>
              </a:lnSpc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2.</a:t>
            </a: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使用一种带吸管的塑料杯喝水，因为水失重了，流不下来。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 marL="273050" lvl="0" indent="-273050" eaLnBrk="1" hangingPunct="1">
              <a:lnSpc>
                <a:spcPct val="150000"/>
              </a:lnSpc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3.</a:t>
            </a: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穿鞋底带钩的鞋子走路，因为人体失重，会飘，会后退。</a:t>
            </a:r>
            <a:endParaRPr lang="en-US" altLang="zh-CN" sz="2000" b="1">
              <a:solidFill>
                <a:srgbClr val="FF0000"/>
              </a:solidFill>
              <a:latin typeface="Times New Roman" pitchFamily="18" charset="0"/>
              <a:ea typeface="楷体" pitchFamily="49" charset="-122"/>
            </a:endParaRPr>
          </a:p>
          <a:p>
            <a:pPr marL="273050" lvl="0" indent="-273050" eaLnBrk="1" hangingPunct="1">
              <a:lnSpc>
                <a:spcPct val="150000"/>
              </a:lnSpc>
            </a:pPr>
            <a:r>
              <a:rPr lang="en-US" altLang="zh-CN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4.</a:t>
            </a:r>
            <a:r>
              <a:rPr lang="zh-CN" altLang="en-US" sz="2000" b="1">
                <a:solidFill>
                  <a:srgbClr val="FF0000"/>
                </a:solidFill>
                <a:latin typeface="Times New Roman" pitchFamily="18" charset="0"/>
                <a:ea typeface="楷体" pitchFamily="49" charset="-122"/>
              </a:rPr>
              <a:t>用特殊淋浴器洗澡，不然喷出的水会飘浮在空中。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矩形 1"/>
          <p:cNvSpPr/>
          <p:nvPr/>
        </p:nvSpPr>
        <p:spPr>
          <a:xfrm>
            <a:off x="758825" y="908050"/>
            <a:ext cx="7424217" cy="3386663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623888" marR="0" lvl="0" indent="-623888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            根据课文内容填空，并仿写句子。</a:t>
            </a:r>
          </a:p>
          <a:p>
            <a:pPr marL="444500" marR="0" lvl="0" indent="-444500" eaLnBrk="1" hangingPunct="1">
              <a:lnSpc>
                <a:spcPct val="150000"/>
              </a:lnSpc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．要想睡上一个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______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，航天员必须把自己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_____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睡袋里。</a:t>
            </a:r>
          </a:p>
          <a:p>
            <a:pPr marL="444500" marR="0" lvl="0" indent="0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仿写：要想</a:t>
            </a:r>
            <a:r>
              <a:rPr lang="en-US" altLang="zh-CN" sz="2400" b="1">
                <a:latin typeface="宋体" pitchFamily="2" charset="-122"/>
              </a:rPr>
              <a:t>____________</a:t>
            </a:r>
            <a:r>
              <a:rPr lang="zh-CN" altLang="en-US" sz="2400" b="1">
                <a:latin typeface="宋体" pitchFamily="2" charset="-122"/>
              </a:rPr>
              <a:t>，</a:t>
            </a:r>
            <a:r>
              <a:rPr lang="en-US" altLang="zh-CN" sz="2400" b="1">
                <a:latin typeface="宋体" pitchFamily="2" charset="-122"/>
              </a:rPr>
              <a:t>______</a:t>
            </a:r>
            <a:r>
              <a:rPr lang="zh-CN" altLang="en-US" sz="2400" b="1">
                <a:latin typeface="宋体" pitchFamily="2" charset="-122"/>
              </a:rPr>
              <a:t>必须</a:t>
            </a:r>
            <a:r>
              <a:rPr lang="en-US" altLang="zh-CN" sz="2400" b="1">
                <a:latin typeface="宋体" pitchFamily="2" charset="-122"/>
              </a:rPr>
              <a:t>__________</a:t>
            </a:r>
            <a:r>
              <a:rPr lang="zh-CN" altLang="en-US" sz="2400" b="1">
                <a:latin typeface="宋体" pitchFamily="2" charset="-122"/>
              </a:rPr>
              <a:t>。</a:t>
            </a:r>
          </a:p>
          <a:p>
            <a:pPr marL="623888" marR="0" lvl="0" indent="-623888" eaLnBrk="1" hangingPunct="1">
              <a:lnSpc>
                <a:spcPct val="150000"/>
              </a:lnSpc>
            </a:pP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．为了能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_____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地走路，航天员都穿鞋底</a:t>
            </a:r>
            <a:r>
              <a:rPr lang="en-US" altLang="zh-CN" sz="2400" b="1">
                <a:latin typeface="楷体" pitchFamily="49" charset="-122"/>
                <a:ea typeface="楷体" pitchFamily="49" charset="-122"/>
              </a:rPr>
              <a:t>_____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的鞋子。</a:t>
            </a:r>
          </a:p>
          <a:p>
            <a:pPr marL="623888" marR="0" lvl="0" indent="-179388" eaLnBrk="1" hangingPunct="1">
              <a:lnSpc>
                <a:spcPct val="150000"/>
              </a:lnSpc>
            </a:pPr>
            <a:r>
              <a:rPr lang="zh-CN" altLang="en-US" sz="2400" b="1">
                <a:latin typeface="宋体" pitchFamily="2" charset="-122"/>
              </a:rPr>
              <a:t>仿写：为了</a:t>
            </a:r>
            <a:r>
              <a:rPr lang="en-US" altLang="zh-CN" sz="2400" b="1">
                <a:latin typeface="宋体" pitchFamily="2" charset="-122"/>
              </a:rPr>
              <a:t>_________________</a:t>
            </a:r>
            <a:r>
              <a:rPr lang="zh-CN" altLang="en-US" sz="2400" b="1">
                <a:latin typeface="宋体" pitchFamily="2" charset="-122"/>
              </a:rPr>
              <a:t>，</a:t>
            </a:r>
            <a:r>
              <a:rPr lang="en-US" altLang="zh-CN" sz="2400" b="1">
                <a:latin typeface="宋体" pitchFamily="2" charset="-122"/>
              </a:rPr>
              <a:t>______________</a:t>
            </a:r>
            <a:r>
              <a:rPr lang="zh-CN" altLang="en-US" sz="2400" b="1">
                <a:latin typeface="宋体" pitchFamily="2" charset="-122"/>
              </a:rPr>
              <a:t>。</a:t>
            </a:r>
          </a:p>
        </p:txBody>
      </p:sp>
      <p:sp>
        <p:nvSpPr>
          <p:cNvPr id="34819" name="矩形 1"/>
          <p:cNvSpPr/>
          <p:nvPr/>
        </p:nvSpPr>
        <p:spPr>
          <a:xfrm>
            <a:off x="1325562" y="1628775"/>
            <a:ext cx="803275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623888" lvl="0" indent="-623888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﹒﹒</a:t>
            </a:r>
            <a:endParaRPr lang="zh-CN" altLang="en-US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4820" name="矩形 4"/>
          <p:cNvSpPr/>
          <p:nvPr/>
        </p:nvSpPr>
        <p:spPr>
          <a:xfrm>
            <a:off x="5295900" y="1628775"/>
            <a:ext cx="803275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623888" lvl="0" indent="-623888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﹒﹒</a:t>
            </a:r>
            <a:endParaRPr lang="zh-CN" altLang="en-US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4821" name="矩形 5"/>
          <p:cNvSpPr/>
          <p:nvPr/>
        </p:nvSpPr>
        <p:spPr>
          <a:xfrm>
            <a:off x="1323975" y="3787775"/>
            <a:ext cx="803275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623888" lvl="0" indent="-623888" eaLnBrk="1" hangingPunct="1">
              <a:lnSpc>
                <a:spcPct val="150000"/>
              </a:lnSpc>
            </a:pPr>
            <a:r>
              <a:rPr lang="en-US" altLang="zh-CN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﹒﹒</a:t>
            </a:r>
            <a:endParaRPr lang="zh-CN" altLang="en-US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34822" name="矩形 5"/>
          <p:cNvSpPr/>
          <p:nvPr/>
        </p:nvSpPr>
        <p:spPr>
          <a:xfrm>
            <a:off x="3030538" y="1555750"/>
            <a:ext cx="11128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安稳觉</a:t>
            </a:r>
            <a:endParaRPr lang="zh-CN" altLang="en-US"/>
          </a:p>
        </p:txBody>
      </p:sp>
      <p:sp>
        <p:nvSpPr>
          <p:cNvPr id="34823" name="矩形 6"/>
          <p:cNvSpPr/>
          <p:nvPr/>
        </p:nvSpPr>
        <p:spPr>
          <a:xfrm>
            <a:off x="6796088" y="1555750"/>
            <a:ext cx="80327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绑在</a:t>
            </a:r>
            <a:endParaRPr lang="zh-CN" altLang="en-US"/>
          </a:p>
        </p:txBody>
      </p:sp>
      <p:sp>
        <p:nvSpPr>
          <p:cNvPr id="34824" name="矩形 7"/>
          <p:cNvSpPr/>
          <p:nvPr/>
        </p:nvSpPr>
        <p:spPr>
          <a:xfrm>
            <a:off x="2916238" y="2636838"/>
            <a:ext cx="173196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取得好成绩</a:t>
            </a:r>
            <a:endParaRPr lang="zh-CN" altLang="en-US"/>
          </a:p>
        </p:txBody>
      </p:sp>
      <p:sp>
        <p:nvSpPr>
          <p:cNvPr id="34825" name="矩形 8"/>
          <p:cNvSpPr/>
          <p:nvPr/>
        </p:nvSpPr>
        <p:spPr>
          <a:xfrm>
            <a:off x="5068888" y="2636838"/>
            <a:ext cx="803275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大家</a:t>
            </a:r>
            <a:endParaRPr lang="zh-CN" altLang="en-US"/>
          </a:p>
        </p:txBody>
      </p:sp>
      <p:sp>
        <p:nvSpPr>
          <p:cNvPr id="34826" name="矩形 9"/>
          <p:cNvSpPr/>
          <p:nvPr/>
        </p:nvSpPr>
        <p:spPr>
          <a:xfrm>
            <a:off x="6591300" y="2606675"/>
            <a:ext cx="1422400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努力学习</a:t>
            </a:r>
          </a:p>
        </p:txBody>
      </p:sp>
      <p:sp>
        <p:nvSpPr>
          <p:cNvPr id="34827" name="矩形 10"/>
          <p:cNvSpPr/>
          <p:nvPr/>
        </p:nvSpPr>
        <p:spPr>
          <a:xfrm>
            <a:off x="2187575" y="3211512"/>
            <a:ext cx="80327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平稳</a:t>
            </a:r>
            <a:endParaRPr lang="zh-CN" altLang="en-US"/>
          </a:p>
        </p:txBody>
      </p:sp>
      <p:sp>
        <p:nvSpPr>
          <p:cNvPr id="34828" name="矩形 11"/>
          <p:cNvSpPr/>
          <p:nvPr/>
        </p:nvSpPr>
        <p:spPr>
          <a:xfrm>
            <a:off x="6350000" y="3182938"/>
            <a:ext cx="803275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带钩</a:t>
            </a:r>
            <a:endParaRPr lang="zh-CN" altLang="en-US"/>
          </a:p>
        </p:txBody>
      </p:sp>
      <p:sp>
        <p:nvSpPr>
          <p:cNvPr id="34829" name="矩形 12"/>
          <p:cNvSpPr/>
          <p:nvPr/>
        </p:nvSpPr>
        <p:spPr>
          <a:xfrm>
            <a:off x="2744788" y="3716338"/>
            <a:ext cx="276701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能使天空更加湛蓝</a:t>
            </a:r>
            <a:endParaRPr lang="zh-CN" altLang="en-US"/>
          </a:p>
        </p:txBody>
      </p:sp>
      <p:sp>
        <p:nvSpPr>
          <p:cNvPr id="34830" name="矩形 13"/>
          <p:cNvSpPr/>
          <p:nvPr/>
        </p:nvSpPr>
        <p:spPr>
          <a:xfrm>
            <a:off x="5646738" y="3716338"/>
            <a:ext cx="2366962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FF0000"/>
                </a:solidFill>
                <a:latin typeface="宋体" pitchFamily="2" charset="-122"/>
              </a:rPr>
              <a:t>我们要保护环境</a:t>
            </a:r>
          </a:p>
        </p:txBody>
      </p:sp>
      <p:grpSp>
        <p:nvGrpSpPr>
          <p:cNvPr id="34831" name="组合 15"/>
          <p:cNvGrpSpPr/>
          <p:nvPr/>
        </p:nvGrpSpPr>
        <p:grpSpPr>
          <a:xfrm>
            <a:off x="490538" y="706438"/>
            <a:ext cx="2097088" cy="711200"/>
            <a:chOff x="5241154" y="711201"/>
            <a:chExt cx="2364750" cy="801612"/>
          </a:xfrm>
        </p:grpSpPr>
        <p:pic>
          <p:nvPicPr>
            <p:cNvPr id="34832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34833" name="矩形 16"/>
            <p:cNvSpPr/>
            <p:nvPr/>
          </p:nvSpPr>
          <p:spPr>
            <a:xfrm>
              <a:off x="5629753" y="753213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2" grpId="0"/>
      <p:bldP spid="34823" grpId="0"/>
      <p:bldP spid="34824" grpId="0"/>
      <p:bldP spid="34825" grpId="0"/>
      <p:bldP spid="34826" grpId="0"/>
      <p:bldP spid="34827" grpId="0"/>
      <p:bldP spid="34828" grpId="0"/>
      <p:bldP spid="34829" grpId="0"/>
      <p:bldP spid="348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828675" y="844550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  <p:sp>
        <p:nvSpPr>
          <p:cNvPr id="9219" name="文本框 2"/>
          <p:cNvSpPr/>
          <p:nvPr/>
        </p:nvSpPr>
        <p:spPr>
          <a:xfrm>
            <a:off x="1474788" y="2062162"/>
            <a:ext cx="6326188" cy="13843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让我们用摘苹果的方法来复习一下上节课认识的生字宝宝吧！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572000" y="411510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矩形 4"/>
          <p:cNvSpPr/>
          <p:nvPr/>
        </p:nvSpPr>
        <p:spPr>
          <a:xfrm>
            <a:off x="849312" y="2193925"/>
            <a:ext cx="7378700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7062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示例：比如吃饭，你端着一碗米饭，那饭会一粒粒飘满你的座舱，你张着嘴可能一粒也吃不着；而你闭上嘴时，饭粒却可能飘进你的鼻孔把你呛个半死。早先宇航员的食品都是做成牙膏状的挤着吃。</a:t>
            </a:r>
          </a:p>
        </p:txBody>
      </p:sp>
      <p:sp>
        <p:nvSpPr>
          <p:cNvPr id="35843" name="矩形 3"/>
          <p:cNvSpPr/>
          <p:nvPr/>
        </p:nvSpPr>
        <p:spPr>
          <a:xfrm>
            <a:off x="849312" y="1220788"/>
            <a:ext cx="7408862" cy="11144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536575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想象一下，太空生活中还会有哪些有趣的事情发生呢？</a:t>
            </a:r>
          </a:p>
        </p:txBody>
      </p:sp>
      <p:sp>
        <p:nvSpPr>
          <p:cNvPr id="35844" name="矩形 4"/>
          <p:cNvSpPr/>
          <p:nvPr/>
        </p:nvSpPr>
        <p:spPr>
          <a:xfrm>
            <a:off x="3757612" y="693738"/>
            <a:ext cx="1628775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 dirty="0">
                <a:solidFill>
                  <a:srgbClr val="0066FF"/>
                </a:solidFill>
                <a:latin typeface="隶书" pitchFamily="49" charset="-122"/>
                <a:ea typeface="隶书" pitchFamily="49" charset="-122"/>
              </a:rPr>
              <a:t>主题延伸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组合 7"/>
          <p:cNvGrpSpPr/>
          <p:nvPr/>
        </p:nvGrpSpPr>
        <p:grpSpPr>
          <a:xfrm>
            <a:off x="631825" y="628650"/>
            <a:ext cx="7854950" cy="3870325"/>
            <a:chOff x="656787" y="515762"/>
            <a:chExt cx="7854386" cy="3871331"/>
          </a:xfrm>
        </p:grpSpPr>
        <p:sp>
          <p:nvSpPr>
            <p:cNvPr id="36869" name="矩形 8"/>
            <p:cNvSpPr/>
            <p:nvPr/>
          </p:nvSpPr>
          <p:spPr>
            <a:xfrm>
              <a:off x="656787" y="874630"/>
              <a:ext cx="7854386" cy="3512463"/>
            </a:xfrm>
            <a:prstGeom prst="rect">
              <a:avLst/>
            </a:prstGeom>
            <a:solidFill>
              <a:srgbClr val="F2F6EA"/>
            </a:solidFill>
            <a:ln w="44450" cap="flat" cmpd="thickThin">
              <a:solidFill>
                <a:schemeClr val="accent3">
                  <a:lumMod val="60000"/>
                  <a:lumOff val="40000"/>
                </a:schemeClr>
              </a:solidFill>
              <a:prstDash val="solid"/>
              <a:round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6870" name="矩形 9"/>
            <p:cNvSpPr/>
            <p:nvPr/>
          </p:nvSpPr>
          <p:spPr>
            <a:xfrm>
              <a:off x="673573" y="515762"/>
              <a:ext cx="2623713" cy="5798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eaLnBrk="1" hangingPunct="1"/>
              <a:r>
                <a:rPr lang="zh-CN" altLang="en-US" sz="3200">
                  <a:effectLst>
                    <a:outerShdw blurRad="38100" dist="38100" dir="2700000" algn="tl">
                      <a:srgbClr val="FFFFFF"/>
                    </a:outerShdw>
                  </a:effectLst>
                  <a:latin typeface="隶书" pitchFamily="49" charset="-122"/>
                  <a:ea typeface="隶书" pitchFamily="49" charset="-122"/>
                </a:rPr>
                <a:t>一课一法一练</a:t>
              </a:r>
            </a:p>
          </p:txBody>
        </p:sp>
      </p:grpSp>
      <p:sp>
        <p:nvSpPr>
          <p:cNvPr id="36867" name="矩形 11"/>
          <p:cNvSpPr/>
          <p:nvPr/>
        </p:nvSpPr>
        <p:spPr>
          <a:xfrm>
            <a:off x="1770062" y="1123950"/>
            <a:ext cx="5654675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学习用“即使</a:t>
            </a:r>
            <a:r>
              <a:rPr lang="en-US" altLang="zh-CN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……</a:t>
            </a: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也</a:t>
            </a:r>
            <a:r>
              <a:rPr lang="en-US" altLang="zh-CN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……”</a:t>
            </a:r>
            <a:r>
              <a:rPr lang="zh-CN" altLang="en-US" sz="2800" b="1" dirty="0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写句子</a:t>
            </a:r>
          </a:p>
        </p:txBody>
      </p:sp>
      <p:sp>
        <p:nvSpPr>
          <p:cNvPr id="36868" name="矩形 11"/>
          <p:cNvSpPr/>
          <p:nvPr/>
        </p:nvSpPr>
        <p:spPr>
          <a:xfrm>
            <a:off x="873125" y="1820862"/>
            <a:ext cx="7385050" cy="2341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536575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本文写宇航员在太空喝水时写道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: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“喝水的时候，如果用普通的杯子，即使把杯子倒过来，水也不会往下流。” 这句话前一部分假设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——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用普通的杯子喝水把杯子倒过来，后一部分说出假设情况的后果</a:t>
            </a:r>
            <a:r>
              <a:rPr lang="en-US" altLang="zh-CN" sz="2000" b="1" dirty="0">
                <a:latin typeface="Times New Roman" pitchFamily="18" charset="0"/>
                <a:ea typeface="Times New Roman" pitchFamily="18" charset="0"/>
              </a:rPr>
              <a:t>——</a:t>
            </a:r>
            <a:r>
              <a:rPr lang="zh-CN" altLang="en-US" sz="2000" b="1" dirty="0">
                <a:latin typeface="Times New Roman" pitchFamily="18" charset="0"/>
                <a:ea typeface="Times New Roman" pitchFamily="18" charset="0"/>
              </a:rPr>
              <a:t>水也不会往下流。 这种句子我们经常会遇到，我们要学习这种方法。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6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/>
      <p:bldP spid="36868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矩形 3"/>
          <p:cNvSpPr/>
          <p:nvPr/>
        </p:nvSpPr>
        <p:spPr>
          <a:xfrm>
            <a:off x="790575" y="1360488"/>
            <a:ext cx="1447800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举例：</a:t>
            </a:r>
            <a:r>
              <a:rPr lang="en-US" altLang="zh-CN" sz="28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 </a:t>
            </a:r>
            <a:endParaRPr lang="zh-CN" altLang="zh-CN" sz="2800">
              <a:solidFill>
                <a:srgbClr val="0066FF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7891" name="矩形 4"/>
          <p:cNvSpPr/>
          <p:nvPr/>
        </p:nvSpPr>
        <p:spPr>
          <a:xfrm>
            <a:off x="1054100" y="2081212"/>
            <a:ext cx="7431088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44450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即使遇到再大的困难，你也不能退缩。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矩形 3"/>
          <p:cNvSpPr/>
          <p:nvPr/>
        </p:nvSpPr>
        <p:spPr>
          <a:xfrm>
            <a:off x="735012" y="1284288"/>
            <a:ext cx="1420812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400" b="1">
                <a:solidFill>
                  <a:srgbClr val="0066FF"/>
                </a:solidFill>
                <a:latin typeface="黑体" pitchFamily="49" charset="-122"/>
                <a:ea typeface="黑体" pitchFamily="49" charset="-122"/>
              </a:rPr>
              <a:t>练一练：</a:t>
            </a:r>
          </a:p>
        </p:txBody>
      </p:sp>
      <p:sp>
        <p:nvSpPr>
          <p:cNvPr id="38915" name="矩形 4"/>
          <p:cNvSpPr/>
          <p:nvPr/>
        </p:nvSpPr>
        <p:spPr>
          <a:xfrm>
            <a:off x="1876425" y="1211263"/>
            <a:ext cx="7463946" cy="64072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用“即使</a:t>
            </a: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……</a:t>
            </a: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也</a:t>
            </a:r>
            <a:r>
              <a:rPr lang="en-US" altLang="zh-CN" sz="24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……”</a:t>
            </a:r>
            <a:r>
              <a:rPr lang="zh-CN" altLang="en-US" sz="2400" b="1">
                <a:solidFill>
                  <a:srgbClr val="000000"/>
                </a:solidFill>
                <a:latin typeface="宋体" pitchFamily="2" charset="-122"/>
                <a:ea typeface="Times New Roman" pitchFamily="18" charset="0"/>
              </a:rPr>
              <a:t>写句子。</a:t>
            </a:r>
          </a:p>
        </p:txBody>
      </p:sp>
      <p:sp>
        <p:nvSpPr>
          <p:cNvPr id="38916" name="矩形 1"/>
          <p:cNvSpPr/>
          <p:nvPr/>
        </p:nvSpPr>
        <p:spPr>
          <a:xfrm>
            <a:off x="835025" y="2127250"/>
            <a:ext cx="7503671" cy="97023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31813" eaLnBrk="1" hangingPunct="1">
              <a:lnSpc>
                <a:spcPct val="120000"/>
              </a:lnSpc>
            </a:pPr>
            <a:r>
              <a:rPr lang="zh-CN" altLang="en-US" sz="2400" b="1"/>
              <a:t>示例：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即使我们在学习上取得了优异的成绩，也不能骄傲自满。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内容占位符 2"/>
          <p:cNvSpPr/>
          <p:nvPr/>
        </p:nvSpPr>
        <p:spPr>
          <a:xfrm>
            <a:off x="709612" y="2263775"/>
            <a:ext cx="7732712" cy="2352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622300" eaLnBrk="1" hangingPunct="1">
              <a:lnSpc>
                <a:spcPct val="150000"/>
              </a:lnSpc>
              <a:spcBef>
                <a:spcPct val="20000"/>
              </a:spcBef>
              <a:buFont typeface=""/>
            </a:pP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本文通过浅显的语言，深入浅出地介绍了一些新奇有趣的太空生活知识，让我们明白了这一切都是因为远离地球，脱离了地球引力</a:t>
            </a:r>
            <a:r>
              <a:rPr lang="en-US" altLang="zh-CN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——</a:t>
            </a:r>
            <a:r>
              <a:rPr lang="zh-CN" altLang="en-US" sz="2400" b="1" dirty="0">
                <a:solidFill>
                  <a:srgbClr val="000000"/>
                </a:solidFill>
                <a:latin typeface="宋体" pitchFamily="2" charset="-122"/>
                <a:sym typeface="Calibri" pitchFamily="34" charset="0"/>
              </a:rPr>
              <a:t>失重了，从而</a:t>
            </a: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  <a:sym typeface="Calibri" pitchFamily="34" charset="0"/>
              </a:rPr>
              <a:t>激发我们热爱科学、遨游太空、探索宇宙的秘密。</a:t>
            </a:r>
          </a:p>
        </p:txBody>
      </p:sp>
      <p:sp>
        <p:nvSpPr>
          <p:cNvPr id="39939" name="矩形 6"/>
          <p:cNvSpPr/>
          <p:nvPr/>
        </p:nvSpPr>
        <p:spPr>
          <a:xfrm>
            <a:off x="757238" y="1708150"/>
            <a:ext cx="7546975" cy="5826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通过了解太空生活的趣事，你懂得了什么？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24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4)</a:t>
            </a:r>
            <a:endParaRPr lang="zh-CN" altLang="en-US" sz="2400" dirty="0">
              <a:latin typeface="Times New Roman" pitchFamily="18" charset="0"/>
              <a:ea typeface="Times New Roman" pitchFamily="18" charset="0"/>
            </a:endParaRPr>
          </a:p>
        </p:txBody>
      </p:sp>
      <p:sp>
        <p:nvSpPr>
          <p:cNvPr id="39940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  <p:pic>
        <p:nvPicPr>
          <p:cNvPr id="39941" name="组合 10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8850" y="969962"/>
            <a:ext cx="2060575" cy="962025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矩形 11"/>
          <p:cNvSpPr/>
          <p:nvPr/>
        </p:nvSpPr>
        <p:spPr>
          <a:xfrm>
            <a:off x="1206500" y="1608138"/>
            <a:ext cx="6867525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b="1" dirty="0">
                <a:latin typeface="宋体" pitchFamily="2" charset="-122"/>
              </a:rPr>
              <a:t>    　</a:t>
            </a:r>
            <a:r>
              <a:rPr lang="zh-CN" altLang="en-US" sz="2400" b="1" dirty="0">
                <a:latin typeface="宋体" pitchFamily="2" charset="-122"/>
              </a:rPr>
              <a:t>这篇课文用简洁、浅显、生动的语言，介绍了一些新奇有趣的太空生活知识，并巧妙地交待了造成“奇特”的原因。太空中的生活“趣事”激发了我们学科学、爱科学的兴趣。</a:t>
            </a:r>
            <a:endParaRPr lang="zh-CN" altLang="en-US" b="1" dirty="0">
              <a:latin typeface="宋体" pitchFamily="2" charset="-122"/>
            </a:endParaRPr>
          </a:p>
        </p:txBody>
      </p:sp>
      <p:grpSp>
        <p:nvGrpSpPr>
          <p:cNvPr id="40963" name="组合 3"/>
          <p:cNvGrpSpPr/>
          <p:nvPr/>
        </p:nvGrpSpPr>
        <p:grpSpPr>
          <a:xfrm>
            <a:off x="3270250" y="957262"/>
            <a:ext cx="2125662" cy="523875"/>
            <a:chOff x="638175" y="996434"/>
            <a:chExt cx="2125723" cy="524153"/>
          </a:xfrm>
        </p:grpSpPr>
        <p:sp>
          <p:nvSpPr>
            <p:cNvPr id="40964" name="矩形 2"/>
            <p:cNvSpPr/>
            <p:nvPr/>
          </p:nvSpPr>
          <p:spPr>
            <a:xfrm>
              <a:off x="1142915" y="996434"/>
              <a:ext cx="1620983" cy="524153"/>
            </a:xfrm>
            <a:prstGeom prst="rect">
              <a:avLst/>
            </a:prstGeom>
            <a:solidFill>
              <a:srgbClr val="FFFFFF"/>
            </a:solidFill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 dirty="0">
                  <a:latin typeface="微软雅黑" pitchFamily="34" charset="-122"/>
                  <a:ea typeface="微软雅黑" pitchFamily="34" charset="-122"/>
                </a:rPr>
                <a:t>课堂小结</a:t>
              </a:r>
            </a:p>
          </p:txBody>
        </p:sp>
        <p:grpSp>
          <p:nvGrpSpPr>
            <p:cNvPr id="40967" name="圆角矩形 9"/>
            <p:cNvGrpSpPr/>
            <p:nvPr/>
          </p:nvGrpSpPr>
          <p:grpSpPr>
            <a:xfrm>
              <a:off x="623189" y="1008441"/>
              <a:ext cx="615713" cy="475740"/>
              <a:chOff x="3255264" y="969264"/>
              <a:chExt cx="615696" cy="475488"/>
            </a:xfrm>
          </p:grpSpPr>
          <p:pic>
            <p:nvPicPr>
              <p:cNvPr id="40965" name="圆角矩形 9"/>
              <p:cNvPicPr/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55264" y="969264"/>
                <a:ext cx="615696" cy="47548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40966" name="矩形 40965"/>
              <p:cNvSpPr/>
              <p:nvPr/>
            </p:nvSpPr>
            <p:spPr>
              <a:xfrm>
                <a:off x="3283418" y="996849"/>
                <a:ext cx="564112" cy="423243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文本框 26"/>
          <p:cNvSpPr/>
          <p:nvPr/>
        </p:nvSpPr>
        <p:spPr>
          <a:xfrm>
            <a:off x="1506538" y="1627188"/>
            <a:ext cx="677862" cy="29194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vert"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buFont typeface=""/>
            </a:pP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太空生活趣事多</a:t>
            </a:r>
          </a:p>
        </p:txBody>
      </p:sp>
      <p:sp>
        <p:nvSpPr>
          <p:cNvPr id="41987" name="左大括号 19"/>
          <p:cNvSpPr/>
          <p:nvPr/>
        </p:nvSpPr>
        <p:spPr>
          <a:xfrm>
            <a:off x="2168525" y="1704975"/>
            <a:ext cx="215900" cy="2676525"/>
          </a:xfrm>
          <a:prstGeom prst="leftBrace">
            <a:avLst>
              <a:gd name="adj1" fmla="val 8322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41988" name="矩形 20"/>
          <p:cNvSpPr/>
          <p:nvPr/>
        </p:nvSpPr>
        <p:spPr>
          <a:xfrm>
            <a:off x="2349500" y="2393950"/>
            <a:ext cx="37258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喝水　　带吸管   </a:t>
            </a:r>
          </a:p>
        </p:txBody>
      </p:sp>
      <p:sp>
        <p:nvSpPr>
          <p:cNvPr id="41989" name="矩形 26"/>
          <p:cNvSpPr/>
          <p:nvPr/>
        </p:nvSpPr>
        <p:spPr>
          <a:xfrm>
            <a:off x="2349500" y="2957512"/>
            <a:ext cx="3725862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走路　  穿带钩的鞋 </a:t>
            </a:r>
          </a:p>
        </p:txBody>
      </p:sp>
      <p:sp>
        <p:nvSpPr>
          <p:cNvPr id="41990" name="左大括号 34"/>
          <p:cNvSpPr/>
          <p:nvPr/>
        </p:nvSpPr>
        <p:spPr>
          <a:xfrm rot="10800000">
            <a:off x="5811838" y="1781175"/>
            <a:ext cx="215900" cy="2676525"/>
          </a:xfrm>
          <a:prstGeom prst="leftBrace">
            <a:avLst>
              <a:gd name="adj1" fmla="val 8322"/>
              <a:gd name="adj2" fmla="val 50000"/>
            </a:avLst>
          </a:prstGeom>
          <a:noFill/>
          <a:ln w="12700">
            <a:solidFill>
              <a:schemeClr val="tx1"/>
            </a:solidFill>
            <a:round/>
          </a:ln>
          <a:effectLst>
            <a:outerShdw blurRad="40000" dist="20000" dir="5400000">
              <a:srgbClr val="000000">
                <a:alpha val="37999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lang="zh-CN" altLang="en-US"/>
          </a:p>
        </p:txBody>
      </p:sp>
      <p:sp>
        <p:nvSpPr>
          <p:cNvPr id="41991" name="矩形 35"/>
          <p:cNvSpPr/>
          <p:nvPr/>
        </p:nvSpPr>
        <p:spPr>
          <a:xfrm>
            <a:off x="2349500" y="1682750"/>
            <a:ext cx="2709862" cy="523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睡觉　　绑睡袋</a:t>
            </a:r>
          </a:p>
        </p:txBody>
      </p:sp>
      <p:sp>
        <p:nvSpPr>
          <p:cNvPr id="41992" name="矩形 36"/>
          <p:cNvSpPr/>
          <p:nvPr/>
        </p:nvSpPr>
        <p:spPr>
          <a:xfrm>
            <a:off x="6011862" y="2316162"/>
            <a:ext cx="1989138" cy="1284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热爱科学  </a:t>
            </a:r>
            <a:endParaRPr lang="en-US" altLang="zh-CN" sz="28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遨游太空</a:t>
            </a:r>
          </a:p>
        </p:txBody>
      </p:sp>
      <p:sp>
        <p:nvSpPr>
          <p:cNvPr id="41993" name="矩形 37"/>
          <p:cNvSpPr/>
          <p:nvPr/>
        </p:nvSpPr>
        <p:spPr>
          <a:xfrm>
            <a:off x="2349500" y="3724275"/>
            <a:ext cx="3725862" cy="6381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洗澡　　特殊沐浴室</a:t>
            </a:r>
          </a:p>
        </p:txBody>
      </p:sp>
      <p:sp>
        <p:nvSpPr>
          <p:cNvPr id="41994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结构图示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19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19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nimBg="1"/>
      <p:bldP spid="41988" grpId="0"/>
      <p:bldP spid="41989" grpId="0"/>
      <p:bldP spid="41990" grpId="0" animBg="1"/>
      <p:bldP spid="41991" grpId="0"/>
      <p:bldP spid="41992" grpId="0"/>
      <p:bldP spid="4199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矩形 1"/>
          <p:cNvSpPr/>
          <p:nvPr/>
        </p:nvSpPr>
        <p:spPr>
          <a:xfrm>
            <a:off x="3198812" y="842962"/>
            <a:ext cx="3381375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2400" b="1">
                <a:latin typeface="黑体" pitchFamily="49" charset="-122"/>
                <a:ea typeface="黑体" pitchFamily="49" charset="-122"/>
              </a:rPr>
              <a:t>“神舟”五号游太空</a:t>
            </a:r>
            <a:endParaRPr lang="zh-CN" altLang="en-US" sz="2400" b="1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3011" name="矩形 2"/>
          <p:cNvSpPr/>
          <p:nvPr/>
        </p:nvSpPr>
        <p:spPr>
          <a:xfrm>
            <a:off x="595312" y="1401762"/>
            <a:ext cx="7989888" cy="3324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这是载入史册的辉煌日子，这是盼了几千年的伟大时刻，中国人的飞天梦，在这一天终于实现了。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2003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年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10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月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15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日，我国第一艘载人飞船“神舟”五号发射升空。杨利伟叔叔作为第一位中国航天员，巡访了浩瀚的太空。</a:t>
            </a:r>
          </a:p>
          <a:p>
            <a:pPr marL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上午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9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时，阳光明媚，万里无云。酒泉卫星发射中心，高大的发射塔拥抱着乳白色的巨型运载火箭，箭体上的五星红旗和“中国航天”四个大字格外醒目。</a:t>
            </a:r>
          </a:p>
        </p:txBody>
      </p:sp>
      <p:sp>
        <p:nvSpPr>
          <p:cNvPr id="43013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76262" y="666750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拓展延伸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矩形 2"/>
          <p:cNvSpPr/>
          <p:nvPr/>
        </p:nvSpPr>
        <p:spPr>
          <a:xfrm>
            <a:off x="690562" y="485775"/>
            <a:ext cx="7729538" cy="42465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“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……5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，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4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，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3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，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2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，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1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，点火！起飞！”</a:t>
            </a:r>
          </a:p>
          <a:p>
            <a:pPr marL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火箭喷射出橘红色的烈焰，托举着飞船拔地而起，直插蓝天，向上，向上，好像一条威力无比的长龙。飞船很快进入预定轨道，开始绕地球飞行。“神舟”五号发射成功，中国龙飞上太空了！指挥大厅内、电视机前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……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亿万中国人欢呼雀跃，激动得热泪盈眶。</a:t>
            </a:r>
          </a:p>
          <a:p>
            <a:pPr marL="0" lvl="0" indent="450850" eaLnBrk="1" hangingPunct="1">
              <a:lnSpc>
                <a:spcPct val="150000"/>
              </a:lnSpc>
            </a:pP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飞船平稳地运行着，杨利伟叔叔在座舱里沉着冷静地进行各项操作。下午</a:t>
            </a:r>
            <a:r>
              <a:rPr lang="en-US" altLang="zh-CN" sz="2000" b="1">
                <a:latin typeface="Times New Roman" pitchFamily="18" charset="0"/>
                <a:ea typeface="楷体" pitchFamily="49" charset="-122"/>
              </a:rPr>
              <a:t>7</a:t>
            </a:r>
            <a:r>
              <a:rPr lang="zh-CN" altLang="en-US" sz="2000" b="1">
                <a:latin typeface="Times New Roman" pitchFamily="18" charset="0"/>
                <a:ea typeface="楷体" pitchFamily="49" charset="-122"/>
              </a:rPr>
              <a:t>时，他吃完晚餐后，跟儿子通了话，他告诉孩子，航天食品味道很好。他还兴奋地说：“这里的景色非常好！我看到了美丽的家！”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矩形 2"/>
          <p:cNvSpPr/>
          <p:nvPr/>
        </p:nvSpPr>
        <p:spPr>
          <a:xfrm>
            <a:off x="690562" y="706438"/>
            <a:ext cx="7729538" cy="37274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       飞船外，闪烁的繁星明亮而温暖。远远望</a:t>
            </a:r>
            <a:endParaRPr lang="en-US" altLang="zh-CN" sz="2000" b="1" dirty="0">
              <a:latin typeface="Times New Roman" pitchFamily="18" charset="0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去，地球蓝白相间，晶莹透亮，那么美丽，那</a:t>
            </a:r>
            <a:endParaRPr lang="en-US" altLang="zh-CN" sz="2000" b="1" dirty="0">
              <a:latin typeface="Times New Roman" pitchFamily="18" charset="0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么可爱。</a:t>
            </a:r>
          </a:p>
          <a:p>
            <a:pPr marL="0" lvl="0" indent="0" eaLnBrk="1" hangingPunct="1">
              <a:lnSpc>
                <a:spcPct val="150000"/>
              </a:lnSpc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      “神舟”五号在太空飞行了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21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小时，绕地球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14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圈，巡天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60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多万公里。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16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日早晨，飞船按预定计划离开轨道，开始返回地球，飞船宛如一位天庭的仙女，急切地投向地球的怀抱。进入内蒙古上空后，飞船张开巨大的降落伞，平稳着陆。杨利伟叔叔微笑着走下飞船，向欢呼的人群挥手致意。“我们的飞船回来啦！”神州大地沸腾了</a:t>
            </a:r>
            <a:r>
              <a:rPr lang="zh-CN" altLang="en-US" sz="2000" b="1" dirty="0" smtClean="0">
                <a:latin typeface="Times New Roman" pitchFamily="18" charset="0"/>
                <a:ea typeface="楷体" pitchFamily="49" charset="-122"/>
              </a:rPr>
              <a:t>。 </a:t>
            </a:r>
            <a:endParaRPr lang="zh-CN" altLang="en-US" sz="2000" b="1" dirty="0">
              <a:latin typeface="Times New Roman" pitchFamily="18" charset="0"/>
              <a:ea typeface="楷体" pitchFamily="49" charset="-122"/>
            </a:endParaRPr>
          </a:p>
        </p:txBody>
      </p:sp>
      <p:pic>
        <p:nvPicPr>
          <p:cNvPr id="45059" name="图片 42" descr="http://www.zxxk.com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0625" y="827088"/>
            <a:ext cx="1847850" cy="11715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669925"/>
            <a:ext cx="7761288" cy="43243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10243" name="组合 14"/>
          <p:cNvGrpSpPr/>
          <p:nvPr/>
        </p:nvGrpSpPr>
        <p:grpSpPr>
          <a:xfrm>
            <a:off x="2698750" y="2492375"/>
            <a:ext cx="1108075" cy="1104900"/>
            <a:chOff x="1162583" y="2351943"/>
            <a:chExt cx="1106488" cy="1106026"/>
          </a:xfrm>
        </p:grpSpPr>
        <p:pic>
          <p:nvPicPr>
            <p:cNvPr id="1027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583" y="235194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72" name="TextBox 17"/>
            <p:cNvSpPr/>
            <p:nvPr/>
          </p:nvSpPr>
          <p:spPr>
            <a:xfrm>
              <a:off x="1205384" y="2434577"/>
              <a:ext cx="856022" cy="100750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稍</a:t>
              </a:r>
            </a:p>
          </p:txBody>
        </p:sp>
      </p:grpSp>
      <p:grpSp>
        <p:nvGrpSpPr>
          <p:cNvPr id="10244" name="组合 18"/>
          <p:cNvGrpSpPr/>
          <p:nvPr/>
        </p:nvGrpSpPr>
        <p:grpSpPr>
          <a:xfrm>
            <a:off x="5746750" y="2400300"/>
            <a:ext cx="1108075" cy="1106488"/>
            <a:chOff x="5720556" y="2506663"/>
            <a:chExt cx="1106488" cy="1106026"/>
          </a:xfrm>
        </p:grpSpPr>
        <p:pic>
          <p:nvPicPr>
            <p:cNvPr id="10269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0556" y="25066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70" name="TextBox 20"/>
            <p:cNvSpPr/>
            <p:nvPr/>
          </p:nvSpPr>
          <p:spPr>
            <a:xfrm>
              <a:off x="5806158" y="2581244"/>
              <a:ext cx="856022" cy="10060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固</a:t>
              </a:r>
            </a:p>
          </p:txBody>
        </p:sp>
      </p:grpSp>
      <p:grpSp>
        <p:nvGrpSpPr>
          <p:cNvPr id="10245" name="组合 35"/>
          <p:cNvGrpSpPr/>
          <p:nvPr/>
        </p:nvGrpSpPr>
        <p:grpSpPr>
          <a:xfrm>
            <a:off x="4271962" y="2212975"/>
            <a:ext cx="1106488" cy="1128712"/>
            <a:chOff x="4962563" y="1028604"/>
            <a:chExt cx="1476000" cy="1502617"/>
          </a:xfrm>
        </p:grpSpPr>
        <p:pic>
          <p:nvPicPr>
            <p:cNvPr id="10267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68" name="TextBox 22"/>
            <p:cNvSpPr/>
            <p:nvPr/>
          </p:nvSpPr>
          <p:spPr>
            <a:xfrm>
              <a:off x="5028210" y="1191335"/>
              <a:ext cx="1143529" cy="133988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件</a:t>
              </a:r>
            </a:p>
          </p:txBody>
        </p:sp>
      </p:grpSp>
      <p:grpSp>
        <p:nvGrpSpPr>
          <p:cNvPr id="10246" name="组合 17"/>
          <p:cNvGrpSpPr/>
          <p:nvPr/>
        </p:nvGrpSpPr>
        <p:grpSpPr>
          <a:xfrm>
            <a:off x="5518150" y="1039812"/>
            <a:ext cx="1106488" cy="1116012"/>
            <a:chOff x="5697537" y="1049372"/>
            <a:chExt cx="1106488" cy="1115349"/>
          </a:xfrm>
        </p:grpSpPr>
        <p:pic>
          <p:nvPicPr>
            <p:cNvPr id="1026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7537" y="104937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66" name="TextBox 23"/>
            <p:cNvSpPr/>
            <p:nvPr/>
          </p:nvSpPr>
          <p:spPr>
            <a:xfrm>
              <a:off x="5767387" y="1158844"/>
              <a:ext cx="857250" cy="100587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题</a:t>
              </a:r>
            </a:p>
          </p:txBody>
        </p:sp>
      </p:grpSp>
      <p:grpSp>
        <p:nvGrpSpPr>
          <p:cNvPr id="10247" name="组合 37"/>
          <p:cNvGrpSpPr/>
          <p:nvPr/>
        </p:nvGrpSpPr>
        <p:grpSpPr>
          <a:xfrm>
            <a:off x="7292975" y="2181225"/>
            <a:ext cx="1106488" cy="2035175"/>
            <a:chOff x="7391400" y="2895599"/>
            <a:chExt cx="1476000" cy="2717378"/>
          </a:xfrm>
        </p:grpSpPr>
        <p:pic>
          <p:nvPicPr>
            <p:cNvPr id="1026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64" name="TextBox 29"/>
            <p:cNvSpPr/>
            <p:nvPr/>
          </p:nvSpPr>
          <p:spPr>
            <a:xfrm>
              <a:off x="7543871" y="3048213"/>
              <a:ext cx="1143529" cy="256476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稳 </a:t>
              </a:r>
            </a:p>
          </p:txBody>
        </p:sp>
      </p:grpSp>
      <p:grpSp>
        <p:nvGrpSpPr>
          <p:cNvPr id="10248" name="组合 19"/>
          <p:cNvGrpSpPr/>
          <p:nvPr/>
        </p:nvGrpSpPr>
        <p:grpSpPr>
          <a:xfrm>
            <a:off x="4046538" y="857250"/>
            <a:ext cx="1106488" cy="1104900"/>
            <a:chOff x="4600574" y="862475"/>
            <a:chExt cx="1106488" cy="1106026"/>
          </a:xfrm>
        </p:grpSpPr>
        <p:pic>
          <p:nvPicPr>
            <p:cNvPr id="1026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0574" y="862475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62" name="TextBox 28"/>
            <p:cNvSpPr/>
            <p:nvPr/>
          </p:nvSpPr>
          <p:spPr>
            <a:xfrm>
              <a:off x="4657724" y="954623"/>
              <a:ext cx="857250" cy="100727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航</a:t>
              </a:r>
            </a:p>
          </p:txBody>
        </p:sp>
      </p:grpSp>
      <p:grpSp>
        <p:nvGrpSpPr>
          <p:cNvPr id="10249" name="组合 16"/>
          <p:cNvGrpSpPr/>
          <p:nvPr/>
        </p:nvGrpSpPr>
        <p:grpSpPr>
          <a:xfrm>
            <a:off x="2490788" y="1160462"/>
            <a:ext cx="1108075" cy="1131888"/>
            <a:chOff x="6908006" y="1193963"/>
            <a:chExt cx="1106488" cy="1130887"/>
          </a:xfrm>
        </p:grpSpPr>
        <p:pic>
          <p:nvPicPr>
            <p:cNvPr id="10259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006" y="11939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60" name="TextBox 35"/>
            <p:cNvSpPr/>
            <p:nvPr/>
          </p:nvSpPr>
          <p:spPr>
            <a:xfrm>
              <a:off x="7004705" y="1319265"/>
              <a:ext cx="857607" cy="10055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舱</a:t>
              </a:r>
            </a:p>
          </p:txBody>
        </p:sp>
      </p:grpSp>
      <p:grpSp>
        <p:nvGrpSpPr>
          <p:cNvPr id="10250" name="组合 11"/>
          <p:cNvGrpSpPr/>
          <p:nvPr/>
        </p:nvGrpSpPr>
        <p:grpSpPr>
          <a:xfrm>
            <a:off x="317500" y="450850"/>
            <a:ext cx="1797050" cy="1123950"/>
            <a:chOff x="-80700" y="450617"/>
            <a:chExt cx="1796527" cy="1124574"/>
          </a:xfrm>
        </p:grpSpPr>
        <p:sp>
          <p:nvSpPr>
            <p:cNvPr id="10257" name="TextBox 2"/>
            <p:cNvSpPr txBox="1">
              <a:spLocks noChangeArrowheads="1"/>
            </p:cNvSpPr>
            <p:nvPr/>
          </p:nvSpPr>
          <p:spPr bwMode="auto">
            <a:xfrm>
              <a:off x="125996" y="450871"/>
              <a:ext cx="1377295" cy="8295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spcFirstLastPara="1" lIns="68580" tIns="34290" rIns="68580" bIns="34290" numCol="1">
              <a:prstTxWarp prst="textArchDown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摘苹果</a:t>
              </a:r>
            </a:p>
          </p:txBody>
        </p:sp>
        <p:pic>
          <p:nvPicPr>
            <p:cNvPr id="10258" name="Picture 34" descr="C:\Users\Administrator\Desktop\图片\79567ce6122fb47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0700" y="1003066"/>
              <a:ext cx="1796527" cy="57212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10251" name="组合 35"/>
          <p:cNvGrpSpPr/>
          <p:nvPr/>
        </p:nvGrpSpPr>
        <p:grpSpPr>
          <a:xfrm>
            <a:off x="6854825" y="962025"/>
            <a:ext cx="1106488" cy="1128712"/>
            <a:chOff x="4962563" y="1028604"/>
            <a:chExt cx="1476000" cy="1504489"/>
          </a:xfrm>
        </p:grpSpPr>
        <p:pic>
          <p:nvPicPr>
            <p:cNvPr id="10255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56" name="TextBox 22"/>
            <p:cNvSpPr/>
            <p:nvPr/>
          </p:nvSpPr>
          <p:spPr>
            <a:xfrm>
              <a:off x="5028210" y="1191537"/>
              <a:ext cx="1143529" cy="134155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密</a:t>
              </a:r>
            </a:p>
          </p:txBody>
        </p:sp>
      </p:grpSp>
      <p:grpSp>
        <p:nvGrpSpPr>
          <p:cNvPr id="10252" name="组合 35"/>
          <p:cNvGrpSpPr/>
          <p:nvPr/>
        </p:nvGrpSpPr>
        <p:grpSpPr>
          <a:xfrm>
            <a:off x="1163638" y="2090738"/>
            <a:ext cx="1106488" cy="1128712"/>
            <a:chOff x="4962563" y="1028604"/>
            <a:chExt cx="1476000" cy="1502616"/>
          </a:xfrm>
        </p:grpSpPr>
        <p:pic>
          <p:nvPicPr>
            <p:cNvPr id="10253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0254" name="TextBox 22"/>
            <p:cNvSpPr/>
            <p:nvPr/>
          </p:nvSpPr>
          <p:spPr>
            <a:xfrm>
              <a:off x="5028210" y="1191335"/>
              <a:ext cx="1143529" cy="133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6000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饮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2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4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02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2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2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02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2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1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0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2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矩形 7"/>
          <p:cNvSpPr/>
          <p:nvPr/>
        </p:nvSpPr>
        <p:spPr>
          <a:xfrm>
            <a:off x="1100138" y="2125662"/>
            <a:ext cx="7161212" cy="1077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　　太空生活都有哪些趣事呢？给你的爸爸妈妈讲一讲吧。</a:t>
            </a:r>
          </a:p>
        </p:txBody>
      </p:sp>
      <p:pic>
        <p:nvPicPr>
          <p:cNvPr id="46083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538" y="777875"/>
            <a:ext cx="2541588" cy="974725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381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"/>
          <p:cNvSpPr/>
          <p:nvPr/>
        </p:nvSpPr>
        <p:spPr>
          <a:xfrm>
            <a:off x="577850" y="3914775"/>
            <a:ext cx="7993062" cy="738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太空生活中有哪些有趣的事呢</a:t>
            </a:r>
            <a:r>
              <a:rPr lang="en-US" altLang="zh-CN" sz="32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?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核心问题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)</a:t>
            </a:r>
          </a:p>
        </p:txBody>
      </p:sp>
      <p:grpSp>
        <p:nvGrpSpPr>
          <p:cNvPr id="11267" name="组合 4"/>
          <p:cNvGrpSpPr/>
          <p:nvPr/>
        </p:nvGrpSpPr>
        <p:grpSpPr>
          <a:xfrm>
            <a:off x="6572250" y="641350"/>
            <a:ext cx="2185988" cy="644525"/>
            <a:chOff x="6685397" y="735569"/>
            <a:chExt cx="2185553" cy="643411"/>
          </a:xfrm>
        </p:grpSpPr>
        <p:pic>
          <p:nvPicPr>
            <p:cNvPr id="11270" name="Picture 12" descr="C:\Users\Administrator\Desktop\81c83b3069976615a5dcb33b58b7eb2a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85397" y="735569"/>
              <a:ext cx="2095639" cy="64341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1271" name="矩形 7"/>
            <p:cNvSpPr/>
            <p:nvPr/>
          </p:nvSpPr>
          <p:spPr>
            <a:xfrm>
              <a:off x="6709781" y="882133"/>
              <a:ext cx="2161169" cy="36933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这是课后第</a:t>
              </a:r>
              <a:r>
                <a:rPr lang="en-US" altLang="zh-CN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1</a:t>
              </a:r>
              <a:r>
                <a:rPr lang="zh-CN" altLang="en-US" b="1">
                  <a:solidFill>
                    <a:srgbClr val="000000"/>
                  </a:solidFill>
                  <a:latin typeface="仿宋" pitchFamily="49" charset="-122"/>
                  <a:ea typeface="仿宋" pitchFamily="49" charset="-122"/>
                </a:rPr>
                <a:t>题哦！</a:t>
              </a:r>
            </a:p>
          </p:txBody>
        </p:sp>
      </p:grpSp>
      <p:pic>
        <p:nvPicPr>
          <p:cNvPr id="11268" name="Picture 23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325" y="1328738"/>
            <a:ext cx="3998912" cy="2590800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1269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669925" y="676275"/>
            <a:ext cx="2389188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品读释疑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1"/>
          <p:cNvSpPr/>
          <p:nvPr/>
        </p:nvSpPr>
        <p:spPr>
          <a:xfrm>
            <a:off x="725488" y="1039812"/>
            <a:ext cx="7680325" cy="147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23900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读课文，说说课文从哪些方面写了太空生活的趣事？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1)</a:t>
            </a:r>
          </a:p>
        </p:txBody>
      </p:sp>
      <p:sp>
        <p:nvSpPr>
          <p:cNvPr id="13315" name="矩形 6"/>
          <p:cNvSpPr/>
          <p:nvPr/>
        </p:nvSpPr>
        <p:spPr>
          <a:xfrm>
            <a:off x="725488" y="2620962"/>
            <a:ext cx="7927975" cy="1454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课文从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睡觉、喝水、走路、洗澡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写了太空生活的趣事。</a:t>
            </a:r>
            <a:endParaRPr lang="zh-CN" altLang="en-US" sz="32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1"/>
          <p:cNvSpPr/>
          <p:nvPr/>
        </p:nvSpPr>
        <p:spPr>
          <a:xfrm>
            <a:off x="715962" y="1171575"/>
            <a:ext cx="7781925" cy="1476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800100" eaLnBrk="1" hangingPunct="1">
              <a:lnSpc>
                <a:spcPct val="150000"/>
              </a:lnSpc>
            </a:pPr>
            <a:r>
              <a:rPr lang="zh-CN" altLang="en-US" sz="3200" b="1" dirty="0">
                <a:solidFill>
                  <a:srgbClr val="000000"/>
                </a:solidFill>
                <a:latin typeface="Times New Roman" pitchFamily="18" charset="0"/>
                <a:ea typeface="黑体" pitchFamily="49" charset="-122"/>
              </a:rPr>
              <a:t>画出课文中描写宇航员睡觉、喝水、走路、洗澡的句子。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(</a:t>
            </a:r>
            <a:r>
              <a:rPr lang="zh-CN" altLang="en-US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串珠问题</a:t>
            </a:r>
            <a:r>
              <a:rPr lang="en-US" altLang="zh-CN" sz="3200" b="1" dirty="0">
                <a:solidFill>
                  <a:srgbClr val="FF0000"/>
                </a:solidFill>
                <a:latin typeface="Times New Roman" pitchFamily="18" charset="0"/>
                <a:ea typeface="仿宋" pitchFamily="49" charset="-122"/>
              </a:rPr>
              <a:t>2)</a:t>
            </a:r>
          </a:p>
        </p:txBody>
      </p:sp>
      <p:sp>
        <p:nvSpPr>
          <p:cNvPr id="15363" name="矩形 2"/>
          <p:cNvSpPr/>
          <p:nvPr/>
        </p:nvSpPr>
        <p:spPr>
          <a:xfrm>
            <a:off x="1630362" y="2816225"/>
            <a:ext cx="5916612" cy="9223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>
              <a:lnSpc>
                <a:spcPct val="150000"/>
              </a:lnSpc>
            </a:pPr>
            <a:r>
              <a:rPr lang="zh-CN" altLang="en-US" sz="3600" b="1" dirty="0">
                <a:solidFill>
                  <a:srgbClr val="0070C0"/>
                </a:solidFill>
                <a:latin typeface="华文新魏" pitchFamily="2" charset="-122"/>
                <a:ea typeface="华文新魏" pitchFamily="2" charset="-122"/>
              </a:rPr>
              <a:t>让我们走进课文去细细品读。</a:t>
            </a:r>
            <a:endParaRPr lang="en-US" altLang="zh-CN" sz="3600" b="1" dirty="0">
              <a:solidFill>
                <a:srgbClr val="0070C0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2"/>
          <p:cNvSpPr txBox="1">
            <a:spLocks noChangeArrowheads="1"/>
          </p:cNvSpPr>
          <p:nvPr/>
        </p:nvSpPr>
        <p:spPr bwMode="auto">
          <a:xfrm>
            <a:off x="1001713" y="1808163"/>
            <a:ext cx="4946829" cy="13729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723900" eaLnBrk="1" hangingPunct="1">
              <a:lnSpc>
                <a:spcPct val="150000"/>
              </a:lnSpc>
            </a:pPr>
            <a:r>
              <a:rPr lang="zh-CN" altLang="en-US" sz="2800" b="1">
                <a:latin typeface="楷体" pitchFamily="49" charset="-122"/>
                <a:ea typeface="楷体" pitchFamily="49" charset="-122"/>
              </a:rPr>
              <a:t>在宇宙飞船里，站着睡觉和躺着睡觉一样舒服。</a:t>
            </a:r>
            <a:endParaRPr lang="zh-CN" altLang="en-US" sz="2800" b="1">
              <a:latin typeface="宋体" pitchFamily="2" charset="-122"/>
            </a:endParaRPr>
          </a:p>
        </p:txBody>
      </p:sp>
      <p:grpSp>
        <p:nvGrpSpPr>
          <p:cNvPr id="17411" name="组合 10"/>
          <p:cNvGrpSpPr/>
          <p:nvPr/>
        </p:nvGrpSpPr>
        <p:grpSpPr>
          <a:xfrm>
            <a:off x="4129088" y="722312"/>
            <a:ext cx="3924300" cy="1058862"/>
            <a:chOff x="6434909" y="2176102"/>
            <a:chExt cx="2912917" cy="1099129"/>
          </a:xfrm>
        </p:grpSpPr>
        <p:pic>
          <p:nvPicPr>
            <p:cNvPr id="17415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341803" y="1269208"/>
              <a:ext cx="1099129" cy="2912917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7416" name="矩形 8"/>
            <p:cNvSpPr/>
            <p:nvPr/>
          </p:nvSpPr>
          <p:spPr>
            <a:xfrm>
              <a:off x="7443142" y="2288683"/>
              <a:ext cx="1904684" cy="95872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/>
                <a:t>站着睡觉是太空生活的一种方式，但与躺着睡觉一样舒服。</a:t>
              </a:r>
              <a:endParaRPr lang="zh-CN" altLang="en-US" b="1">
                <a:solidFill>
                  <a:srgbClr val="FFFF00"/>
                </a:solidFill>
              </a:endParaRPr>
            </a:p>
          </p:txBody>
        </p:sp>
      </p:grpSp>
      <p:sp>
        <p:nvSpPr>
          <p:cNvPr id="17412" name="AutoShape 1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7413" name="AutoShape 2" descr="http://www.zxxk.com"/>
          <p:cNvSpPr>
            <a:spLocks noChangeAspect="1"/>
          </p:cNvSpPr>
          <p:nvPr/>
        </p:nvSpPr>
        <p:spPr>
          <a:xfrm>
            <a:off x="0" y="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14" name="Picture 14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462" y="1865312"/>
            <a:ext cx="1670050" cy="2725738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/>
          <p:nvPr/>
        </p:nvSpPr>
        <p:spPr>
          <a:xfrm>
            <a:off x="647700" y="1397000"/>
            <a:ext cx="5087938" cy="1754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400" b="1" dirty="0">
                <a:latin typeface="楷体" pitchFamily="49" charset="-122"/>
                <a:ea typeface="楷体" pitchFamily="49" charset="-122"/>
              </a:rPr>
              <a:t>不过，要想睡上一个安稳觉，航天员必须把自己绑在睡袋里。不然，翻一个身，就会飘到别处去了。</a:t>
            </a:r>
          </a:p>
        </p:txBody>
      </p:sp>
      <p:grpSp>
        <p:nvGrpSpPr>
          <p:cNvPr id="19459" name="组合 17"/>
          <p:cNvGrpSpPr/>
          <p:nvPr/>
        </p:nvGrpSpPr>
        <p:grpSpPr>
          <a:xfrm>
            <a:off x="4059238" y="679450"/>
            <a:ext cx="4424362" cy="812800"/>
            <a:chOff x="6506443" y="2235936"/>
            <a:chExt cx="3517475" cy="1260645"/>
          </a:xfrm>
        </p:grpSpPr>
        <p:pic>
          <p:nvPicPr>
            <p:cNvPr id="19465" name="Picture 10" descr="C:\Users\Administrator\Desktop\bb3e566a04fbc747f528c8ba5bd72a64.jpg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 flipH="1">
              <a:off x="7634858" y="1107521"/>
              <a:ext cx="1260645" cy="351747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9466" name="矩形 19"/>
            <p:cNvSpPr/>
            <p:nvPr/>
          </p:nvSpPr>
          <p:spPr>
            <a:xfrm>
              <a:off x="7753309" y="2324588"/>
              <a:ext cx="2270608" cy="109792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000" b="1"/>
                <a:t>交代太空睡觉的正确方法以及这样做的原因。</a:t>
              </a:r>
            </a:p>
          </p:txBody>
        </p:sp>
      </p:grpSp>
      <p:pic>
        <p:nvPicPr>
          <p:cNvPr id="19460" name="Picture 10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8338" y="1438275"/>
            <a:ext cx="2749550" cy="185896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19461" name="矩形 21"/>
          <p:cNvSpPr>
            <a:spLocks noChangeArrowheads="1"/>
          </p:cNvSpPr>
          <p:nvPr/>
        </p:nvSpPr>
        <p:spPr bwMode="auto">
          <a:xfrm>
            <a:off x="720725" y="3841750"/>
            <a:ext cx="8012179" cy="823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31813" eaLnBrk="1" hangingPunct="1"/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要想睡上一个安稳觉，航天员必须把自己绑在睡袋里。不然，翻一个身，就会飘到别处去了。</a:t>
            </a:r>
          </a:p>
        </p:txBody>
      </p:sp>
      <p:grpSp>
        <p:nvGrpSpPr>
          <p:cNvPr id="19462" name="组合 11"/>
          <p:cNvGrpSpPr/>
          <p:nvPr/>
        </p:nvGrpSpPr>
        <p:grpSpPr>
          <a:xfrm>
            <a:off x="568325" y="3238500"/>
            <a:ext cx="5610225" cy="538162"/>
            <a:chOff x="3226927" y="915412"/>
            <a:chExt cx="5608718" cy="538020"/>
          </a:xfrm>
        </p:grpSpPr>
        <p:pic>
          <p:nvPicPr>
            <p:cNvPr id="19463" name="Picture 16" descr="C:\Users\Administrator\Desktop\对话框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26927" y="924376"/>
              <a:ext cx="5608718" cy="52905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19464" name="矩形 12"/>
            <p:cNvSpPr/>
            <p:nvPr/>
          </p:nvSpPr>
          <p:spPr>
            <a:xfrm>
              <a:off x="3391877" y="915412"/>
              <a:ext cx="5443768" cy="46154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18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航天员在太空中如何才能睡个安稳觉？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2"/>
          <p:cNvSpPr/>
          <p:nvPr/>
        </p:nvSpPr>
        <p:spPr>
          <a:xfrm>
            <a:off x="1050925" y="1525588"/>
            <a:ext cx="7083425" cy="12001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1200" eaLnBrk="1" hangingPunct="1">
              <a:lnSpc>
                <a:spcPct val="150000"/>
              </a:lnSpc>
            </a:pP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喝水的时候，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如果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用普通的杯子，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即使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把杯子倒过来，水</a:t>
            </a:r>
            <a:r>
              <a:rPr lang="zh-CN" altLang="en-US" sz="24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也</a:t>
            </a:r>
            <a:r>
              <a:rPr lang="zh-CN" altLang="en-US" sz="2400" b="1">
                <a:latin typeface="楷体" pitchFamily="49" charset="-122"/>
                <a:ea typeface="楷体" pitchFamily="49" charset="-122"/>
              </a:rPr>
              <a:t>不会往下流。</a:t>
            </a:r>
          </a:p>
        </p:txBody>
      </p:sp>
      <p:sp>
        <p:nvSpPr>
          <p:cNvPr id="20483" name="Rectangle 12"/>
          <p:cNvSpPr/>
          <p:nvPr/>
        </p:nvSpPr>
        <p:spPr>
          <a:xfrm>
            <a:off x="1295400" y="500062"/>
            <a:ext cx="3648075" cy="3698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ctr" anchorCtr="0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20484" name="Text Box 5"/>
          <p:cNvSpPr/>
          <p:nvPr/>
        </p:nvSpPr>
        <p:spPr>
          <a:xfrm>
            <a:off x="1090612" y="2824162"/>
            <a:ext cx="6934200" cy="796925"/>
          </a:xfrm>
          <a:prstGeom prst="borderCallout2">
            <a:avLst>
              <a:gd name="adj1" fmla="val 56889"/>
              <a:gd name="adj2" fmla="val -824"/>
              <a:gd name="adj3" fmla="val 34917"/>
              <a:gd name="adj4" fmla="val -4319"/>
              <a:gd name="adj5" fmla="val -38315"/>
              <a:gd name="adj6" fmla="val -2551"/>
            </a:avLst>
          </a:prstGeom>
          <a:solidFill>
            <a:srgbClr val="DBEEF4"/>
          </a:solidFill>
          <a:ln w="28575">
            <a:solidFill>
              <a:srgbClr val="95B3D7"/>
            </a:solidFill>
            <a:prstDash val="sysDot"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just" eaLnBrk="1" hangingPunct="1"/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句中运用了“如果”“即使</a:t>
            </a:r>
            <a:r>
              <a:rPr lang="en-US" altLang="zh-CN" sz="2200" b="1">
                <a:latin typeface="仿宋" pitchFamily="49" charset="-122"/>
                <a:ea typeface="仿宋" pitchFamily="49" charset="-122"/>
              </a:rPr>
              <a:t>……</a:t>
            </a:r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也</a:t>
            </a:r>
            <a:r>
              <a:rPr lang="en-US" altLang="zh-CN" sz="2200" b="1">
                <a:latin typeface="仿宋" pitchFamily="49" charset="-122"/>
                <a:ea typeface="仿宋" pitchFamily="49" charset="-122"/>
              </a:rPr>
              <a:t>……”</a:t>
            </a:r>
            <a:r>
              <a:rPr lang="zh-CN" altLang="en-US" sz="2200" b="1">
                <a:latin typeface="仿宋" pitchFamily="49" charset="-122"/>
                <a:ea typeface="仿宋" pitchFamily="49" charset="-122"/>
              </a:rPr>
              <a:t>两组关联词语，生动地说明了在太空中用普通杯子是喝不到水的。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自定义 1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FF0000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5301</TotalTime>
  <Words>1668</Words>
  <Application>Microsoft Office PowerPoint</Application>
  <PresentationFormat>全屏显示(16:9)</PresentationFormat>
  <Paragraphs>136</Paragraphs>
  <Slides>31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31</vt:i4>
      </vt:variant>
    </vt:vector>
  </HeadingPairs>
  <TitlesOfParts>
    <vt:vector size="50" baseType="lpstr">
      <vt:lpstr>Gulim</vt:lpstr>
      <vt:lpstr>맑은 고딕</vt:lpstr>
      <vt:lpstr>Meiryo</vt:lpstr>
      <vt:lpstr>方正大黑简体</vt:lpstr>
      <vt:lpstr>方正姚体</vt:lpstr>
      <vt:lpstr>仿宋</vt:lpstr>
      <vt:lpstr>黑体</vt:lpstr>
      <vt:lpstr>华文楷体</vt:lpstr>
      <vt:lpstr>华文新魏</vt:lpstr>
      <vt:lpstr>楷体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598</cp:revision>
  <dcterms:created xsi:type="dcterms:W3CDTF">2015-12-30T08:03:25Z</dcterms:created>
  <dcterms:modified xsi:type="dcterms:W3CDTF">2021-07-17T08:22:55Z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