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1" r:id="rId2"/>
  </p:sldMasterIdLst>
  <p:notesMasterIdLst>
    <p:notesMasterId r:id="rId18"/>
  </p:notesMasterIdLst>
  <p:sldIdLst>
    <p:sldId id="422" r:id="rId3"/>
    <p:sldId id="418" r:id="rId4"/>
    <p:sldId id="429" r:id="rId5"/>
    <p:sldId id="424" r:id="rId6"/>
    <p:sldId id="438" r:id="rId7"/>
    <p:sldId id="439" r:id="rId8"/>
    <p:sldId id="440" r:id="rId9"/>
    <p:sldId id="441" r:id="rId10"/>
    <p:sldId id="449" r:id="rId11"/>
    <p:sldId id="442" r:id="rId12"/>
    <p:sldId id="443" r:id="rId13"/>
    <p:sldId id="445" r:id="rId14"/>
    <p:sldId id="427" r:id="rId15"/>
    <p:sldId id="430" r:id="rId16"/>
    <p:sldId id="450" r:id="rId1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3">
          <p15:clr>
            <a:srgbClr val="A4A3A4"/>
          </p15:clr>
        </p15:guide>
        <p15:guide id="2" pos="28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9D9D9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13"/>
        <p:guide pos="286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54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69" qsCatId="simple" csTypeId="urn:microsoft.com/office/officeart/2005/8/colors/colorful5#54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type="parTrans" cxnId="{62880E31-B820-49E3-974C-C7F252DB1E2E}">
      <dgm:prSet/>
      <dgm:spPr/>
      <dgm:t>
        <a:bodyPr/>
        <a:lstStyle/>
        <a:p>
          <a:endParaRPr lang="zh-CN" altLang="en-US"/>
        </a:p>
      </dgm:t>
    </dgm:pt>
    <dgm:pt modelId="{A3CED38E-EB10-4769-9108-B2573FA8FBE4}" type="sibTrans" cxnId="{62880E31-B820-49E3-974C-C7F252DB1E2E}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type="parTrans" cxnId="{ECC4EFBD-D16C-443C-A07C-CFD3522ACC53}">
      <dgm:prSet/>
      <dgm:spPr/>
      <dgm:t>
        <a:bodyPr/>
        <a:lstStyle/>
        <a:p>
          <a:endParaRPr lang="zh-CN" altLang="en-US"/>
        </a:p>
      </dgm:t>
    </dgm:pt>
    <dgm:pt modelId="{F01835B3-05F2-46DA-BD7C-EE7438DAD7CE}" type="sibTrans" cxnId="{ECC4EFBD-D16C-443C-A07C-CFD3522ACC53}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type="parTrans" cxnId="{046677D1-D302-4AD8-AC8F-79E83874F26F}">
      <dgm:prSet/>
      <dgm:spPr/>
      <dgm:t>
        <a:bodyPr/>
        <a:lstStyle/>
        <a:p>
          <a:endParaRPr lang="zh-CN" altLang="en-US"/>
        </a:p>
      </dgm:t>
    </dgm:pt>
    <dgm:pt modelId="{715DB15F-B18C-408D-AF4D-0B689BA0E58F}" type="sibTrans" cxnId="{046677D1-D302-4AD8-AC8F-79E83874F26F}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/>
            <a:t>小结</a:t>
          </a:r>
          <a:endParaRPr dirty="0"/>
        </a:p>
      </dgm:t>
    </dgm:pt>
    <dgm:pt modelId="{B4C59B78-86C3-4A2A-B0F6-61CC32DC173C}" type="parTrans" cxnId="{6EECCECA-3D96-4410-A269-1A42130FF535}">
      <dgm:prSet/>
      <dgm:spPr/>
      <dgm:t>
        <a:bodyPr/>
        <a:lstStyle/>
        <a:p>
          <a:endParaRPr lang="zh-CN" altLang="en-US"/>
        </a:p>
      </dgm:t>
    </dgm:pt>
    <dgm:pt modelId="{EF0640CF-9B5B-4A2A-8EA1-B1435C113D4F}" type="sibTrans" cxnId="{6EECCECA-3D96-4410-A269-1A42130FF535}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B0F1CA-E9C1-436F-A000-48C2317E1AEE}" type="pres">
      <dgm:prSet presAssocID="{A3CED38E-EB10-4769-9108-B2573FA8FBE4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655E6FA8-D806-4120-92B4-695524B5F569}" type="pres">
      <dgm:prSet presAssocID="{A3CED38E-EB10-4769-9108-B2573FA8FBE4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B76FD1-4D28-4EF4-BF3A-265F6D2C909C}" type="pres">
      <dgm:prSet presAssocID="{F01835B3-05F2-46DA-BD7C-EE7438DAD7CE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D789DD17-C468-41E2-88AD-4B7F7990EB39}" type="pres">
      <dgm:prSet presAssocID="{F01835B3-05F2-46DA-BD7C-EE7438DAD7CE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63207B-3AD6-472F-AB35-5DE074AB6BC2}" type="pres">
      <dgm:prSet presAssocID="{715DB15F-B18C-408D-AF4D-0B689BA0E58F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9F1752A6-F0C6-4116-8969-5F3A3113DEB4}" type="pres">
      <dgm:prSet presAssocID="{715DB15F-B18C-408D-AF4D-0B689BA0E58F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E86BB6E-0A7C-46E6-8286-51CD1C30C221}" type="presOf" srcId="{B8B470CB-DF17-4CB3-90CB-F1BF4FDB0D59}" destId="{2D20D324-F089-495B-A6AB-B3CA71D2E04A}" srcOrd="0" destOrd="0" presId="urn:microsoft.com/office/officeart/2005/8/layout/process1"/>
    <dgm:cxn modelId="{704A8182-62D1-407F-8AB1-B362A21E2630}" type="presOf" srcId="{A3CED38E-EB10-4769-9108-B2573FA8FBE4}" destId="{15B0F1CA-E9C1-436F-A000-48C2317E1AEE}" srcOrd="0" destOrd="0" presId="urn:microsoft.com/office/officeart/2005/8/layout/process1"/>
    <dgm:cxn modelId="{046677D1-D302-4AD8-AC8F-79E83874F26F}" srcId="{5E6590A4-9632-4481-B10E-4DC4F3CF4B7D}" destId="{B8B470CB-DF17-4CB3-90CB-F1BF4FDB0D59}" srcOrd="2" destOrd="0" parTransId="{6CCC2A86-F85B-44CC-98A3-C46FF64B3170}" sibTransId="{715DB15F-B18C-408D-AF4D-0B689BA0E58F}"/>
    <dgm:cxn modelId="{D12655F4-A0E4-4ED3-A8E0-ABE5B241FDB6}" type="presOf" srcId="{715DB15F-B18C-408D-AF4D-0B689BA0E58F}" destId="{A363207B-3AD6-472F-AB35-5DE074AB6BC2}" srcOrd="0" destOrd="0" presId="urn:microsoft.com/office/officeart/2005/8/layout/process1"/>
    <dgm:cxn modelId="{E853D39F-7EB3-4435-A5C8-0FF13F54BD6B}" type="presOf" srcId="{715DB15F-B18C-408D-AF4D-0B689BA0E58F}" destId="{9F1752A6-F0C6-4116-8969-5F3A3113DEB4}" srcOrd="1" destOrd="0" presId="urn:microsoft.com/office/officeart/2005/8/layout/process1"/>
    <dgm:cxn modelId="{160CD25F-D756-4395-A479-BAFB52EAB698}" type="presOf" srcId="{A71BEDD8-220D-4CBD-929B-E387BF7E5B89}" destId="{C31FA319-1B76-4D24-8E64-6A83C1E0D876}" srcOrd="0" destOrd="0" presId="urn:microsoft.com/office/officeart/2005/8/layout/process1"/>
    <dgm:cxn modelId="{2A2DE144-EA91-4F41-AAB0-D1E7F740D0F6}" type="presOf" srcId="{5CBB7CE5-C92F-46EB-BF11-93A21D2FF561}" destId="{FAE70EB4-13DE-4207-8EEE-64892F90D980}" srcOrd="0" destOrd="0" presId="urn:microsoft.com/office/officeart/2005/8/layout/process1"/>
    <dgm:cxn modelId="{ECC4EFBD-D16C-443C-A07C-CFD3522ACC53}" srcId="{5E6590A4-9632-4481-B10E-4DC4F3CF4B7D}" destId="{5CBB7CE5-C92F-46EB-BF11-93A21D2FF561}" srcOrd="1" destOrd="0" parTransId="{BB6E305E-F4E3-4867-AAD6-977FB8C4455F}" sibTransId="{F01835B3-05F2-46DA-BD7C-EE7438DAD7CE}"/>
    <dgm:cxn modelId="{6EECCECA-3D96-4410-A269-1A42130FF535}" srcId="{5E6590A4-9632-4481-B10E-4DC4F3CF4B7D}" destId="{A71BEDD8-220D-4CBD-929B-E387BF7E5B89}" srcOrd="3" destOrd="0" parTransId="{B4C59B78-86C3-4A2A-B0F6-61CC32DC173C}" sibTransId="{EF0640CF-9B5B-4A2A-8EA1-B1435C113D4F}"/>
    <dgm:cxn modelId="{14D7FBD8-D8DD-4B8F-993F-46B5E808158E}" type="presOf" srcId="{F01835B3-05F2-46DA-BD7C-EE7438DAD7CE}" destId="{41B76FD1-4D28-4EF4-BF3A-265F6D2C909C}" srcOrd="0" destOrd="0" presId="urn:microsoft.com/office/officeart/2005/8/layout/process1"/>
    <dgm:cxn modelId="{E0565E20-4A89-437F-8B2C-E099F1EA5F50}" type="presOf" srcId="{F01835B3-05F2-46DA-BD7C-EE7438DAD7CE}" destId="{D789DD17-C468-41E2-88AD-4B7F7990EB39}" srcOrd="1" destOrd="0" presId="urn:microsoft.com/office/officeart/2005/8/layout/process1"/>
    <dgm:cxn modelId="{383EA3AF-9ABA-4C45-A235-C4DF6001CE54}" type="presOf" srcId="{A3CED38E-EB10-4769-9108-B2573FA8FBE4}" destId="{655E6FA8-D806-4120-92B4-695524B5F569}" srcOrd="1" destOrd="0" presId="urn:microsoft.com/office/officeart/2005/8/layout/process1"/>
    <dgm:cxn modelId="{5E72B282-0E12-4BD6-9A75-4DE626F76042}" type="presOf" srcId="{5E6590A4-9632-4481-B10E-4DC4F3CF4B7D}" destId="{946525A1-11BE-4473-BD1E-5A02F57FAFE1}" srcOrd="0" destOrd="0" presId="urn:microsoft.com/office/officeart/2005/8/layout/process1"/>
    <dgm:cxn modelId="{8C18FCE9-7A4D-4B77-95A1-1F069B94CCFC}" type="presOf" srcId="{7D8D6538-FFA5-4057-BF95-1F41051BDCCD}" destId="{6BE8C442-C27B-4EE9-A58B-9E5BDD49A0C6}" srcOrd="0" destOrd="0" presId="urn:microsoft.com/office/officeart/2005/8/layout/process1"/>
    <dgm:cxn modelId="{62880E31-B820-49E3-974C-C7F252DB1E2E}" srcId="{5E6590A4-9632-4481-B10E-4DC4F3CF4B7D}" destId="{7D8D6538-FFA5-4057-BF95-1F41051BDCCD}" srcOrd="0" destOrd="0" parTransId="{D7C32C2E-85A1-4858-8DCE-D2C44EA44818}" sibTransId="{A3CED38E-EB10-4769-9108-B2573FA8FBE4}"/>
    <dgm:cxn modelId="{3B680613-B2CA-4D16-B8C7-FA52259FB657}" type="presParOf" srcId="{946525A1-11BE-4473-BD1E-5A02F57FAFE1}" destId="{6BE8C442-C27B-4EE9-A58B-9E5BDD49A0C6}" srcOrd="0" destOrd="0" presId="urn:microsoft.com/office/officeart/2005/8/layout/process1"/>
    <dgm:cxn modelId="{1D78E0B6-730B-4BFA-A92B-33FB1B8D12F1}" type="presParOf" srcId="{946525A1-11BE-4473-BD1E-5A02F57FAFE1}" destId="{15B0F1CA-E9C1-436F-A000-48C2317E1AEE}" srcOrd="1" destOrd="0" presId="urn:microsoft.com/office/officeart/2005/8/layout/process1"/>
    <dgm:cxn modelId="{A811451E-F960-4145-AB23-7DB3C86CA872}" type="presParOf" srcId="{15B0F1CA-E9C1-436F-A000-48C2317E1AEE}" destId="{655E6FA8-D806-4120-92B4-695524B5F569}" srcOrd="0" destOrd="0" presId="urn:microsoft.com/office/officeart/2005/8/layout/process1"/>
    <dgm:cxn modelId="{64BA6770-83E1-4AED-80CA-3541D2AFCAE5}" type="presParOf" srcId="{946525A1-11BE-4473-BD1E-5A02F57FAFE1}" destId="{FAE70EB4-13DE-4207-8EEE-64892F90D980}" srcOrd="2" destOrd="0" presId="urn:microsoft.com/office/officeart/2005/8/layout/process1"/>
    <dgm:cxn modelId="{8A0B1EAE-735D-47AB-B4F5-DBB1989164DF}" type="presParOf" srcId="{946525A1-11BE-4473-BD1E-5A02F57FAFE1}" destId="{41B76FD1-4D28-4EF4-BF3A-265F6D2C909C}" srcOrd="3" destOrd="0" presId="urn:microsoft.com/office/officeart/2005/8/layout/process1"/>
    <dgm:cxn modelId="{2E8A8619-F1BE-4AF2-8D72-E7FB9AB61981}" type="presParOf" srcId="{41B76FD1-4D28-4EF4-BF3A-265F6D2C909C}" destId="{D789DD17-C468-41E2-88AD-4B7F7990EB39}" srcOrd="0" destOrd="0" presId="urn:microsoft.com/office/officeart/2005/8/layout/process1"/>
    <dgm:cxn modelId="{2B7F3F37-8AFD-4A42-AE67-6644D7BBF9FC}" type="presParOf" srcId="{946525A1-11BE-4473-BD1E-5A02F57FAFE1}" destId="{2D20D324-F089-495B-A6AB-B3CA71D2E04A}" srcOrd="4" destOrd="0" presId="urn:microsoft.com/office/officeart/2005/8/layout/process1"/>
    <dgm:cxn modelId="{DCDEDF4B-3C3E-4481-8F9B-D0FC4CA36F0F}" type="presParOf" srcId="{946525A1-11BE-4473-BD1E-5A02F57FAFE1}" destId="{A363207B-3AD6-472F-AB35-5DE074AB6BC2}" srcOrd="5" destOrd="0" presId="urn:microsoft.com/office/officeart/2005/8/layout/process1"/>
    <dgm:cxn modelId="{B4D1A708-D462-4DFD-9DF0-382DD0298832}" type="presParOf" srcId="{A363207B-3AD6-472F-AB35-5DE074AB6BC2}" destId="{9F1752A6-F0C6-4116-8969-5F3A3113DEB4}" srcOrd="0" destOrd="0" presId="urn:microsoft.com/office/officeart/2005/8/layout/process1"/>
    <dgm:cxn modelId="{0533D6D2-8893-4378-AF34-3658072C07A9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69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2A48B96-639E-45A3-A0BA-2464DFDB1FAA}" type="datetimeFigureOut">
              <a:rPr lang="zh-CN" altLang="en-US"/>
              <a:pPr>
                <a:defRPr/>
              </a:pPr>
              <a:t>2021/7/17</a:t>
            </a:fld>
            <a:endParaRPr lang="zh-CN" altLang="en-US"/>
          </a:p>
        </p:txBody>
      </p:sp>
      <p:sp>
        <p:nvSpPr>
          <p:cNvPr id="1024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fld id="{425E9FA7-08EB-481A-B96D-2DB595A2924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140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229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229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FDFBCCA-6A43-4493-8C99-FCF69B9B1314}" type="slidenum">
              <a:rPr lang="zh-CN" altLang="en-US">
                <a:latin typeface="Arial" pitchFamily="34" charset="0"/>
                <a:ea typeface="微软雅黑" pitchFamily="34" charset="-122"/>
              </a:rPr>
              <a:pPr/>
              <a:t>1</a:t>
            </a:fld>
            <a:endParaRPr lang="zh-CN" altLang="en-US">
              <a:latin typeface="Arial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4320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433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433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529244F-922F-4291-99CB-69659FDEE701}" type="slidenum">
              <a:rPr lang="zh-CN" altLang="en-US">
                <a:latin typeface="Arial" pitchFamily="34" charset="0"/>
                <a:ea typeface="微软雅黑" pitchFamily="34" charset="-122"/>
              </a:rPr>
              <a:pPr/>
              <a:t>2</a:t>
            </a:fld>
            <a:endParaRPr lang="zh-CN" altLang="en-US">
              <a:latin typeface="Arial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1836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E9FA7-08EB-481A-B96D-2DB595A2924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936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018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23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444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82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700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24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625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276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687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26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53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lIns="68580" tIns="34290" rIns="68580" bIns="34290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748"/>
            <a:ext cx="2743200" cy="364331"/>
          </a:xfrm>
        </p:spPr>
        <p:txBody>
          <a:bodyPr lIns="68580" tIns="34290" rIns="68580" bIns="34290"/>
          <a:lstStyle>
            <a:lvl1pPr>
              <a:defRPr noProof="1"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2021/7/17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748"/>
            <a:ext cx="4114800" cy="364331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748"/>
            <a:ext cx="2743200" cy="364331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宋体" pitchFamily="2" charset="-122"/>
              </a:defRPr>
            </a:lvl1pPr>
          </a:lstStyle>
          <a:p>
            <a:fld id="{4D9FB963-5A76-4533-B380-7505E739751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1190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787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lIns="68580" tIns="34290" rIns="68580" bIns="34290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748"/>
            <a:ext cx="2743200" cy="364331"/>
          </a:xfrm>
        </p:spPr>
        <p:txBody>
          <a:bodyPr lIns="68580" tIns="34290" rIns="68580" bIns="34290"/>
          <a:lstStyle>
            <a:lvl1pPr>
              <a:defRPr noProof="1"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2021/7/17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748"/>
            <a:ext cx="4114800" cy="364331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748"/>
            <a:ext cx="2743200" cy="364331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宋体" pitchFamily="2" charset="-122"/>
              </a:defRPr>
            </a:lvl1pPr>
          </a:lstStyle>
          <a:p>
            <a:fld id="{274AF4D2-E87F-4D20-AEA7-DA10795AA4E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97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 smtClean="0"/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2021/7/17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286182F-4BB2-4F68-85FA-54CAB8ABE24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86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 smtClean="0"/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2021/7/17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BEF83EC-8447-4F69-A0A1-1316D2C26FC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695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 smtClean="0"/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2021/7/17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CED61C-DB4C-44F0-B4AA-C92628344E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931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 smtClean="0"/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2021/7/17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B42BF93-D487-4B09-8A06-93F2BB5AC49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564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 smtClean="0"/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2021/7/17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645DF95-642F-4A70-8754-1E6B2CC083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492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>
            <a:lvl1pPr>
              <a:defRPr noProof="1" smtClean="0"/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2021/7/17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1222536-01E6-456F-9E8F-22D77F4E251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982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1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426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326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226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126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876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776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676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772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25581;&#31192;&#22826;&#31354;&#29983;&#27963;.wmv" TargetMode="Externa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hyperlink" Target="&#29577;&#20820;&#20108;&#21495;&#22312;&#26376;&#29699;&#32972;&#38754;&#30528;&#38470;.mp4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jpeg"/><Relationship Id="rId2" Type="http://schemas.openxmlformats.org/officeDocument/2006/relationships/tags" Target="../tags/tag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00870" y="1395375"/>
            <a:ext cx="4742260" cy="8894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anchor="ctr">
            <a:spAutoFit/>
          </a:bodyPr>
          <a:lstStyle/>
          <a:p>
            <a:pPr algn="ctr" fontAlgn="auto">
              <a:lnSpc>
                <a:spcPct val="130000"/>
              </a:lnSpc>
              <a:defRPr/>
            </a:pPr>
            <a:r>
              <a:rPr lang="en-US" altLang="zh-CN" sz="4100" noProof="1">
                <a:solidFill>
                  <a:schemeClr val="tx1"/>
                </a:solidFill>
                <a:latin typeface="Century Gothic" pitchFamily="34" charset="0"/>
                <a:ea typeface="冬青黑体简体中文 W3" pitchFamily="34" charset="-122"/>
              </a:rPr>
              <a:t>《</a:t>
            </a:r>
            <a:r>
              <a:rPr lang="zh-CN" altLang="en-US" sz="4100" noProof="1">
                <a:solidFill>
                  <a:schemeClr val="tx1"/>
                </a:solidFill>
                <a:latin typeface="Century Gothic" pitchFamily="34" charset="0"/>
                <a:ea typeface="冬青黑体简体中文 W3" pitchFamily="34" charset="-122"/>
              </a:rPr>
              <a:t>太空生活趣事多</a:t>
            </a:r>
            <a:r>
              <a:rPr lang="en-US" altLang="zh-CN" sz="4100" noProof="1">
                <a:solidFill>
                  <a:schemeClr val="tx1"/>
                </a:solidFill>
                <a:latin typeface="Century Gothic" pitchFamily="34" charset="0"/>
                <a:ea typeface="冬青黑体简体中文 W3" pitchFamily="34" charset="-122"/>
              </a:rPr>
              <a:t>》</a:t>
            </a:r>
          </a:p>
        </p:txBody>
      </p:sp>
      <p:sp>
        <p:nvSpPr>
          <p:cNvPr id="11266" name="灯片编号占位符 3"/>
          <p:cNvSpPr>
            <a:spLocks noGrp="1" noChangeArrowheads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/>
            <a:fld id="{1034A2CA-DA9C-48B1-84B9-0ADDE29F7C23}" type="slidenum">
              <a:rPr lang="zh-CN" altLang="en-US" sz="800">
                <a:solidFill>
                  <a:srgbClr val="898989"/>
                </a:solidFill>
              </a:rPr>
              <a:pPr algn="r"/>
              <a:t>1</a:t>
            </a:fld>
            <a:endParaRPr lang="zh-CN" altLang="en-US" sz="800">
              <a:solidFill>
                <a:srgbClr val="898989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3619" y="106005"/>
            <a:ext cx="1851422" cy="309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anchor="ctr">
            <a:spAutoFit/>
          </a:bodyPr>
          <a:lstStyle/>
          <a:p>
            <a:pPr algn="ctr" fontAlgn="auto">
              <a:lnSpc>
                <a:spcPct val="130000"/>
              </a:lnSpc>
              <a:defRPr/>
            </a:pPr>
            <a:r>
              <a:rPr lang="zh-CN" altLang="en-US" sz="1200" noProof="1">
                <a:solidFill>
                  <a:schemeClr val="tx1"/>
                </a:solidFill>
                <a:latin typeface="Century Gothic" pitchFamily="34" charset="0"/>
                <a:ea typeface="冬青黑体简体中文 W3" pitchFamily="34" charset="-122"/>
              </a:rPr>
              <a:t>二年级</a:t>
            </a:r>
            <a:r>
              <a:rPr lang="en-US" altLang="zh-CN" sz="1200" noProof="1">
                <a:solidFill>
                  <a:schemeClr val="tx1"/>
                </a:solidFill>
                <a:latin typeface="Century Gothic" pitchFamily="34" charset="0"/>
                <a:ea typeface="冬青黑体简体中文 W3" pitchFamily="34" charset="-122"/>
              </a:rPr>
              <a:t>-</a:t>
            </a:r>
            <a:r>
              <a:rPr lang="zh-CN" altLang="en-US" sz="1200" noProof="1">
                <a:solidFill>
                  <a:schemeClr val="tx1"/>
                </a:solidFill>
                <a:latin typeface="Century Gothic" pitchFamily="34" charset="0"/>
                <a:ea typeface="冬青黑体简体中文 W3" pitchFamily="34" charset="-122"/>
              </a:rPr>
              <a:t>下册</a:t>
            </a:r>
            <a:r>
              <a:rPr lang="en-US" altLang="zh-CN" sz="1200" noProof="1">
                <a:solidFill>
                  <a:schemeClr val="tx1"/>
                </a:solidFill>
                <a:latin typeface="Century Gothic" pitchFamily="34" charset="0"/>
                <a:ea typeface="冬青黑体简体中文 W3" pitchFamily="34" charset="-122"/>
              </a:rPr>
              <a:t>-</a:t>
            </a:r>
            <a:r>
              <a:rPr lang="zh-CN" altLang="en-US" sz="1200" noProof="1">
                <a:solidFill>
                  <a:schemeClr val="tx1"/>
                </a:solidFill>
                <a:latin typeface="Century Gothic" pitchFamily="34" charset="0"/>
                <a:ea typeface="冬青黑体简体中文 W3" pitchFamily="34" charset="-122"/>
              </a:rPr>
              <a:t>第六单元 </a:t>
            </a:r>
            <a:r>
              <a:rPr lang="en-US" altLang="zh-CN" sz="1200" noProof="1">
                <a:solidFill>
                  <a:schemeClr val="tx1"/>
                </a:solidFill>
                <a:latin typeface="Century Gothic" pitchFamily="34" charset="0"/>
                <a:ea typeface="冬青黑体简体中文 W3" pitchFamily="34" charset="-122"/>
              </a:rPr>
              <a:t>18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4098875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8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51285" y="1154907"/>
            <a:ext cx="7936706" cy="1841897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+mn-ea"/>
                <a:ea typeface="+mn-ea"/>
              </a:rPr>
              <a:t>有趣之二：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航天员要想喝到水，得使用一种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带吸管的饮水袋。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35" name="图片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4197" y="2611041"/>
            <a:ext cx="1300163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图片 9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654" y="2611041"/>
            <a:ext cx="1478756" cy="231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5308998" y="2611042"/>
            <a:ext cx="3378994" cy="2430065"/>
            <a:chOff x="5308618" y="2611200"/>
            <a:chExt cx="3378634" cy="2430384"/>
          </a:xfrm>
        </p:grpSpPr>
        <p:pic>
          <p:nvPicPr>
            <p:cNvPr id="22533" name="图片 1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5308618" y="2611200"/>
              <a:ext cx="3378634" cy="2430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0" name="文本框 12"/>
            <p:cNvSpPr txBox="1"/>
            <p:nvPr/>
          </p:nvSpPr>
          <p:spPr>
            <a:xfrm>
              <a:off x="5839580" y="3275656"/>
              <a:ext cx="2317900" cy="125461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18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200" b="1" noProof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解决喝水问题</a:t>
              </a:r>
            </a:p>
          </p:txBody>
        </p:sp>
      </p:grpSp>
      <p:sp>
        <p:nvSpPr>
          <p:cNvPr id="4" name="PA_圆角矩形 9"/>
          <p:cNvSpPr/>
          <p:nvPr>
            <p:custDataLst>
              <p:tags r:id="rId1"/>
            </p:custDataLst>
          </p:nvPr>
        </p:nvSpPr>
        <p:spPr>
          <a:xfrm>
            <a:off x="1" y="227410"/>
            <a:ext cx="365522" cy="375047"/>
          </a:xfrm>
          <a:prstGeom prst="roundRect">
            <a:avLst>
              <a:gd name="adj" fmla="val 0"/>
            </a:avLst>
          </a:prstGeom>
          <a:solidFill>
            <a:srgbClr val="F1887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9702" name="文本框 14"/>
          <p:cNvSpPr txBox="1"/>
          <p:nvPr/>
        </p:nvSpPr>
        <p:spPr>
          <a:xfrm>
            <a:off x="603647" y="180976"/>
            <a:ext cx="1890713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32173" y="650082"/>
            <a:ext cx="1535906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难点突破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67025" y="214312"/>
            <a:ext cx="3176588" cy="7096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趣事四</a:t>
            </a:r>
            <a:r>
              <a:rPr lang="en-US" altLang="zh-CN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洗澡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82216" y="1418035"/>
            <a:ext cx="5386388" cy="2283619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000" b="1" dirty="0">
                <a:solidFill>
                  <a:srgbClr val="FF00FF"/>
                </a:solidFill>
                <a:latin typeface="+mn-ea"/>
                <a:ea typeface="+mn-ea"/>
              </a:rPr>
              <a:t>    有趣之一：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他们设计了一个密封浴桶，在下边安装吸管，它可以把喷头喷出来的水朝一个方向吸。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43429" y="1866519"/>
            <a:ext cx="2504846" cy="18786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273279" y="934641"/>
            <a:ext cx="2942034" cy="62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防止水飘到他处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729853" y="3705225"/>
            <a:ext cx="1479947" cy="0"/>
          </a:xfrm>
          <a:prstGeom prst="line">
            <a:avLst/>
          </a:prstGeom>
          <a:ln w="28575">
            <a:solidFill>
              <a:srgbClr val="99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291703" y="1332310"/>
            <a:ext cx="1156097" cy="716756"/>
            <a:chOff x="292100" y="1331913"/>
            <a:chExt cx="1155700" cy="717550"/>
          </a:xfrm>
        </p:grpSpPr>
        <p:sp>
          <p:nvSpPr>
            <p:cNvPr id="9" name="思想气泡: 云 8"/>
            <p:cNvSpPr/>
            <p:nvPr/>
          </p:nvSpPr>
          <p:spPr>
            <a:xfrm>
              <a:off x="292100" y="1331913"/>
              <a:ext cx="1155700" cy="717550"/>
            </a:xfrm>
            <a:prstGeom prst="cloudCallout">
              <a:avLst>
                <a:gd name="adj1" fmla="val 20935"/>
                <a:gd name="adj2" fmla="val 214110"/>
              </a:avLst>
            </a:prstGeom>
            <a:solidFill>
              <a:srgbClr val="E4DAFA"/>
            </a:solidFill>
            <a:ln>
              <a:solidFill>
                <a:srgbClr val="99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387317" y="1383166"/>
              <a:ext cx="1060483" cy="6470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0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吸水</a:t>
              </a:r>
            </a:p>
          </p:txBody>
        </p:sp>
      </p:grpSp>
      <p:cxnSp>
        <p:nvCxnSpPr>
          <p:cNvPr id="5" name="直接连接符 4"/>
          <p:cNvCxnSpPr/>
          <p:nvPr/>
        </p:nvCxnSpPr>
        <p:spPr>
          <a:xfrm flipV="1">
            <a:off x="4997054" y="3096816"/>
            <a:ext cx="740569" cy="19050"/>
          </a:xfrm>
          <a:prstGeom prst="line">
            <a:avLst/>
          </a:prstGeom>
          <a:ln w="28575">
            <a:solidFill>
              <a:srgbClr val="99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_圆角矩形 9"/>
          <p:cNvSpPr/>
          <p:nvPr>
            <p:custDataLst>
              <p:tags r:id="rId1"/>
            </p:custDataLst>
          </p:nvPr>
        </p:nvSpPr>
        <p:spPr>
          <a:xfrm>
            <a:off x="1" y="227410"/>
            <a:ext cx="365522" cy="375047"/>
          </a:xfrm>
          <a:prstGeom prst="roundRect">
            <a:avLst>
              <a:gd name="adj" fmla="val 0"/>
            </a:avLst>
          </a:prstGeom>
          <a:solidFill>
            <a:srgbClr val="F1887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9702" name="文本框 14"/>
          <p:cNvSpPr txBox="1"/>
          <p:nvPr/>
        </p:nvSpPr>
        <p:spPr>
          <a:xfrm>
            <a:off x="603647" y="180976"/>
            <a:ext cx="1890713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32173" y="650082"/>
            <a:ext cx="1535906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难点突破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956072" y="810816"/>
            <a:ext cx="7934325" cy="2432447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+mn-ea"/>
                <a:ea typeface="+mn-ea"/>
              </a:rPr>
              <a:t>有趣之二：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洗完澡以后，航天员还要花很长时间清理身体上和浴桶里的水，实在太麻烦了。所以，现在航天员通常只用免洗湿巾擦拭身体，这就简单省事多了。</a:t>
            </a:r>
          </a:p>
        </p:txBody>
      </p:sp>
      <p:pic>
        <p:nvPicPr>
          <p:cNvPr id="21507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8257" y="3042047"/>
            <a:ext cx="130373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3705" y="3162777"/>
            <a:ext cx="2412683" cy="19016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4" name="组合 2"/>
          <p:cNvGrpSpPr>
            <a:grpSpLocks/>
          </p:cNvGrpSpPr>
          <p:nvPr/>
        </p:nvGrpSpPr>
        <p:grpSpPr bwMode="auto">
          <a:xfrm>
            <a:off x="6292454" y="3773091"/>
            <a:ext cx="1968103" cy="1079897"/>
            <a:chOff x="5914065" y="3921962"/>
            <a:chExt cx="1967825" cy="1081001"/>
          </a:xfrm>
        </p:grpSpPr>
        <p:sp>
          <p:nvSpPr>
            <p:cNvPr id="2" name="爆炸形: 14 pt  1"/>
            <p:cNvSpPr/>
            <p:nvPr/>
          </p:nvSpPr>
          <p:spPr>
            <a:xfrm rot="894526">
              <a:off x="5914065" y="3921962"/>
              <a:ext cx="1967825" cy="1081001"/>
            </a:xfrm>
            <a:prstGeom prst="irregularSeal2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6339058" y="4165098"/>
              <a:ext cx="1089269" cy="6543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4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200" b="1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有趣</a:t>
              </a:r>
            </a:p>
          </p:txBody>
        </p:sp>
      </p:grpSp>
      <p:sp>
        <p:nvSpPr>
          <p:cNvPr id="3" name="PA_圆角矩形 9"/>
          <p:cNvSpPr/>
          <p:nvPr>
            <p:custDataLst>
              <p:tags r:id="rId1"/>
            </p:custDataLst>
          </p:nvPr>
        </p:nvSpPr>
        <p:spPr>
          <a:xfrm>
            <a:off x="1" y="227410"/>
            <a:ext cx="365522" cy="375047"/>
          </a:xfrm>
          <a:prstGeom prst="roundRect">
            <a:avLst>
              <a:gd name="adj" fmla="val 0"/>
            </a:avLst>
          </a:prstGeom>
          <a:solidFill>
            <a:srgbClr val="F1887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9702" name="文本框 14"/>
          <p:cNvSpPr txBox="1"/>
          <p:nvPr/>
        </p:nvSpPr>
        <p:spPr>
          <a:xfrm>
            <a:off x="603647" y="180976"/>
            <a:ext cx="1890713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32173" y="650082"/>
            <a:ext cx="1535906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难点突破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2"/>
          <p:cNvGraphicFramePr>
            <a:graphicFrameLocks noGrp="1"/>
          </p:cNvGraphicFramePr>
          <p:nvPr/>
        </p:nvGraphicFramePr>
        <p:xfrm>
          <a:off x="1333500" y="1334691"/>
          <a:ext cx="6426994" cy="2912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1018"/>
                <a:gridCol w="5125976"/>
              </a:tblGrid>
              <a:tr h="72806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5" marR="91435" marT="45713" marB="45713">
                    <a:solidFill>
                      <a:srgbClr val="F0FECE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5" marR="91435" marT="45713" marB="45713">
                    <a:solidFill>
                      <a:srgbClr val="F0FECE"/>
                    </a:solidFill>
                  </a:tcPr>
                </a:tc>
              </a:tr>
              <a:tr h="72806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5" marR="91435" marT="45713" marB="45713">
                    <a:solidFill>
                      <a:srgbClr val="FAE8DE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5" marR="91435" marT="45713" marB="45713">
                    <a:solidFill>
                      <a:srgbClr val="FAE8DE"/>
                    </a:solidFill>
                  </a:tcPr>
                </a:tc>
              </a:tr>
              <a:tr h="72806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5" marR="91435" marT="45713" marB="45713">
                    <a:solidFill>
                      <a:srgbClr val="E4DAFA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5" marR="91435" marT="45713" marB="45713">
                    <a:solidFill>
                      <a:srgbClr val="E4DAFA"/>
                    </a:solidFill>
                  </a:tcPr>
                </a:tc>
              </a:tr>
              <a:tr h="72806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5" marR="91435" marT="45713" marB="45713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5" marR="91435" marT="45713" marB="45713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504950" y="1444229"/>
            <a:ext cx="1087041" cy="631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4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睡觉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504950" y="2166938"/>
            <a:ext cx="1087041" cy="6298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4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活动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504950" y="2842023"/>
            <a:ext cx="1087041" cy="629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4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喝水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437085" y="3580210"/>
            <a:ext cx="1087040" cy="629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4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洗澡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932635" y="1441848"/>
            <a:ext cx="2428875" cy="629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4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</a:rPr>
              <a:t>钻入睡袋里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515916" y="2162175"/>
            <a:ext cx="3262313" cy="6298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4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</a:rPr>
              <a:t>手臂，特制扶手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034903" y="2865835"/>
            <a:ext cx="4394597" cy="629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4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带吸管的饮水袋</a:t>
            </a:r>
            <a:endParaRPr lang="zh-CN" altLang="en-US" sz="3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34903" y="3556398"/>
            <a:ext cx="4423172" cy="629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4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</a:rPr>
              <a:t>密封浴桶、免洗湿巾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142060" y="414337"/>
            <a:ext cx="3696890" cy="700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4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太空生活趣事</a:t>
            </a:r>
          </a:p>
        </p:txBody>
      </p:sp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19051" y="227410"/>
            <a:ext cx="365522" cy="375047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3" name="文本框 2"/>
          <p:cNvSpPr txBox="1"/>
          <p:nvPr/>
        </p:nvSpPr>
        <p:spPr>
          <a:xfrm>
            <a:off x="522445" y="172876"/>
            <a:ext cx="1944530" cy="483870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defRPr/>
            </a:pPr>
            <a:r>
              <a:rPr lang="zh-CN" altLang="en-US" sz="2700" b="1" noProof="1">
                <a:solidFill>
                  <a:schemeClr val="accent4"/>
                </a:solidFill>
              </a:rPr>
              <a:t>课堂练习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5727" y="656748"/>
            <a:ext cx="1944530" cy="483871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defRPr/>
            </a:pPr>
            <a:r>
              <a:rPr lang="zh-CN" altLang="en-US" sz="2700" b="1" noProof="1">
                <a:solidFill>
                  <a:schemeClr val="accent4"/>
                </a:solidFill>
              </a:rPr>
              <a:t>难点巩固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3" grpId="0" bldLvl="0" animBg="1"/>
      <p:bldP spid="1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6"/>
          <p:cNvSpPr txBox="1">
            <a:spLocks noChangeArrowheads="1"/>
          </p:cNvSpPr>
          <p:nvPr/>
        </p:nvSpPr>
        <p:spPr bwMode="auto">
          <a:xfrm>
            <a:off x="1007269" y="-58341"/>
            <a:ext cx="3302827" cy="700192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rgbClr val="3A5A8A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100" b="1">
                <a:solidFill>
                  <a:schemeClr val="bg1"/>
                </a:solidFill>
                <a:ea typeface="黑体" pitchFamily="49" charset="-122"/>
              </a:rPr>
              <a:t>【课堂小结】</a:t>
            </a:r>
          </a:p>
        </p:txBody>
      </p:sp>
      <p:sp>
        <p:nvSpPr>
          <p:cNvPr id="18" name="PA_圆角矩形 9"/>
          <p:cNvSpPr/>
          <p:nvPr>
            <p:custDataLst>
              <p:tags r:id="rId1"/>
            </p:custDataLst>
          </p:nvPr>
        </p:nvSpPr>
        <p:spPr>
          <a:xfrm>
            <a:off x="1" y="227410"/>
            <a:ext cx="365522" cy="375047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6627" name="文本框 18"/>
          <p:cNvSpPr txBox="1">
            <a:spLocks noChangeArrowheads="1"/>
          </p:cNvSpPr>
          <p:nvPr/>
        </p:nvSpPr>
        <p:spPr bwMode="auto">
          <a:xfrm>
            <a:off x="425054" y="219075"/>
            <a:ext cx="139065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小结</a:t>
            </a:r>
            <a:endParaRPr lang="en-US" altLang="zh-CN" sz="210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6628" name="文本框 23"/>
          <p:cNvSpPr txBox="1">
            <a:spLocks noChangeArrowheads="1"/>
          </p:cNvSpPr>
          <p:nvPr/>
        </p:nvSpPr>
        <p:spPr bwMode="auto">
          <a:xfrm>
            <a:off x="2230042" y="277416"/>
            <a:ext cx="372546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i="1">
                <a:solidFill>
                  <a:srgbClr val="29AAF8"/>
                </a:solidFill>
                <a:latin typeface="宋体" pitchFamily="2" charset="-122"/>
                <a:ea typeface="宋体" pitchFamily="2" charset="-122"/>
              </a:rPr>
              <a:t>根据实际需要新增页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61109" y="1186338"/>
            <a:ext cx="6933723" cy="3147015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defRPr/>
            </a:pPr>
            <a:r>
              <a:rPr lang="en-US" altLang="zh-CN" sz="4100" noProof="1">
                <a:solidFill>
                  <a:schemeClr val="accent4"/>
                </a:solidFill>
              </a:rPr>
              <a:t>        </a:t>
            </a:r>
            <a:r>
              <a:rPr lang="zh-CN" altLang="en-US" sz="5000" b="1" noProof="1">
                <a:solidFill>
                  <a:schemeClr val="accent4"/>
                </a:solidFill>
              </a:rPr>
              <a:t>太空生活的趣事还有很多很多，正等着我们小朋友自己去体验、去探索、去发现。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522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929063" y="929879"/>
            <a:ext cx="1285875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000" b="1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3000" b="1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3465910" y="1346598"/>
            <a:ext cx="2212181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>
                <a:solidFill>
                  <a:srgbClr val="29AAF8"/>
                </a:solidFill>
                <a:latin typeface="Century Gothic" pitchFamily="34" charset="0"/>
                <a:ea typeface="冬青黑体简体中文 W3" pitchFamily="34" charset="-122"/>
              </a:rPr>
              <a:t>CONTENTS</a:t>
            </a:r>
          </a:p>
        </p:txBody>
      </p:sp>
      <p:sp>
        <p:nvSpPr>
          <p:cNvPr id="13315" name="灯片编号占位符 1"/>
          <p:cNvSpPr>
            <a:spLocks noGrp="1" noChangeArrowheads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/>
            <a:fld id="{DD09540B-8645-4B0C-A4B2-D1BB9E2123C4}" type="slidenum">
              <a:rPr lang="zh-CN" altLang="en-US" sz="8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pPr algn="r"/>
              <a:t>2</a:t>
            </a:fld>
            <a:endParaRPr lang="zh-CN" altLang="en-US" sz="8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1523999" y="2060540"/>
          <a:ext cx="6096000" cy="1491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648269" y="518615"/>
            <a:ext cx="2661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hlinkClick r:id="rId5" action="ppaction://hlinkfile"/>
          </p:cNvPr>
          <p:cNvSpPr txBox="1"/>
          <p:nvPr/>
        </p:nvSpPr>
        <p:spPr>
          <a:xfrm>
            <a:off x="6099573" y="253603"/>
            <a:ext cx="2868215" cy="8810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zh-CN" altLang="en-US" sz="4400" b="1" noProof="1">
                <a:solidFill>
                  <a:srgbClr val="FFFF00"/>
                </a:solidFill>
                <a:latin typeface="黑体" panose="02010609060101010101" charset="-122"/>
                <a:ea typeface="黑体" panose="02010609060101010101" charset="-122"/>
              </a:rPr>
              <a:t>太空生活</a:t>
            </a:r>
          </a:p>
        </p:txBody>
      </p:sp>
      <p:pic>
        <p:nvPicPr>
          <p:cNvPr id="4" name="图片 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8" y="3868342"/>
            <a:ext cx="3314700" cy="113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1" y="227410"/>
            <a:ext cx="365522" cy="375047"/>
          </a:xfrm>
          <a:prstGeom prst="roundRect">
            <a:avLst>
              <a:gd name="adj" fmla="val 0"/>
            </a:avLst>
          </a:prstGeom>
          <a:solidFill>
            <a:srgbClr val="F1887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521018" y="173355"/>
            <a:ext cx="996315" cy="483870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defRPr/>
            </a:pPr>
            <a:r>
              <a:rPr lang="zh-CN" altLang="en-US" sz="2700" b="1" noProof="1">
                <a:solidFill>
                  <a:schemeClr val="accent4"/>
                </a:solidFill>
              </a:rPr>
              <a:t>导入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53666" y="3887391"/>
            <a:ext cx="1351359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睡觉</a:t>
            </a:r>
            <a:endParaRPr lang="zh-CN" altLang="en-US" sz="27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92329" y="3894535"/>
            <a:ext cx="1350169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喝水</a:t>
            </a:r>
            <a:endParaRPr lang="zh-CN" altLang="en-US" sz="27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46785" y="3919538"/>
            <a:ext cx="1350169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活动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428310" y="3794523"/>
            <a:ext cx="102512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洗澡</a:t>
            </a:r>
          </a:p>
        </p:txBody>
      </p:sp>
      <p:sp>
        <p:nvSpPr>
          <p:cNvPr id="16389" name="矩形 7"/>
          <p:cNvSpPr>
            <a:spLocks noChangeArrowheads="1"/>
          </p:cNvSpPr>
          <p:nvPr/>
        </p:nvSpPr>
        <p:spPr bwMode="auto">
          <a:xfrm>
            <a:off x="1121569" y="994172"/>
            <a:ext cx="8353425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    朗读课文，说一说：课文从哪几个方面写了太空生活的有趣？</a:t>
            </a:r>
            <a:endParaRPr lang="zh-CN" altLang="en-US" sz="3600" dirty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9702" name="文本框 14"/>
          <p:cNvSpPr txBox="1"/>
          <p:nvPr/>
        </p:nvSpPr>
        <p:spPr>
          <a:xfrm>
            <a:off x="603647" y="180976"/>
            <a:ext cx="1890713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48" y="2413398"/>
            <a:ext cx="2169319" cy="143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7016" y="2403872"/>
            <a:ext cx="2178844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2408635"/>
            <a:ext cx="2187179" cy="144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2287" y="2375298"/>
            <a:ext cx="2044304" cy="143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5" name="组合 12"/>
          <p:cNvGrpSpPr>
            <a:grpSpLocks/>
          </p:cNvGrpSpPr>
          <p:nvPr/>
        </p:nvGrpSpPr>
        <p:grpSpPr bwMode="auto">
          <a:xfrm>
            <a:off x="2105025" y="1072754"/>
            <a:ext cx="7006829" cy="550069"/>
            <a:chOff x="1187624" y="368077"/>
            <a:chExt cx="7362504" cy="548688"/>
          </a:xfrm>
        </p:grpSpPr>
        <p:pic>
          <p:nvPicPr>
            <p:cNvPr id="16396" name="图片 13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386" y="368077"/>
              <a:ext cx="5747742" cy="54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7" name="图片 14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368077"/>
              <a:ext cx="1614762" cy="54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398" name="图片 1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0"/>
          <a:stretch>
            <a:fillRect/>
          </a:stretch>
        </p:blipFill>
        <p:spPr bwMode="auto">
          <a:xfrm>
            <a:off x="1121569" y="1622822"/>
            <a:ext cx="5817394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32173" y="650082"/>
            <a:ext cx="1535906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难点突破</a:t>
            </a:r>
          </a:p>
        </p:txBody>
      </p:sp>
      <p:sp>
        <p:nvSpPr>
          <p:cNvPr id="3" name="PA_圆角矩形 9"/>
          <p:cNvSpPr/>
          <p:nvPr>
            <p:custDataLst>
              <p:tags r:id="rId2"/>
            </p:custDataLst>
          </p:nvPr>
        </p:nvSpPr>
        <p:spPr>
          <a:xfrm>
            <a:off x="1" y="227410"/>
            <a:ext cx="365522" cy="375047"/>
          </a:xfrm>
          <a:prstGeom prst="roundRect">
            <a:avLst>
              <a:gd name="adj" fmla="val 0"/>
            </a:avLst>
          </a:prstGeom>
          <a:solidFill>
            <a:srgbClr val="F1887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0613" y="2295525"/>
            <a:ext cx="2641997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071812" y="375047"/>
            <a:ext cx="3176588" cy="70842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趣事一</a:t>
            </a:r>
            <a:r>
              <a:rPr lang="en-US" altLang="zh-CN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睡觉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1906191"/>
            <a:ext cx="1933575" cy="262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14388" y="1187053"/>
            <a:ext cx="7935516" cy="70961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+mn-ea"/>
                <a:ea typeface="+mn-ea"/>
              </a:rPr>
              <a:t>有趣之一：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站着睡觉和躺着睡觉一样舒服。</a:t>
            </a: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4282678" y="2909888"/>
            <a:ext cx="1660922" cy="1222772"/>
            <a:chOff x="4159971" y="2787517"/>
            <a:chExt cx="1661374" cy="1223493"/>
          </a:xfrm>
        </p:grpSpPr>
        <p:sp>
          <p:nvSpPr>
            <p:cNvPr id="5" name="爆炸形: 14 pt  4"/>
            <p:cNvSpPr/>
            <p:nvPr/>
          </p:nvSpPr>
          <p:spPr>
            <a:xfrm rot="1017919">
              <a:off x="4159971" y="2787517"/>
              <a:ext cx="1661374" cy="1223493"/>
            </a:xfrm>
            <a:prstGeom prst="irregularSeal2">
              <a:avLst/>
            </a:prstGeom>
            <a:solidFill>
              <a:srgbClr val="EDFED2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75" name="文本框 7"/>
            <p:cNvSpPr txBox="1"/>
            <p:nvPr/>
          </p:nvSpPr>
          <p:spPr>
            <a:xfrm>
              <a:off x="4399351" y="3053183"/>
              <a:ext cx="1106392" cy="7329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200" b="1" noProof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舒服</a:t>
              </a:r>
            </a:p>
          </p:txBody>
        </p:sp>
      </p:grpSp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1" y="227410"/>
            <a:ext cx="365522" cy="375047"/>
          </a:xfrm>
          <a:prstGeom prst="roundRect">
            <a:avLst>
              <a:gd name="adj" fmla="val 0"/>
            </a:avLst>
          </a:prstGeom>
          <a:solidFill>
            <a:srgbClr val="F1887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9702" name="文本框 14"/>
          <p:cNvSpPr txBox="1"/>
          <p:nvPr/>
        </p:nvSpPr>
        <p:spPr>
          <a:xfrm>
            <a:off x="603647" y="180976"/>
            <a:ext cx="1890713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32173" y="650082"/>
            <a:ext cx="1535906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难点突破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26282" y="1191817"/>
            <a:ext cx="8146256" cy="1840706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+mn-ea"/>
                <a:ea typeface="+mn-ea"/>
              </a:rPr>
              <a:t>有趣之二：</a:t>
            </a:r>
            <a:r>
              <a:rPr lang="zh-CN" altLang="en-US" sz="3200" b="1" dirty="0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必须钻入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固定在舱壁上的</a:t>
            </a:r>
            <a:r>
              <a:rPr lang="zh-CN" altLang="en-US" sz="3200" b="1" dirty="0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睡袋里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，不然，一不小心就会飘到别处去。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7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294" y="2501504"/>
            <a:ext cx="256222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4"/>
          <p:cNvGrpSpPr>
            <a:grpSpLocks/>
          </p:cNvGrpSpPr>
          <p:nvPr/>
        </p:nvGrpSpPr>
        <p:grpSpPr bwMode="auto">
          <a:xfrm>
            <a:off x="1141810" y="2443163"/>
            <a:ext cx="4148138" cy="2688431"/>
            <a:chOff x="1168266" y="2110860"/>
            <a:chExt cx="4055133" cy="2688793"/>
          </a:xfrm>
        </p:grpSpPr>
        <p:pic>
          <p:nvPicPr>
            <p:cNvPr id="18436" name="图片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168266" y="2110860"/>
              <a:ext cx="4055133" cy="2688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797" name="文本框 7"/>
            <p:cNvSpPr txBox="1"/>
            <p:nvPr/>
          </p:nvSpPr>
          <p:spPr>
            <a:xfrm>
              <a:off x="2043542" y="3106356"/>
              <a:ext cx="2304582" cy="13728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200" b="1" noProof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这样才能睡个安稳觉</a:t>
              </a:r>
            </a:p>
          </p:txBody>
        </p:sp>
      </p:grpSp>
      <p:sp>
        <p:nvSpPr>
          <p:cNvPr id="4" name="PA_圆角矩形 9"/>
          <p:cNvSpPr/>
          <p:nvPr>
            <p:custDataLst>
              <p:tags r:id="rId1"/>
            </p:custDataLst>
          </p:nvPr>
        </p:nvSpPr>
        <p:spPr>
          <a:xfrm>
            <a:off x="1" y="227410"/>
            <a:ext cx="365522" cy="375047"/>
          </a:xfrm>
          <a:prstGeom prst="roundRect">
            <a:avLst>
              <a:gd name="adj" fmla="val 0"/>
            </a:avLst>
          </a:prstGeom>
          <a:solidFill>
            <a:srgbClr val="F1887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9702" name="文本框 14"/>
          <p:cNvSpPr txBox="1"/>
          <p:nvPr/>
        </p:nvSpPr>
        <p:spPr>
          <a:xfrm>
            <a:off x="603647" y="180976"/>
            <a:ext cx="1890713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32173" y="650082"/>
            <a:ext cx="1535906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难点突破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5535" y="1385887"/>
            <a:ext cx="8212931" cy="36147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    在宇宙飞船里活动也需要技巧。跟在地面上用腿脚行走不同，航天员在舱体里移动主要靠手臂。为了方便航天员在舱体中活动，舱壁上安装了很多特制的扶手。平时，航天员会依靠这些扶手或其他设施稳定自己的身体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136106" y="326231"/>
            <a:ext cx="3176588" cy="7096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趣事二</a:t>
            </a:r>
            <a:r>
              <a:rPr lang="en-US" altLang="zh-CN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活动</a:t>
            </a:r>
          </a:p>
        </p:txBody>
      </p:sp>
      <p:grpSp>
        <p:nvGrpSpPr>
          <p:cNvPr id="5" name="组合 12"/>
          <p:cNvGrpSpPr>
            <a:grpSpLocks/>
          </p:cNvGrpSpPr>
          <p:nvPr/>
        </p:nvGrpSpPr>
        <p:grpSpPr bwMode="auto">
          <a:xfrm>
            <a:off x="921544" y="3033715"/>
            <a:ext cx="1746647" cy="662324"/>
            <a:chOff x="440816" y="2531056"/>
            <a:chExt cx="1746429" cy="662555"/>
          </a:xfrm>
        </p:grpSpPr>
        <p:sp>
          <p:nvSpPr>
            <p:cNvPr id="12" name="对话气泡: 圆角矩形 11"/>
            <p:cNvSpPr/>
            <p:nvPr/>
          </p:nvSpPr>
          <p:spPr>
            <a:xfrm flipV="1">
              <a:off x="440816" y="2531056"/>
              <a:ext cx="1746429" cy="605049"/>
            </a:xfrm>
            <a:prstGeom prst="wedgeRoundRectCallout">
              <a:avLst/>
            </a:prstGeom>
            <a:solidFill>
              <a:srgbClr val="EDFED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9461" name="文本框 9"/>
            <p:cNvSpPr txBox="1">
              <a:spLocks noChangeArrowheads="1"/>
            </p:cNvSpPr>
            <p:nvPr/>
          </p:nvSpPr>
          <p:spPr bwMode="auto">
            <a:xfrm>
              <a:off x="440816" y="2547054"/>
              <a:ext cx="1746429" cy="646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30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特别之处</a:t>
              </a: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407569" y="3330178"/>
            <a:ext cx="2987279" cy="62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太空走路轻飘飘</a:t>
            </a:r>
          </a:p>
        </p:txBody>
      </p:sp>
      <p:sp>
        <p:nvSpPr>
          <p:cNvPr id="19466" name="文本框 14"/>
          <p:cNvSpPr txBox="1"/>
          <p:nvPr/>
        </p:nvSpPr>
        <p:spPr>
          <a:xfrm>
            <a:off x="1053704" y="4402932"/>
            <a:ext cx="1987153" cy="65960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特制扶手</a:t>
            </a:r>
          </a:p>
        </p:txBody>
      </p:sp>
      <p:sp>
        <p:nvSpPr>
          <p:cNvPr id="16" name="箭头: 下 15"/>
          <p:cNvSpPr/>
          <p:nvPr/>
        </p:nvSpPr>
        <p:spPr>
          <a:xfrm>
            <a:off x="1768079" y="3671888"/>
            <a:ext cx="383381" cy="864394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9469" name="文本框 17"/>
          <p:cNvSpPr txBox="1"/>
          <p:nvPr/>
        </p:nvSpPr>
        <p:spPr>
          <a:xfrm>
            <a:off x="3407569" y="3898107"/>
            <a:ext cx="1988344" cy="65960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solidFill>
                  <a:srgbClr val="9933FF"/>
                </a:solidFill>
                <a:latin typeface="黑体" panose="02010609060101010101" charset="-122"/>
                <a:ea typeface="黑体" panose="02010609060101010101" charset="-122"/>
              </a:rPr>
              <a:t>稳定身体</a:t>
            </a:r>
          </a:p>
        </p:txBody>
      </p:sp>
      <p:sp>
        <p:nvSpPr>
          <p:cNvPr id="20" name="箭头: 下 19"/>
          <p:cNvSpPr/>
          <p:nvPr/>
        </p:nvSpPr>
        <p:spPr>
          <a:xfrm rot="14037108">
            <a:off x="2782491" y="3957638"/>
            <a:ext cx="342900" cy="650081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" name="PA_圆角矩形 9"/>
          <p:cNvSpPr/>
          <p:nvPr>
            <p:custDataLst>
              <p:tags r:id="rId1"/>
            </p:custDataLst>
          </p:nvPr>
        </p:nvSpPr>
        <p:spPr>
          <a:xfrm>
            <a:off x="1" y="227410"/>
            <a:ext cx="365522" cy="375047"/>
          </a:xfrm>
          <a:prstGeom prst="roundRect">
            <a:avLst>
              <a:gd name="adj" fmla="val 0"/>
            </a:avLst>
          </a:prstGeom>
          <a:solidFill>
            <a:srgbClr val="F1887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9702" name="文本框 14"/>
          <p:cNvSpPr txBox="1"/>
          <p:nvPr/>
        </p:nvSpPr>
        <p:spPr>
          <a:xfrm>
            <a:off x="603647" y="180976"/>
            <a:ext cx="1890713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32173" y="650082"/>
            <a:ext cx="1535906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难点突破</a:t>
            </a:r>
          </a:p>
        </p:txBody>
      </p:sp>
      <p:sp>
        <p:nvSpPr>
          <p:cNvPr id="7" name="箭头: 下 19"/>
          <p:cNvSpPr/>
          <p:nvPr/>
        </p:nvSpPr>
        <p:spPr>
          <a:xfrm rot="17457108">
            <a:off x="2784872" y="3526632"/>
            <a:ext cx="342900" cy="645319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/>
      <p:bldP spid="11" grpId="0" bldLvl="0" animBg="1"/>
      <p:bldP spid="19466" grpId="0"/>
      <p:bldP spid="16" grpId="0" bldLvl="0" animBg="1"/>
      <p:bldP spid="19469" grpId="0"/>
      <p:bldP spid="20" grpId="0" bldLvl="0" animBg="1"/>
      <p:bldP spid="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44441" y="466725"/>
            <a:ext cx="3176588" cy="7096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趣事三</a:t>
            </a:r>
            <a:r>
              <a:rPr lang="en-US" altLang="zh-CN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喝水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44129" y="1114426"/>
            <a:ext cx="7936706" cy="1841897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+mn-ea"/>
                <a:ea typeface="+mn-ea"/>
              </a:rPr>
              <a:t>有趣之一：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即使把杯子倒过来，水也不会往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下流。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2" name="图片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425" y="2441973"/>
            <a:ext cx="1281113" cy="217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5498" y="2752725"/>
            <a:ext cx="891778" cy="161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0560" y="2752725"/>
            <a:ext cx="958453" cy="95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接箭头连接符 10"/>
          <p:cNvCxnSpPr/>
          <p:nvPr/>
        </p:nvCxnSpPr>
        <p:spPr>
          <a:xfrm>
            <a:off x="2291954" y="3643313"/>
            <a:ext cx="1514475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箭头: 右 11"/>
          <p:cNvSpPr/>
          <p:nvPr/>
        </p:nvSpPr>
        <p:spPr>
          <a:xfrm>
            <a:off x="5189935" y="3438525"/>
            <a:ext cx="950119" cy="410766"/>
          </a:xfrm>
          <a:prstGeom prst="rightArrow">
            <a:avLst/>
          </a:prstGeom>
          <a:solidFill>
            <a:srgbClr val="AA8CF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4" name="组合 14"/>
          <p:cNvGrpSpPr>
            <a:grpSpLocks/>
          </p:cNvGrpSpPr>
          <p:nvPr/>
        </p:nvGrpSpPr>
        <p:grpSpPr bwMode="auto">
          <a:xfrm>
            <a:off x="6411516" y="2956323"/>
            <a:ext cx="2085975" cy="1412081"/>
            <a:chOff x="6338819" y="3031477"/>
            <a:chExt cx="2085367" cy="1414213"/>
          </a:xfrm>
        </p:grpSpPr>
        <p:sp>
          <p:nvSpPr>
            <p:cNvPr id="14" name="云形 13"/>
            <p:cNvSpPr/>
            <p:nvPr/>
          </p:nvSpPr>
          <p:spPr>
            <a:xfrm rot="153763">
              <a:off x="6338819" y="3031477"/>
              <a:ext cx="2074654" cy="1414213"/>
            </a:xfrm>
            <a:prstGeom prst="cloud">
              <a:avLst/>
            </a:prstGeom>
            <a:solidFill>
              <a:srgbClr val="F0F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5850" name="文本框 12"/>
            <p:cNvSpPr txBox="1"/>
            <p:nvPr/>
          </p:nvSpPr>
          <p:spPr>
            <a:xfrm>
              <a:off x="6648291" y="3094675"/>
              <a:ext cx="1775895" cy="127611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200" b="1" noProof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水失去了重量</a:t>
              </a:r>
            </a:p>
          </p:txBody>
        </p:sp>
      </p:grpSp>
      <p:sp>
        <p:nvSpPr>
          <p:cNvPr id="5" name="PA_圆角矩形 9"/>
          <p:cNvSpPr/>
          <p:nvPr>
            <p:custDataLst>
              <p:tags r:id="rId1"/>
            </p:custDataLst>
          </p:nvPr>
        </p:nvSpPr>
        <p:spPr>
          <a:xfrm>
            <a:off x="1" y="227410"/>
            <a:ext cx="365522" cy="375047"/>
          </a:xfrm>
          <a:prstGeom prst="roundRect">
            <a:avLst>
              <a:gd name="adj" fmla="val 0"/>
            </a:avLst>
          </a:prstGeom>
          <a:solidFill>
            <a:srgbClr val="F1887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9702" name="文本框 14"/>
          <p:cNvSpPr txBox="1"/>
          <p:nvPr/>
        </p:nvSpPr>
        <p:spPr>
          <a:xfrm>
            <a:off x="603647" y="180976"/>
            <a:ext cx="1890713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32173" y="650082"/>
            <a:ext cx="1535906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难点突破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13172" y="1266825"/>
            <a:ext cx="8514159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在宇宙飞船里水失去了重量，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失重是指什么呢？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75110" y="2107407"/>
            <a:ext cx="4947047" cy="198953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latin typeface="宋体" panose="02010600030101010101" pitchFamily="2" charset="-122"/>
                <a:ea typeface="宋体" panose="02010600030101010101" pitchFamily="2" charset="-122"/>
              </a:rPr>
              <a:t>    物体在太空中没有了地球的引力，也就没有了重量，显得轻飘飘的。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779" y="2357618"/>
            <a:ext cx="2747663" cy="2060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3226594" y="4325541"/>
            <a:ext cx="1697831" cy="790575"/>
            <a:chOff x="3145536" y="4169596"/>
            <a:chExt cx="1697126" cy="790110"/>
          </a:xfrm>
        </p:grpSpPr>
        <p:sp>
          <p:nvSpPr>
            <p:cNvPr id="4" name="波形 3"/>
            <p:cNvSpPr/>
            <p:nvPr/>
          </p:nvSpPr>
          <p:spPr>
            <a:xfrm>
              <a:off x="3145536" y="4169596"/>
              <a:ext cx="1697126" cy="790110"/>
            </a:xfrm>
            <a:prstGeom prst="wave">
              <a:avLst/>
            </a:prstGeom>
            <a:solidFill>
              <a:srgbClr val="E4DAFA"/>
            </a:solidFill>
            <a:ln>
              <a:solidFill>
                <a:srgbClr val="99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0" name="文本框 9"/>
            <p:cNvSpPr txBox="1">
              <a:spLocks noChangeArrowheads="1"/>
            </p:cNvSpPr>
            <p:nvPr/>
          </p:nvSpPr>
          <p:spPr bwMode="auto">
            <a:xfrm rot="389613">
              <a:off x="3483533" y="4218357"/>
              <a:ext cx="1088970" cy="6533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4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200" b="1" dirty="0">
                  <a:solidFill>
                    <a:srgbClr val="0000FF"/>
                  </a:solidFill>
                  <a:latin typeface="黑体" panose="02010609060101010101" charset="-122"/>
                  <a:ea typeface="黑体" panose="02010609060101010101" charset="-122"/>
                </a:rPr>
                <a:t>失重</a:t>
              </a:r>
            </a:p>
          </p:txBody>
        </p:sp>
      </p:grpSp>
      <p:sp>
        <p:nvSpPr>
          <p:cNvPr id="8" name="PA_圆角矩形 9"/>
          <p:cNvSpPr/>
          <p:nvPr>
            <p:custDataLst>
              <p:tags r:id="rId1"/>
            </p:custDataLst>
          </p:nvPr>
        </p:nvSpPr>
        <p:spPr>
          <a:xfrm>
            <a:off x="19051" y="103585"/>
            <a:ext cx="365522" cy="375047"/>
          </a:xfrm>
          <a:prstGeom prst="roundRect">
            <a:avLst>
              <a:gd name="adj" fmla="val 0"/>
            </a:avLst>
          </a:prstGeom>
          <a:solidFill>
            <a:srgbClr val="F1887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9702" name="文本框 14"/>
          <p:cNvSpPr txBox="1"/>
          <p:nvPr/>
        </p:nvSpPr>
        <p:spPr>
          <a:xfrm>
            <a:off x="613172" y="57151"/>
            <a:ext cx="1890713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5023" y="526257"/>
            <a:ext cx="1535906" cy="469106"/>
          </a:xfrm>
          <a:prstGeom prst="rect">
            <a:avLst/>
          </a:prstGeom>
          <a:noFill/>
          <a:ln w="9525">
            <a:noFill/>
          </a:ln>
        </p:spPr>
        <p:txBody>
          <a:bodyPr lIns="38576" tIns="19289" rIns="38576" bIns="19289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难点突破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538</Words>
  <Application>Microsoft Office PowerPoint</Application>
  <PresentationFormat>全屏显示(16:9)</PresentationFormat>
  <Paragraphs>93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Meiryo</vt:lpstr>
      <vt:lpstr>冬青黑体简体中文 W3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Century Gothic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212</cp:revision>
  <dcterms:created xsi:type="dcterms:W3CDTF">2019-06-19T02:08:00Z</dcterms:created>
  <dcterms:modified xsi:type="dcterms:W3CDTF">2021-07-17T07:41:57Z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