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35"/>
  </p:notesMasterIdLst>
  <p:handoutMasterIdLst>
    <p:handoutMasterId r:id="rId36"/>
  </p:handoutMasterIdLst>
  <p:sldIdLst>
    <p:sldId id="256" r:id="rId3"/>
    <p:sldId id="258" r:id="rId4"/>
    <p:sldId id="261" r:id="rId5"/>
    <p:sldId id="535" r:id="rId6"/>
    <p:sldId id="536" r:id="rId7"/>
    <p:sldId id="537" r:id="rId8"/>
    <p:sldId id="538" r:id="rId9"/>
    <p:sldId id="539" r:id="rId10"/>
    <p:sldId id="540" r:id="rId11"/>
    <p:sldId id="267" r:id="rId12"/>
    <p:sldId id="282" r:id="rId13"/>
    <p:sldId id="542" r:id="rId14"/>
    <p:sldId id="457" r:id="rId15"/>
    <p:sldId id="458" r:id="rId16"/>
    <p:sldId id="459" r:id="rId17"/>
    <p:sldId id="543" r:id="rId18"/>
    <p:sldId id="544" r:id="rId19"/>
    <p:sldId id="545" r:id="rId20"/>
    <p:sldId id="270" r:id="rId21"/>
    <p:sldId id="546" r:id="rId22"/>
    <p:sldId id="530" r:id="rId23"/>
    <p:sldId id="462" r:id="rId24"/>
    <p:sldId id="274" r:id="rId25"/>
    <p:sldId id="548" r:id="rId26"/>
    <p:sldId id="307" r:id="rId27"/>
    <p:sldId id="560" r:id="rId28"/>
    <p:sldId id="470" r:id="rId29"/>
    <p:sldId id="561" r:id="rId30"/>
    <p:sldId id="384" r:id="rId31"/>
    <p:sldId id="562" r:id="rId32"/>
    <p:sldId id="565" r:id="rId33"/>
    <p:sldId id="566" r:id="rId3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30">
          <p15:clr>
            <a:srgbClr val="A4A3A4"/>
          </p15:clr>
        </p15:guide>
        <p15:guide id="2" pos="29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720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333FF"/>
    <a:srgbClr val="EAFAC9"/>
    <a:srgbClr val="93FAF8"/>
    <a:srgbClr val="FFCBFC"/>
    <a:srgbClr val="FEB3DB"/>
    <a:srgbClr val="FF00FF"/>
    <a:srgbClr val="DFFF82"/>
    <a:srgbClr val="00B0F0"/>
    <a:srgbClr val="FBB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530"/>
        <p:guide pos="2981"/>
      </p:guideLst>
    </p:cSldViewPr>
  </p:slideViewPr>
  <p:outlineViewPr>
    <p:cViewPr>
      <p:scale>
        <a:sx n="33" d="100"/>
        <a:sy n="33" d="100"/>
      </p:scale>
      <p:origin x="0" y="16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720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3FA5A-66A3-4316-878E-E77A88EE2E73}" type="datetimeFigureOut">
              <a:rPr lang="zh-CN" altLang="en-US" smtClean="0"/>
              <a:pPr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68CAC-6640-417F-821E-54E16AA23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462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2021/7/16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6514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4984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421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505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8954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4495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 smtClean="0">
                <a:solidFill>
                  <a:schemeClr val="bg1"/>
                </a:solidFill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</a:rPr>
              <a:t>模板：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素材：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 smtClean="0">
                <a:solidFill>
                  <a:schemeClr val="bg1"/>
                </a:solidFill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</a:rPr>
              <a:t>背景：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图表：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 smtClean="0">
                <a:solidFill>
                  <a:schemeClr val="bg1"/>
                </a:solidFill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</a:rPr>
              <a:t>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教程： 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资料下载：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 smtClean="0">
                <a:solidFill>
                  <a:schemeClr val="bg1"/>
                </a:solidFill>
              </a:rPr>
              <a:t>个人简历：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试卷下载：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 smtClean="0">
                <a:solidFill>
                  <a:schemeClr val="bg1"/>
                </a:solidFill>
              </a:rPr>
              <a:t>教案下载：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手抄报：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语文课件：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 smtClean="0">
                <a:solidFill>
                  <a:schemeClr val="bg1"/>
                </a:solidFill>
              </a:rPr>
              <a:t>数学课件：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英语课件：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 smtClean="0">
                <a:solidFill>
                  <a:schemeClr val="bg1"/>
                </a:solidFill>
              </a:rPr>
              <a:t>美术课件：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科学课件：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 smtClean="0">
                <a:solidFill>
                  <a:schemeClr val="bg1"/>
                </a:solidFill>
              </a:rPr>
              <a:t>物理课件：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化学课件：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 smtClean="0">
                <a:solidFill>
                  <a:schemeClr val="bg1"/>
                </a:solidFill>
              </a:rPr>
              <a:t>生物课件：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地理课件：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 smtClean="0">
                <a:solidFill>
                  <a:schemeClr val="bg1"/>
                </a:solidFill>
              </a:rPr>
              <a:t>历史课件：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285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62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2045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245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629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2021/7/16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563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93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359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279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129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63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24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4536219" y="1563638"/>
            <a:ext cx="3360420" cy="70788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16 </a:t>
            </a:r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雷雨</a:t>
            </a:r>
          </a:p>
        </p:txBody>
      </p:sp>
      <p:sp>
        <p:nvSpPr>
          <p:cNvPr id="4" name="Line 12"/>
          <p:cNvSpPr>
            <a:spLocks noChangeShapeType="1"/>
          </p:cNvSpPr>
          <p:nvPr/>
        </p:nvSpPr>
        <p:spPr bwMode="auto">
          <a:xfrm>
            <a:off x="4542130" y="2377440"/>
            <a:ext cx="3361055" cy="635"/>
          </a:xfrm>
          <a:prstGeom prst="line">
            <a:avLst/>
          </a:prstGeom>
          <a:solidFill>
            <a:schemeClr val="bg1">
              <a:alpha val="51000"/>
            </a:schemeClr>
          </a:solidFill>
          <a:ln w="2857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124864" y="2643758"/>
            <a:ext cx="2183130" cy="39878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dirty="0">
                <a:latin typeface="黑体" panose="02010609060101010101" pitchFamily="2" charset="-122"/>
                <a:ea typeface="黑体" panose="02010609060101010101" pitchFamily="2" charset="-122"/>
              </a:rPr>
              <a:t>RJ  </a:t>
            </a: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二年级下</a:t>
            </a:r>
          </a:p>
        </p:txBody>
      </p:sp>
      <p:pic>
        <p:nvPicPr>
          <p:cNvPr id="6" name="图片 5" descr="F:\伊太宝\（旧）人教版课件\二下\2018小教搭语文二下（统编）图图\第16课  图2.jpg第16课  图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5663" y="1072009"/>
            <a:ext cx="3049905" cy="239903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4299942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73061" y="1671454"/>
            <a:ext cx="8181975" cy="43751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indent="0">
              <a:spcBef>
                <a:spcPts val="18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请同学们朗读课文并思考下面的问题：</a:t>
            </a:r>
            <a:endParaRPr lang="zh-CN" altLang="en-US" sz="2400" dirty="0">
              <a:solidFill>
                <a:srgbClr val="3333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205" y="748030"/>
            <a:ext cx="2056630" cy="57600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69290" y="805815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整体感知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402080" y="2321560"/>
            <a:ext cx="689356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</a:rPr>
              <a:t>说一说哪些自然段写雷雨前；哪些自然段写雷雨中；哪些自然段写雷雨后？</a:t>
            </a:r>
          </a:p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</a:rPr>
              <a:t>课文是按照怎样顺序写雷雨的？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310640" y="903605"/>
            <a:ext cx="709041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altLang="zh-CN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</a:rPr>
              <a:t>说一说哪些自然段写雷雨前；哪些自然段写雷雨中；哪些自然段写雷雨后？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1332865" y="2068830"/>
            <a:ext cx="6871970" cy="490220"/>
          </a:xfrm>
          <a:prstGeom prst="roundRect">
            <a:avLst/>
          </a:prstGeom>
          <a:solidFill>
            <a:srgbClr val="CFFDFF"/>
          </a:solidFill>
          <a:ln>
            <a:solidFill>
              <a:srgbClr val="CFF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000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第一部分（1～3）：</a:t>
            </a:r>
            <a:r>
              <a:rPr lang="zh-CN" altLang="en-US" sz="20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写雷雨即将来临的景象。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（雷雨前）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1332865" y="2800350"/>
            <a:ext cx="6871970" cy="864235"/>
          </a:xfrm>
          <a:prstGeom prst="roundRect">
            <a:avLst/>
          </a:prstGeom>
          <a:solidFill>
            <a:srgbClr val="D3FDD2"/>
          </a:solidFill>
          <a:ln>
            <a:solidFill>
              <a:srgbClr val="D3FD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lnSpc>
                <a:spcPct val="130000"/>
              </a:lnSpc>
            </a:pPr>
            <a:r>
              <a:rPr lang="zh-CN" altLang="en-US" sz="2000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第二部分（4～6）：</a:t>
            </a:r>
            <a:r>
              <a:rPr lang="zh-CN" altLang="en-US" sz="20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再现了雷雨中大雨倾盆，雷雨来得快去得也快的特点。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（雷雨中）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1332865" y="3856355"/>
            <a:ext cx="6871335" cy="555625"/>
          </a:xfrm>
          <a:prstGeom prst="roundRect">
            <a:avLst/>
          </a:prstGeom>
          <a:solidFill>
            <a:srgbClr val="F9E4D6"/>
          </a:solidFill>
          <a:ln>
            <a:solidFill>
              <a:srgbClr val="F9E4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000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第三部分（7～8）：</a:t>
            </a:r>
            <a:r>
              <a:rPr lang="zh-CN" altLang="en-US" sz="20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写雷雨过后的清新世界。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（雷雨后）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bldLvl="0" animBg="1"/>
      <p:bldP spid="4" grpId="0" bldLvl="0" animBg="1"/>
      <p:bldP spid="3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193925" y="728345"/>
            <a:ext cx="48209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2.</a:t>
            </a:r>
            <a:r>
              <a:rPr lang="zh-CN" altLang="en-US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课文是按照怎样顺序写雷雨的？</a:t>
            </a:r>
            <a:endParaRPr lang="zh-CN" altLang="en-US" sz="2400" b="1" dirty="0">
              <a:solidFill>
                <a:srgbClr val="3333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4" name=" 184"/>
          <p:cNvSpPr/>
          <p:nvPr/>
        </p:nvSpPr>
        <p:spPr>
          <a:xfrm>
            <a:off x="1903095" y="2466975"/>
            <a:ext cx="1346200" cy="1021715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雷雨前</a:t>
            </a:r>
          </a:p>
        </p:txBody>
      </p:sp>
      <p:sp>
        <p:nvSpPr>
          <p:cNvPr id="8" name=" 184"/>
          <p:cNvSpPr/>
          <p:nvPr/>
        </p:nvSpPr>
        <p:spPr>
          <a:xfrm>
            <a:off x="3705860" y="1517015"/>
            <a:ext cx="1346200" cy="102171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雷雨中</a:t>
            </a:r>
          </a:p>
        </p:txBody>
      </p:sp>
      <p:sp>
        <p:nvSpPr>
          <p:cNvPr id="10" name=" 184"/>
          <p:cNvSpPr/>
          <p:nvPr/>
        </p:nvSpPr>
        <p:spPr>
          <a:xfrm>
            <a:off x="5396230" y="2466975"/>
            <a:ext cx="1346200" cy="1021715"/>
          </a:xfrm>
          <a:prstGeom prst="ellipse">
            <a:avLst/>
          </a:prstGeom>
          <a:solidFill>
            <a:srgbClr val="FFCAFC"/>
          </a:solidFill>
          <a:ln>
            <a:solidFill>
              <a:srgbClr val="FFCAFC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雷雨后</a:t>
            </a:r>
          </a:p>
        </p:txBody>
      </p:sp>
      <p:sp>
        <p:nvSpPr>
          <p:cNvPr id="12" name="云形 11"/>
          <p:cNvSpPr/>
          <p:nvPr/>
        </p:nvSpPr>
        <p:spPr>
          <a:xfrm>
            <a:off x="2962275" y="3589655"/>
            <a:ext cx="3096260" cy="1080135"/>
          </a:xfrm>
          <a:prstGeom prst="cloud">
            <a:avLst/>
          </a:prstGeom>
          <a:solidFill>
            <a:srgbClr val="93FAF8"/>
          </a:solidFill>
          <a:ln>
            <a:solidFill>
              <a:srgbClr val="93FA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按照时间顺序</a:t>
            </a:r>
          </a:p>
        </p:txBody>
      </p:sp>
      <p:sp>
        <p:nvSpPr>
          <p:cNvPr id="135" name=" 135"/>
          <p:cNvSpPr/>
          <p:nvPr/>
        </p:nvSpPr>
        <p:spPr>
          <a:xfrm rot="19980000">
            <a:off x="2889250" y="2221865"/>
            <a:ext cx="863600" cy="28829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35"/>
          <p:cNvSpPr/>
          <p:nvPr/>
        </p:nvSpPr>
        <p:spPr>
          <a:xfrm rot="1800000">
            <a:off x="4981575" y="2148205"/>
            <a:ext cx="863600" cy="28829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4" grpId="0" bldLvl="0" animBg="1"/>
      <p:bldP spid="8" grpId="0" bldLvl="0" animBg="1"/>
      <p:bldP spid="10" grpId="0" bldLvl="0" animBg="1"/>
      <p:bldP spid="12" grpId="0" bldLvl="0" animBg="1"/>
      <p:bldP spid="135" grpId="0" animBg="1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50" y="604520"/>
            <a:ext cx="2056630" cy="57600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97535" y="662305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课文解读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18640" y="1398270"/>
            <a:ext cx="6068060" cy="97726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4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满天的乌云，黑沉沉地压下来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 </a:t>
            </a:r>
            <a:r>
              <a:rPr lang="en-US" altLang="zh-CN" sz="24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树上的叶子一动不动，蝉一声也不叫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19530" y="2592705"/>
            <a:ext cx="4274185" cy="2009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“压”字形象地写出了乌云又厚又低的特点。“一动不动”“一声也不叫”写出了雷雨欲来时树叶和蝉的反常。</a:t>
            </a:r>
          </a:p>
        </p:txBody>
      </p:sp>
      <p:pic>
        <p:nvPicPr>
          <p:cNvPr id="7" name="图片 6" descr="tim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3595" y="2695575"/>
            <a:ext cx="2799080" cy="2072005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390015" y="848995"/>
            <a:ext cx="6586855" cy="97726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4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忽然一阵大风，吹得树枝乱摆</a:t>
            </a:r>
            <a:r>
              <a:rPr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 </a:t>
            </a:r>
            <a:r>
              <a:rPr sz="24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一只蜘蛛从网上垂下来，逃走了</a:t>
            </a:r>
            <a:r>
              <a:rPr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56640" y="2194560"/>
            <a:ext cx="397002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“大风”“乱摆”写出了风的猛烈；“垂下来”“逃走了”表现了蜘蛛的小心与慌张。</a:t>
            </a:r>
          </a:p>
        </p:txBody>
      </p:sp>
      <p:pic>
        <p:nvPicPr>
          <p:cNvPr id="2" name="图片 1" descr="第16课  图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6535" y="2194560"/>
            <a:ext cx="3267075" cy="2619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36090" y="1309370"/>
            <a:ext cx="5991860" cy="7372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sz="28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</a:t>
            </a:r>
            <a:r>
              <a:rPr sz="28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哗，哗，哗，雨下起来了</a:t>
            </a:r>
            <a:r>
              <a:rPr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511300" y="2530475"/>
            <a:ext cx="64408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朗读时，“哗，哗，哗”三个拟声词力度渐大，语调渐高，以表现雨声大，雨势急。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68095" y="1074420"/>
            <a:ext cx="6473825" cy="97726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4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雨越下越大。往窗外望去，树啊，房子啊，都看不清了</a:t>
            </a:r>
            <a:r>
              <a:rPr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11885" y="2627630"/>
            <a:ext cx="399097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树、房子都看不清了，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具体说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明雨“越下越大”。</a:t>
            </a:r>
          </a:p>
        </p:txBody>
      </p:sp>
      <p:pic>
        <p:nvPicPr>
          <p:cNvPr id="2" name="图片 1" descr="F:\伊太宝\（旧）人教版课件\二下\2018小教搭语文二下（统编）图图\第16课  图2.jpg第16课  图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51475" y="2379345"/>
            <a:ext cx="2761615" cy="2172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12470" y="1266190"/>
            <a:ext cx="3806825" cy="288988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8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雨停了。太阳出来了。一条彩虹挂在天空。蝉叫了。蜘蛛又坐在网上。池塘里水满了，青蛙也叫起来了</a:t>
            </a:r>
            <a:r>
              <a:rPr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  <p:pic>
        <p:nvPicPr>
          <p:cNvPr id="2" name="图片 1" descr="F:\伊太宝\（旧）人教版课件\二下\2018小教搭语文二下（统编）图图\第16课  图3.jpg第16课  图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58080" y="1237615"/>
            <a:ext cx="3782695" cy="29470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00760" y="1141095"/>
            <a:ext cx="738695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sz="2400" dirty="0">
                <a:latin typeface="微软雅黑" panose="020B0503020204020204" charset="-122"/>
                <a:ea typeface="微软雅黑" panose="020B0503020204020204" charset="-122"/>
              </a:rPr>
              <a:t>与雷雨前的景象形成了</a:t>
            </a:r>
            <a:r>
              <a:rPr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鲜明的对比</a:t>
            </a:r>
            <a:r>
              <a:rPr sz="2400" dirty="0">
                <a:latin typeface="微软雅黑" panose="020B0503020204020204" charset="-122"/>
                <a:ea typeface="微软雅黑" panose="020B0503020204020204" charset="-122"/>
              </a:rPr>
              <a:t>。“挂”写出了彩虹的美丽，“坐”写出了蜘蛛的悠闲自在。带着</a:t>
            </a:r>
            <a:r>
              <a:rPr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轻松愉悦的心情</a:t>
            </a:r>
            <a:r>
              <a:rPr sz="2400" dirty="0">
                <a:latin typeface="微软雅黑" panose="020B0503020204020204" charset="-122"/>
                <a:ea typeface="微软雅黑" panose="020B0503020204020204" charset="-122"/>
              </a:rPr>
              <a:t>朗读这段话。“雨、太阳、彩虹”后稍作停顿，以体现</a:t>
            </a:r>
            <a:r>
              <a:rPr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欣喜之情</a:t>
            </a:r>
            <a:r>
              <a:rPr sz="2400" dirty="0">
                <a:latin typeface="微软雅黑" panose="020B0503020204020204" charset="-122"/>
                <a:ea typeface="微软雅黑" panose="020B0503020204020204" charset="-122"/>
              </a:rPr>
              <a:t>；“蝉、蜘蛛、池塘里、青蛙”后稍作停顿，以突出雨后这些景物的变化。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100" y="786130"/>
            <a:ext cx="2056630" cy="57600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40410" y="843915"/>
            <a:ext cx="17418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主题归纳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778000" y="1936115"/>
            <a:ext cx="579501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本文通过对雷雨前、雷雨中、雷雨后自然景象的描写，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抒发了作者热爱大自然的思想感情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11275" y="1714500"/>
            <a:ext cx="7083425" cy="2306955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“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有位老兄脾气大，爱发怒的就属它。发起怒来大声吼，伴着成串泪珠下。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这则谜语的谜底是什么呢？对了，是雷雨。那么，雷雨发生时都有哪些景象呢？一起去文中看看吧。</a:t>
            </a:r>
          </a:p>
        </p:txBody>
      </p:sp>
      <p:pic>
        <p:nvPicPr>
          <p:cNvPr id="6" name="图片 5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935" y="767080"/>
            <a:ext cx="2055820" cy="57600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58215" y="824865"/>
            <a:ext cx="1557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课文导入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995936" y="41151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5" grpId="3" animBg="1"/>
      <p:bldP spid="5" grpId="4" animBg="1"/>
      <p:bldP spid="5" grpId="5" animBg="1"/>
      <p:bldP spid="5" grpId="6" animBg="1"/>
      <p:bldP spid="5" grpId="7" animBg="1"/>
      <p:bldP spid="5" grpId="8" animBg="1"/>
      <p:bldP spid="5" grpId="9" animBg="1"/>
      <p:bldP spid="5" grpId="10" animBg="1"/>
      <p:bldP spid="5" grpId="11" animBg="1"/>
      <p:bldP spid="5" grpId="12" animBg="1"/>
      <p:bldP spid="5" grpId="13" animBg="1"/>
      <p:bldP spid="5" grpId="14" animBg="1"/>
      <p:bldP spid="5" grpId="15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100" y="598170"/>
            <a:ext cx="2056630" cy="57600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12775" y="669925"/>
            <a:ext cx="1439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文章结构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370330" y="1891665"/>
            <a:ext cx="681990" cy="1951355"/>
          </a:xfrm>
          <a:prstGeom prst="roundRect">
            <a:avLst/>
          </a:prstGeom>
          <a:solidFill>
            <a:srgbClr val="FBBBF1"/>
          </a:solidFill>
          <a:ln>
            <a:solidFill>
              <a:srgbClr val="F784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雷</a:t>
            </a:r>
          </a:p>
          <a:p>
            <a:pPr algn="ctr"/>
            <a:endParaRPr lang="zh-CN" altLang="en-US" sz="3600" b="1">
              <a:solidFill>
                <a:srgbClr val="3333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/>
            <a:r>
              <a:rPr lang="zh-CN" altLang="en-US" sz="3600" b="1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雨</a:t>
            </a:r>
          </a:p>
        </p:txBody>
      </p:sp>
      <p:sp>
        <p:nvSpPr>
          <p:cNvPr id="10" name="左大括号 9"/>
          <p:cNvSpPr/>
          <p:nvPr/>
        </p:nvSpPr>
        <p:spPr>
          <a:xfrm>
            <a:off x="2195830" y="1213485"/>
            <a:ext cx="387985" cy="3253105"/>
          </a:xfrm>
          <a:prstGeom prst="leftBrace">
            <a:avLst>
              <a:gd name="adj1" fmla="val 0"/>
              <a:gd name="adj2" fmla="val 50000"/>
            </a:avLst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730500" y="1079500"/>
            <a:ext cx="897890" cy="54292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雨前</a:t>
            </a:r>
          </a:p>
        </p:txBody>
      </p:sp>
      <p:sp>
        <p:nvSpPr>
          <p:cNvPr id="22" name="左大括号 21"/>
          <p:cNvSpPr/>
          <p:nvPr/>
        </p:nvSpPr>
        <p:spPr>
          <a:xfrm>
            <a:off x="3719195" y="705485"/>
            <a:ext cx="294640" cy="1093470"/>
          </a:xfrm>
          <a:prstGeom prst="leftBrace">
            <a:avLst>
              <a:gd name="adj1" fmla="val 0"/>
              <a:gd name="adj2" fmla="val 50000"/>
            </a:avLst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3845560" y="607060"/>
            <a:ext cx="21710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乌云</a:t>
            </a:r>
            <a:r>
              <a:rPr lang="zh-CN" altLang="en-US" sz="2000"/>
              <a:t>             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蝉</a:t>
            </a:r>
          </a:p>
        </p:txBody>
      </p:sp>
      <p:sp>
        <p:nvSpPr>
          <p:cNvPr id="148" name=" 148"/>
          <p:cNvSpPr/>
          <p:nvPr/>
        </p:nvSpPr>
        <p:spPr>
          <a:xfrm>
            <a:off x="4790440" y="768350"/>
            <a:ext cx="582930" cy="76200"/>
          </a:xfrm>
          <a:custGeom>
            <a:avLst/>
            <a:gdLst>
              <a:gd name="connsiteX0" fmla="*/ 360040 w 576064"/>
              <a:gd name="connsiteY0" fmla="*/ 0 h 250588"/>
              <a:gd name="connsiteX1" fmla="*/ 576064 w 576064"/>
              <a:gd name="connsiteY1" fmla="*/ 125294 h 250588"/>
              <a:gd name="connsiteX2" fmla="*/ 360040 w 576064"/>
              <a:gd name="connsiteY2" fmla="*/ 250588 h 250588"/>
              <a:gd name="connsiteX3" fmla="*/ 360040 w 576064"/>
              <a:gd name="connsiteY3" fmla="*/ 143294 h 250588"/>
              <a:gd name="connsiteX4" fmla="*/ 0 w 576064"/>
              <a:gd name="connsiteY4" fmla="*/ 143294 h 250588"/>
              <a:gd name="connsiteX5" fmla="*/ 0 w 576064"/>
              <a:gd name="connsiteY5" fmla="*/ 107294 h 250588"/>
              <a:gd name="connsiteX6" fmla="*/ 360040 w 576064"/>
              <a:gd name="connsiteY6" fmla="*/ 107294 h 25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064" h="250588">
                <a:moveTo>
                  <a:pt x="360040" y="0"/>
                </a:moveTo>
                <a:lnTo>
                  <a:pt x="576064" y="125294"/>
                </a:lnTo>
                <a:lnTo>
                  <a:pt x="360040" y="250588"/>
                </a:lnTo>
                <a:lnTo>
                  <a:pt x="360040" y="143294"/>
                </a:lnTo>
                <a:lnTo>
                  <a:pt x="0" y="143294"/>
                </a:lnTo>
                <a:lnTo>
                  <a:pt x="0" y="107294"/>
                </a:lnTo>
                <a:lnTo>
                  <a:pt x="360040" y="1072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990340" y="1021715"/>
            <a:ext cx="21710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大风</a:t>
            </a:r>
            <a:r>
              <a:rPr lang="zh-CN" altLang="en-US" sz="2000"/>
              <a:t>             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蜘蛛</a:t>
            </a:r>
          </a:p>
        </p:txBody>
      </p:sp>
      <p:sp>
        <p:nvSpPr>
          <p:cNvPr id="28" name=" 148"/>
          <p:cNvSpPr/>
          <p:nvPr/>
        </p:nvSpPr>
        <p:spPr>
          <a:xfrm>
            <a:off x="4787900" y="1213485"/>
            <a:ext cx="582930" cy="76200"/>
          </a:xfrm>
          <a:custGeom>
            <a:avLst/>
            <a:gdLst>
              <a:gd name="connsiteX0" fmla="*/ 360040 w 576064"/>
              <a:gd name="connsiteY0" fmla="*/ 0 h 250588"/>
              <a:gd name="connsiteX1" fmla="*/ 576064 w 576064"/>
              <a:gd name="connsiteY1" fmla="*/ 125294 h 250588"/>
              <a:gd name="connsiteX2" fmla="*/ 360040 w 576064"/>
              <a:gd name="connsiteY2" fmla="*/ 250588 h 250588"/>
              <a:gd name="connsiteX3" fmla="*/ 360040 w 576064"/>
              <a:gd name="connsiteY3" fmla="*/ 143294 h 250588"/>
              <a:gd name="connsiteX4" fmla="*/ 0 w 576064"/>
              <a:gd name="connsiteY4" fmla="*/ 143294 h 250588"/>
              <a:gd name="connsiteX5" fmla="*/ 0 w 576064"/>
              <a:gd name="connsiteY5" fmla="*/ 107294 h 250588"/>
              <a:gd name="connsiteX6" fmla="*/ 360040 w 576064"/>
              <a:gd name="connsiteY6" fmla="*/ 107294 h 25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064" h="250588">
                <a:moveTo>
                  <a:pt x="360040" y="0"/>
                </a:moveTo>
                <a:lnTo>
                  <a:pt x="576064" y="125294"/>
                </a:lnTo>
                <a:lnTo>
                  <a:pt x="360040" y="250588"/>
                </a:lnTo>
                <a:lnTo>
                  <a:pt x="360040" y="143294"/>
                </a:lnTo>
                <a:lnTo>
                  <a:pt x="0" y="143294"/>
                </a:lnTo>
                <a:lnTo>
                  <a:pt x="0" y="107294"/>
                </a:lnTo>
                <a:lnTo>
                  <a:pt x="360040" y="1072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993515" y="1461135"/>
            <a:ext cx="21710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闪电</a:t>
            </a:r>
            <a:r>
              <a:rPr lang="zh-CN" altLang="en-US" sz="2000"/>
              <a:t>             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雷声</a:t>
            </a:r>
          </a:p>
        </p:txBody>
      </p:sp>
      <p:sp>
        <p:nvSpPr>
          <p:cNvPr id="30" name=" 148"/>
          <p:cNvSpPr/>
          <p:nvPr/>
        </p:nvSpPr>
        <p:spPr>
          <a:xfrm>
            <a:off x="4784725" y="1622425"/>
            <a:ext cx="582930" cy="76200"/>
          </a:xfrm>
          <a:custGeom>
            <a:avLst/>
            <a:gdLst>
              <a:gd name="connsiteX0" fmla="*/ 360040 w 576064"/>
              <a:gd name="connsiteY0" fmla="*/ 0 h 250588"/>
              <a:gd name="connsiteX1" fmla="*/ 576064 w 576064"/>
              <a:gd name="connsiteY1" fmla="*/ 125294 h 250588"/>
              <a:gd name="connsiteX2" fmla="*/ 360040 w 576064"/>
              <a:gd name="connsiteY2" fmla="*/ 250588 h 250588"/>
              <a:gd name="connsiteX3" fmla="*/ 360040 w 576064"/>
              <a:gd name="connsiteY3" fmla="*/ 143294 h 250588"/>
              <a:gd name="connsiteX4" fmla="*/ 0 w 576064"/>
              <a:gd name="connsiteY4" fmla="*/ 143294 h 250588"/>
              <a:gd name="connsiteX5" fmla="*/ 0 w 576064"/>
              <a:gd name="connsiteY5" fmla="*/ 107294 h 250588"/>
              <a:gd name="connsiteX6" fmla="*/ 360040 w 576064"/>
              <a:gd name="connsiteY6" fmla="*/ 107294 h 25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064" h="250588">
                <a:moveTo>
                  <a:pt x="360040" y="0"/>
                </a:moveTo>
                <a:lnTo>
                  <a:pt x="576064" y="125294"/>
                </a:lnTo>
                <a:lnTo>
                  <a:pt x="360040" y="250588"/>
                </a:lnTo>
                <a:lnTo>
                  <a:pt x="360040" y="143294"/>
                </a:lnTo>
                <a:lnTo>
                  <a:pt x="0" y="143294"/>
                </a:lnTo>
                <a:lnTo>
                  <a:pt x="0" y="107294"/>
                </a:lnTo>
                <a:lnTo>
                  <a:pt x="360040" y="1072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705735" y="2485390"/>
            <a:ext cx="922655" cy="56578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雨中</a:t>
            </a:r>
          </a:p>
        </p:txBody>
      </p:sp>
      <p:sp>
        <p:nvSpPr>
          <p:cNvPr id="32" name="左大括号 31"/>
          <p:cNvSpPr/>
          <p:nvPr/>
        </p:nvSpPr>
        <p:spPr>
          <a:xfrm>
            <a:off x="3698240" y="2085975"/>
            <a:ext cx="335915" cy="1147445"/>
          </a:xfrm>
          <a:prstGeom prst="leftBrace">
            <a:avLst>
              <a:gd name="adj1" fmla="val 0"/>
              <a:gd name="adj2" fmla="val 50000"/>
            </a:avLst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3647440" y="1989455"/>
            <a:ext cx="21710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雨下起来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4040505" y="2429510"/>
            <a:ext cx="16370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越下越大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980180" y="2889885"/>
            <a:ext cx="15055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渐渐小了</a:t>
            </a:r>
          </a:p>
        </p:txBody>
      </p:sp>
      <p:sp>
        <p:nvSpPr>
          <p:cNvPr id="37" name="矩形 36"/>
          <p:cNvSpPr/>
          <p:nvPr/>
        </p:nvSpPr>
        <p:spPr>
          <a:xfrm>
            <a:off x="2705735" y="3843020"/>
            <a:ext cx="922655" cy="62293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雨后</a:t>
            </a:r>
          </a:p>
        </p:txBody>
      </p:sp>
      <p:sp>
        <p:nvSpPr>
          <p:cNvPr id="38" name="左大括号 37"/>
          <p:cNvSpPr/>
          <p:nvPr/>
        </p:nvSpPr>
        <p:spPr>
          <a:xfrm>
            <a:off x="3757930" y="3594735"/>
            <a:ext cx="276225" cy="1118870"/>
          </a:xfrm>
          <a:prstGeom prst="leftBrace">
            <a:avLst>
              <a:gd name="adj1" fmla="val 0"/>
              <a:gd name="adj2" fmla="val 50000"/>
            </a:avLst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3918585" y="3382645"/>
            <a:ext cx="21710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天</a:t>
            </a:r>
            <a:r>
              <a:rPr lang="zh-CN" altLang="en-US" sz="2000"/>
              <a:t>             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空气</a:t>
            </a:r>
          </a:p>
        </p:txBody>
      </p:sp>
      <p:sp>
        <p:nvSpPr>
          <p:cNvPr id="40" name=" 148"/>
          <p:cNvSpPr/>
          <p:nvPr/>
        </p:nvSpPr>
        <p:spPr>
          <a:xfrm>
            <a:off x="4582795" y="3542665"/>
            <a:ext cx="582930" cy="76200"/>
          </a:xfrm>
          <a:custGeom>
            <a:avLst/>
            <a:gdLst>
              <a:gd name="connsiteX0" fmla="*/ 360040 w 576064"/>
              <a:gd name="connsiteY0" fmla="*/ 0 h 250588"/>
              <a:gd name="connsiteX1" fmla="*/ 576064 w 576064"/>
              <a:gd name="connsiteY1" fmla="*/ 125294 h 250588"/>
              <a:gd name="connsiteX2" fmla="*/ 360040 w 576064"/>
              <a:gd name="connsiteY2" fmla="*/ 250588 h 250588"/>
              <a:gd name="connsiteX3" fmla="*/ 360040 w 576064"/>
              <a:gd name="connsiteY3" fmla="*/ 143294 h 250588"/>
              <a:gd name="connsiteX4" fmla="*/ 0 w 576064"/>
              <a:gd name="connsiteY4" fmla="*/ 143294 h 250588"/>
              <a:gd name="connsiteX5" fmla="*/ 0 w 576064"/>
              <a:gd name="connsiteY5" fmla="*/ 107294 h 250588"/>
              <a:gd name="connsiteX6" fmla="*/ 360040 w 576064"/>
              <a:gd name="connsiteY6" fmla="*/ 107294 h 25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064" h="250588">
                <a:moveTo>
                  <a:pt x="360040" y="0"/>
                </a:moveTo>
                <a:lnTo>
                  <a:pt x="576064" y="125294"/>
                </a:lnTo>
                <a:lnTo>
                  <a:pt x="360040" y="250588"/>
                </a:lnTo>
                <a:lnTo>
                  <a:pt x="360040" y="143294"/>
                </a:lnTo>
                <a:lnTo>
                  <a:pt x="0" y="143294"/>
                </a:lnTo>
                <a:lnTo>
                  <a:pt x="0" y="107294"/>
                </a:lnTo>
                <a:lnTo>
                  <a:pt x="360040" y="1072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962400" y="3843020"/>
            <a:ext cx="19462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太阳、彩虹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3962400" y="4359910"/>
            <a:ext cx="16471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动物活动</a:t>
            </a:r>
          </a:p>
        </p:txBody>
      </p:sp>
      <p:sp>
        <p:nvSpPr>
          <p:cNvPr id="43" name="左大括号 42"/>
          <p:cNvSpPr/>
          <p:nvPr/>
        </p:nvSpPr>
        <p:spPr>
          <a:xfrm flipH="1">
            <a:off x="6066155" y="767715"/>
            <a:ext cx="421640" cy="3946525"/>
          </a:xfrm>
          <a:prstGeom prst="leftBrace">
            <a:avLst>
              <a:gd name="adj1" fmla="val 0"/>
              <a:gd name="adj2" fmla="val 50000"/>
            </a:avLst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圆角矩形 43"/>
          <p:cNvSpPr/>
          <p:nvPr/>
        </p:nvSpPr>
        <p:spPr>
          <a:xfrm>
            <a:off x="6608445" y="1921510"/>
            <a:ext cx="2122170" cy="150431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DFF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lnSpc>
                <a:spcPct val="150000"/>
              </a:lnSpc>
            </a:pPr>
            <a:r>
              <a:rPr lang="zh-CN" altLang="en-US" sz="3200" b="1">
                <a:solidFill>
                  <a:srgbClr val="FF0000"/>
                </a:solidFill>
              </a:rPr>
              <a:t>认真观察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3200" b="1">
                <a:solidFill>
                  <a:srgbClr val="FF0000"/>
                </a:solidFill>
              </a:rPr>
              <a:t>乐趣无穷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0" grpId="0" bldLvl="0" animBg="1"/>
      <p:bldP spid="20" grpId="0" bldLvl="0" animBg="1"/>
      <p:bldP spid="22" grpId="0" bldLvl="0" animBg="1"/>
      <p:bldP spid="25" grpId="0"/>
      <p:bldP spid="148" grpId="0" bldLvl="0" animBg="1"/>
      <p:bldP spid="27" grpId="0"/>
      <p:bldP spid="28" grpId="0" bldLvl="0" animBg="1"/>
      <p:bldP spid="29" grpId="0"/>
      <p:bldP spid="30" grpId="0" bldLvl="0" animBg="1"/>
      <p:bldP spid="31" grpId="0" bldLvl="0" animBg="1"/>
      <p:bldP spid="32" grpId="0" bldLvl="0" animBg="1"/>
      <p:bldP spid="33" grpId="0"/>
      <p:bldP spid="35" grpId="0"/>
      <p:bldP spid="36" grpId="0"/>
      <p:bldP spid="37" grpId="0" bldLvl="0" animBg="1"/>
      <p:bldP spid="38" grpId="0" bldLvl="0" animBg="1"/>
      <p:bldP spid="39" grpId="0"/>
      <p:bldP spid="40" grpId="0" bldLvl="0" animBg="1"/>
      <p:bldP spid="41" grpId="0"/>
      <p:bldP spid="42" grpId="0"/>
      <p:bldP spid="43" grpId="0" bldLvl="0" animBg="1"/>
      <p:bldP spid="44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 txBox="1"/>
          <p:nvPr/>
        </p:nvSpPr>
        <p:spPr bwMode="auto">
          <a:xfrm>
            <a:off x="664210" y="1332865"/>
            <a:ext cx="4944745" cy="782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  <a:spcBef>
                <a:spcPts val="3000"/>
              </a:spcBef>
              <a:defRPr/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</a:rPr>
              <a:t>根据拼音写出正确的汉字。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096770" y="2526665"/>
            <a:ext cx="1751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打（       ）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860675" y="2054860"/>
            <a:ext cx="9861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léi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834640" y="2523490"/>
            <a:ext cx="9404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雷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165725" y="2510155"/>
            <a:ext cx="29165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（     ）云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99100" y="2054860"/>
            <a:ext cx="9861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wū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541010" y="2526665"/>
            <a:ext cx="7581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乌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925320" y="3649980"/>
            <a:ext cx="1751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（       ）力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402205" y="3178175"/>
            <a:ext cx="9861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yā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376170" y="3646805"/>
            <a:ext cx="9404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压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220970" y="3641725"/>
            <a:ext cx="1751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窗（       ）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913120" y="3169920"/>
            <a:ext cx="9861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hù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958840" y="3638550"/>
            <a:ext cx="9404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户</a:t>
            </a:r>
          </a:p>
        </p:txBody>
      </p:sp>
      <p:pic>
        <p:nvPicPr>
          <p:cNvPr id="6" name="图片 5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55" y="712470"/>
            <a:ext cx="2056425" cy="57600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04850" y="770255"/>
            <a:ext cx="15335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随堂练习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6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 txBox="1"/>
          <p:nvPr/>
        </p:nvSpPr>
        <p:spPr bwMode="auto">
          <a:xfrm>
            <a:off x="1859280" y="1004570"/>
            <a:ext cx="4799965" cy="621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  <a:spcBef>
                <a:spcPts val="3000"/>
              </a:spcBef>
              <a:defRPr/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2.照样子，写词语。</a:t>
            </a:r>
          </a:p>
          <a:p>
            <a:pPr fontAlgn="auto">
              <a:lnSpc>
                <a:spcPct val="120000"/>
              </a:lnSpc>
              <a:spcBef>
                <a:spcPts val="3000"/>
              </a:spcBef>
              <a:defRPr/>
            </a:pP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</a:rPr>
              <a:t> 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997075" y="2216785"/>
            <a:ext cx="51816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</a:rPr>
              <a:t>一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动</a:t>
            </a:r>
            <a:r>
              <a:rPr lang="zh-CN" altLang="en-US" sz="2400" dirty="0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</a:rPr>
              <a:t>不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动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3519170" y="2564765"/>
            <a:ext cx="1480185" cy="63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1997075" y="3398520"/>
            <a:ext cx="51816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</a:rPr>
              <a:t>越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下</a:t>
            </a:r>
            <a:r>
              <a:rPr lang="zh-CN" altLang="en-US" sz="2400" dirty="0">
                <a:solidFill>
                  <a:srgbClr val="FF00FF"/>
                </a:solidFill>
                <a:latin typeface="微软雅黑" panose="020B0503020204020204" charset="-122"/>
                <a:ea typeface="微软雅黑" panose="020B0503020204020204" charset="-122"/>
              </a:rPr>
              <a:t>越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大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519170" y="2104390"/>
            <a:ext cx="1765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一声不吭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5604510" y="2571115"/>
            <a:ext cx="1480185" cy="63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604510" y="2117090"/>
            <a:ext cx="1765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一言不发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3519170" y="3768725"/>
            <a:ext cx="1480185" cy="63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604510" y="3775075"/>
            <a:ext cx="1480185" cy="63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3458210" y="3308350"/>
            <a:ext cx="1765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越走越慢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604510" y="3308350"/>
            <a:ext cx="1765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越拖越久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7" grpId="0"/>
      <p:bldP spid="15" grpId="0"/>
      <p:bldP spid="17" grpId="0"/>
      <p:bldP spid="21" grpId="0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1"/>
          <p:cNvSpPr txBox="1">
            <a:spLocks noChangeArrowheads="1"/>
          </p:cNvSpPr>
          <p:nvPr/>
        </p:nvSpPr>
        <p:spPr bwMode="auto">
          <a:xfrm>
            <a:off x="1061085" y="1604010"/>
            <a:ext cx="6895465" cy="102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900"/>
              </a:spcBef>
            </a:pPr>
            <a:r>
              <a:rPr lang="en-US" altLang="zh-CN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</a:t>
            </a:r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朗读课文。说说雷雨前、雷雨中和雷雨后景色的变化。背诵课文。</a:t>
            </a:r>
          </a:p>
        </p:txBody>
      </p:sp>
      <p:pic>
        <p:nvPicPr>
          <p:cNvPr id="3" name="图片 2" descr="图标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085" y="1758315"/>
            <a:ext cx="238760" cy="243840"/>
          </a:xfrm>
          <a:prstGeom prst="rect">
            <a:avLst/>
          </a:prstGeom>
        </p:spPr>
      </p:pic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435" y="758190"/>
            <a:ext cx="2056425" cy="57600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37235" y="815975"/>
            <a:ext cx="21507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教材习题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452245" y="2846705"/>
            <a:ext cx="611314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雷雨前：</a:t>
            </a:r>
            <a:r>
              <a:rPr sz="20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天空乌云密布，蝉一声也不叫</a:t>
            </a:r>
            <a:r>
              <a:rPr sz="20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。 </a:t>
            </a:r>
            <a:r>
              <a:rPr sz="20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忽然一阵大风吹来，树枝乱摆，蜘蛛从网上逃走了</a:t>
            </a:r>
            <a:r>
              <a:rPr sz="20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。 </a:t>
            </a:r>
            <a:r>
              <a:rPr sz="20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闪电越来越亮，雷声越来越响</a:t>
            </a:r>
            <a:r>
              <a:rPr sz="20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4" grpId="1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515110" y="1039495"/>
            <a:ext cx="6225242" cy="1291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dirty="0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雷雨中：</a:t>
            </a:r>
            <a:r>
              <a:rPr sz="24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雨下起来了。雨越下越大，树和房子都看不清了。渐渐地，雷声和雨声小了</a:t>
            </a:r>
            <a:r>
              <a:rPr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515745" y="2477770"/>
            <a:ext cx="6112510" cy="1845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dirty="0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雷雨后：</a:t>
            </a:r>
            <a:r>
              <a:rPr sz="24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天亮起来了</a:t>
            </a:r>
            <a:r>
              <a:rPr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。 </a:t>
            </a:r>
            <a:r>
              <a:rPr sz="24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太阳出来了，彩虹挂在天空，蝉叫了，蜘蛛又坐在网上，池塘里传来阵阵蛙鸣</a:t>
            </a:r>
            <a:r>
              <a:rPr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784860" y="897255"/>
            <a:ext cx="6871970" cy="548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900"/>
              </a:spcBef>
            </a:pPr>
            <a:r>
              <a:rPr lang="en-US" altLang="zh-CN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</a:t>
            </a:r>
            <a:r>
              <a:rPr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读句子，注意加点的词，再把句子抄写下来。</a:t>
            </a:r>
          </a:p>
        </p:txBody>
      </p:sp>
      <p:pic>
        <p:nvPicPr>
          <p:cNvPr id="2" name="图片 1" descr="图标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860" y="1040130"/>
            <a:ext cx="290830" cy="29718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98525" y="2223135"/>
            <a:ext cx="71113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（“</a:t>
            </a:r>
            <a:r>
              <a:rPr sz="24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压”字写出了乌云又厚又低的特点</a:t>
            </a:r>
            <a:r>
              <a:rPr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zh-CN" alt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23975" y="1577975"/>
            <a:ext cx="52304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000" b="1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       </a:t>
            </a:r>
            <a:r>
              <a:rPr lang="zh-CN" altLang="en-US" sz="2400" b="1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满天的乌云，黑沉沉地压下来。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781550" y="1917700"/>
            <a:ext cx="5321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·</a:t>
            </a:r>
          </a:p>
        </p:txBody>
      </p:sp>
      <p:sp>
        <p:nvSpPr>
          <p:cNvPr id="7" name="菱形 6"/>
          <p:cNvSpPr/>
          <p:nvPr/>
        </p:nvSpPr>
        <p:spPr>
          <a:xfrm>
            <a:off x="1569720" y="1757045"/>
            <a:ext cx="215900" cy="287655"/>
          </a:xfrm>
          <a:prstGeom prst="diamond">
            <a:avLst/>
          </a:prstGeom>
          <a:solidFill>
            <a:srgbClr val="FEB3DB"/>
          </a:solidFill>
          <a:ln>
            <a:solidFill>
              <a:srgbClr val="FEB3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324610" y="2847975"/>
            <a:ext cx="53244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000" b="1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       </a:t>
            </a:r>
            <a:r>
              <a:rPr lang="zh-CN" altLang="en-US" sz="2400" b="1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一只蜘蛛从网上垂下来，逃走了。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849370" y="3182620"/>
            <a:ext cx="5321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·</a:t>
            </a:r>
            <a:endParaRPr lang="zh-CN" altLang="en-US" sz="2400"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10" name="菱形 9"/>
          <p:cNvSpPr/>
          <p:nvPr/>
        </p:nvSpPr>
        <p:spPr>
          <a:xfrm>
            <a:off x="1569720" y="3083560"/>
            <a:ext cx="215900" cy="287655"/>
          </a:xfrm>
          <a:prstGeom prst="diamond">
            <a:avLst/>
          </a:prstGeom>
          <a:solidFill>
            <a:srgbClr val="FEB3DB"/>
          </a:solidFill>
          <a:ln>
            <a:solidFill>
              <a:srgbClr val="FEB3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918845" y="3493135"/>
            <a:ext cx="72535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sz="2400" dirty="0" err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垂”字表现了蜘蛛逃走的方法巧、速度快</a:t>
            </a:r>
            <a:r>
              <a:rPr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bldLvl="0" animBg="1"/>
      <p:bldP spid="8" grpId="0"/>
      <p:bldP spid="9" grpId="0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373505" y="2354580"/>
            <a:ext cx="65608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（“挂”字生动形象，让人觉得彩虹像一条五颜六色的绸带挂在空中）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713230" y="1385570"/>
            <a:ext cx="702373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       </a:t>
            </a:r>
            <a:r>
              <a:rPr lang="zh-CN" altLang="en-US" sz="2800" b="1" dirty="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一条彩虹挂在天空。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643630" y="1855470"/>
            <a:ext cx="5321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·</a:t>
            </a:r>
            <a:endParaRPr lang="zh-CN" altLang="en-US" sz="2400">
              <a:latin typeface="华文仿宋" panose="02010600040101010101" charset="-122"/>
              <a:ea typeface="华文仿宋" panose="02010600040101010101" charset="-122"/>
            </a:endParaRPr>
          </a:p>
        </p:txBody>
      </p:sp>
      <p:sp>
        <p:nvSpPr>
          <p:cNvPr id="7" name="菱形 6"/>
          <p:cNvSpPr/>
          <p:nvPr/>
        </p:nvSpPr>
        <p:spPr>
          <a:xfrm>
            <a:off x="2072005" y="1714500"/>
            <a:ext cx="215900" cy="287655"/>
          </a:xfrm>
          <a:prstGeom prst="diamond">
            <a:avLst/>
          </a:prstGeom>
          <a:solidFill>
            <a:srgbClr val="FEB3DB"/>
          </a:solidFill>
          <a:ln>
            <a:solidFill>
              <a:srgbClr val="FEB3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569397" y="1011833"/>
            <a:ext cx="8532813" cy="548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900"/>
              </a:spcBef>
            </a:pPr>
            <a:r>
              <a:rPr lang="en-US" altLang="zh-CN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</a:t>
            </a:r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读一读，说说你见过什么样的雨，当时是怎样的情景。</a:t>
            </a:r>
          </a:p>
        </p:txBody>
      </p:sp>
      <p:pic>
        <p:nvPicPr>
          <p:cNvPr id="2" name="图片 1" descr="图标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595" y="1137285"/>
            <a:ext cx="290830" cy="2971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936750" y="1905000"/>
            <a:ext cx="1619250" cy="818515"/>
          </a:xfrm>
          <a:prstGeom prst="rect">
            <a:avLst/>
          </a:prstGeom>
          <a:solidFill>
            <a:srgbClr val="FFCBFC"/>
          </a:solidFill>
          <a:ln>
            <a:solidFill>
              <a:srgbClr val="FFCB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zh-CN" altLang="en-US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毛  毛  雨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844675" y="1848485"/>
            <a:ext cx="20046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máo mao yǔ </a:t>
            </a:r>
          </a:p>
        </p:txBody>
      </p:sp>
      <p:sp>
        <p:nvSpPr>
          <p:cNvPr id="7" name="矩形 6"/>
          <p:cNvSpPr/>
          <p:nvPr/>
        </p:nvSpPr>
        <p:spPr>
          <a:xfrm>
            <a:off x="5217160" y="1976755"/>
            <a:ext cx="1336675" cy="742950"/>
          </a:xfrm>
          <a:prstGeom prst="rect">
            <a:avLst/>
          </a:prstGeom>
          <a:solidFill>
            <a:srgbClr val="93FAF8"/>
          </a:solidFill>
          <a:ln>
            <a:solidFill>
              <a:srgbClr val="93FA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zh-CN" altLang="en-US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阵   雨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217160" y="1920240"/>
            <a:ext cx="1583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zhèn  yǔ </a:t>
            </a:r>
          </a:p>
        </p:txBody>
      </p:sp>
      <p:sp>
        <p:nvSpPr>
          <p:cNvPr id="9" name="矩形 8"/>
          <p:cNvSpPr/>
          <p:nvPr/>
        </p:nvSpPr>
        <p:spPr>
          <a:xfrm>
            <a:off x="2077720" y="3312160"/>
            <a:ext cx="1336675" cy="74295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EAFA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zh-CN" altLang="en-US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雷  雨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266315" y="3195320"/>
            <a:ext cx="1583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léi   yǔ </a:t>
            </a:r>
          </a:p>
        </p:txBody>
      </p:sp>
      <p:sp>
        <p:nvSpPr>
          <p:cNvPr id="11" name="矩形 10"/>
          <p:cNvSpPr/>
          <p:nvPr/>
        </p:nvSpPr>
        <p:spPr>
          <a:xfrm>
            <a:off x="5256530" y="3383915"/>
            <a:ext cx="1336675" cy="74295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EAFA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zh-CN" altLang="en-US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暴   雨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361940" y="3267075"/>
            <a:ext cx="1583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bào  yǔ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/>
      <p:bldP spid="7" grpId="0" bldLvl="0" animBg="1"/>
      <p:bldP spid="8" grpId="0"/>
      <p:bldP spid="9" grpId="0" bldLvl="0" animBg="1"/>
      <p:bldP spid="10" grpId="0"/>
      <p:bldP spid="11" grpId="0" bldLvl="0" animBg="1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91845" y="1412240"/>
            <a:ext cx="4296410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说一说：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我见过毛毛雨。 像牛毛似的细雨，在天地间织了一层轻纱，笼罩在绿油油的田野上，如梦似幻。</a:t>
            </a:r>
          </a:p>
        </p:txBody>
      </p:sp>
      <p:pic>
        <p:nvPicPr>
          <p:cNvPr id="2" name="图片 1" descr="tim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0825" y="1412240"/>
            <a:ext cx="3495675" cy="265620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435" y="758190"/>
            <a:ext cx="2056425" cy="57600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40410" y="815975"/>
            <a:ext cx="15621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课外积累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36102" y="1402137"/>
            <a:ext cx="8436498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3333FF"/>
                </a:solidFill>
                <a:latin typeface="微软雅黑" panose="020B0503020204020204" charset="-122"/>
                <a:ea typeface="微软雅黑" panose="020B0503020204020204" charset="-122"/>
              </a:rPr>
              <a:t>空山新雨后，天气晚来秋。</a:t>
            </a:r>
            <a:endParaRPr lang="en-US" altLang="zh-CN" sz="2000" dirty="0" smtClean="0">
              <a:solidFill>
                <a:srgbClr val="3333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</a:rPr>
              <a:t>                              ——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王维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山居秋暝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</a:rPr>
              <a:t>》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3333FF"/>
                </a:solidFill>
                <a:latin typeface="微软雅黑" panose="020B0503020204020204" charset="-122"/>
                <a:ea typeface="微软雅黑" panose="020B0503020204020204" charset="-122"/>
              </a:rPr>
              <a:t>水光潋滟晴方好，山色空蒙雨亦奇。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</a:rPr>
              <a:t>                              ——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苏轼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饮湖上初晴后雨二首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</a:rPr>
              <a:t>•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其二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</a:rPr>
              <a:t>》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3333FF"/>
                </a:solidFill>
                <a:latin typeface="微软雅黑" panose="020B0503020204020204" charset="-122"/>
                <a:ea typeface="微软雅黑" panose="020B0503020204020204" charset="-122"/>
              </a:rPr>
              <a:t>天街小雨润如酥，草色遥看近却无。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</a:rPr>
              <a:t>                              ——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韩愈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早春呈水部张十八员外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初春小雨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早春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</a:rPr>
              <a:t>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840" y="770890"/>
            <a:ext cx="2258695" cy="6324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10565" y="856615"/>
            <a:ext cx="22479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生字认一认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081780" y="1644015"/>
            <a:ext cx="9842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鸣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蝉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359275" y="1311275"/>
            <a:ext cx="8324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chán</a:t>
            </a:r>
          </a:p>
        </p:txBody>
      </p:sp>
      <p:pic>
        <p:nvPicPr>
          <p:cNvPr id="16" name="图片 15" descr="F:\伊太宝\（旧）人教版课件\二下\2018小教搭语文二下（统编）图图\R16-1 蝉.jpgR16-1 蝉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33825" y="2317115"/>
            <a:ext cx="1463675" cy="2240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972932" y="779202"/>
            <a:ext cx="8436498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3333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阑卧听风吹雨，铁马冰河入梦来。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                                  ——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陆游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《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十一月四日风雨大作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》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3333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七八个星天外，两三点雨山前。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                                  ——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辛弃疾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《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西江月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•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夜行黄沙道中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》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3333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东边日出西边雨，道是无晴却有晴。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                                  ——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刘禹锡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《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竹枝词二首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•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其一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》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3333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君问归期未有期，巴山夜雨涨秋池。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                                  ——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李商隐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《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夜雨寄北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》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435" y="758190"/>
            <a:ext cx="2056425" cy="57600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40410" y="815975"/>
            <a:ext cx="15621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课后作业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523365" y="1767840"/>
            <a:ext cx="6385560" cy="1770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你观察过雨吗？雨是什么样的？根据你的经验和观察，写一段话来描绘一下雨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</a:rPr>
              <a:t>吧。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928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959610" y="1930400"/>
            <a:ext cx="9994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zhī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959735" y="1718310"/>
            <a:ext cx="1008380" cy="45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3333FF"/>
                </a:solidFill>
              </a:rPr>
              <a:t>枝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724275" y="1718310"/>
            <a:ext cx="1539240" cy="45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3333FF"/>
                </a:solidFill>
              </a:rPr>
              <a:t>枝头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959735" y="2319020"/>
            <a:ext cx="10083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3333FF"/>
                </a:solidFill>
                <a:latin typeface="+mn-ea"/>
              </a:rPr>
              <a:t>只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07765" y="2319020"/>
            <a:ext cx="1613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3333FF"/>
                </a:solidFill>
                <a:latin typeface="+mn-ea"/>
              </a:rPr>
              <a:t>一只</a:t>
            </a:r>
          </a:p>
        </p:txBody>
      </p:sp>
      <p:sp>
        <p:nvSpPr>
          <p:cNvPr id="4" name="左大括号 3"/>
          <p:cNvSpPr/>
          <p:nvPr/>
        </p:nvSpPr>
        <p:spPr>
          <a:xfrm>
            <a:off x="2576195" y="1765935"/>
            <a:ext cx="268605" cy="979805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64945" y="3025140"/>
            <a:ext cx="582866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造句：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一只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小鸟悠闲地落在了这棵树的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枝头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上。</a:t>
            </a:r>
          </a:p>
        </p:txBody>
      </p:sp>
      <p:pic>
        <p:nvPicPr>
          <p:cNvPr id="9" name="图片 8" descr="F:\伊太宝\（旧）人教版课件\二下\2018小教搭语文二下（统编）图图\第16课 16-1同音字.jpg第16课 16-1同音字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07075" y="1199515"/>
            <a:ext cx="2818765" cy="3164840"/>
          </a:xfrm>
          <a:prstGeom prst="rect">
            <a:avLst/>
          </a:prstGeom>
        </p:spPr>
      </p:pic>
      <p:pic>
        <p:nvPicPr>
          <p:cNvPr id="10" name="图片 9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960" y="676275"/>
            <a:ext cx="1887855" cy="57594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72160" y="734060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同音字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6" grpId="0"/>
      <p:bldP spid="8" grpId="0"/>
      <p:bldP spid="4" grpId="0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19250" y="2962910"/>
            <a:ext cx="559308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造句：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他信心十足的样子，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压根儿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就没有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压力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pic>
        <p:nvPicPr>
          <p:cNvPr id="9" name="图片 8" descr="F:\伊太宝\（旧）人教版课件\二下\2018小教搭语文二下（统编）图图\第16课 16-2多音字.jpg第16课 16-2多音字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90665" y="1122680"/>
            <a:ext cx="1666240" cy="2909570"/>
          </a:xfrm>
          <a:prstGeom prst="rect">
            <a:avLst/>
          </a:prstGeom>
        </p:spPr>
      </p:pic>
      <p:pic>
        <p:nvPicPr>
          <p:cNvPr id="10" name="图片 9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765" y="604520"/>
            <a:ext cx="1877695" cy="57594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44220" y="662305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多音字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566670" y="1930400"/>
            <a:ext cx="7359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压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446780" y="1574165"/>
            <a:ext cx="10083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yā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266565" y="1574165"/>
            <a:ext cx="15392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3333FF"/>
                </a:solidFill>
              </a:rPr>
              <a:t>压力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446780" y="2246630"/>
            <a:ext cx="10083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yà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266565" y="2246630"/>
            <a:ext cx="1613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3333FF"/>
                </a:solidFill>
                <a:latin typeface="+mn-ea"/>
              </a:rPr>
              <a:t>压根儿</a:t>
            </a:r>
            <a:endParaRPr lang="en-US" altLang="zh-CN" sz="2400" b="1" dirty="0">
              <a:solidFill>
                <a:srgbClr val="3333FF"/>
              </a:solidFill>
              <a:latin typeface="+mn-ea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3063240" y="1693545"/>
            <a:ext cx="268605" cy="979805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7" grpId="0"/>
      <p:bldP spid="6" grpId="0"/>
      <p:bldP spid="8" grpId="0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1255" y="1452880"/>
            <a:ext cx="7359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空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959610" y="1096645"/>
            <a:ext cx="10083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kōng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939415" y="1096645"/>
            <a:ext cx="21894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</a:rPr>
              <a:t>空气 空荡荡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959610" y="1769110"/>
            <a:ext cx="10083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kòng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922905" y="1769110"/>
            <a:ext cx="23945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  <a:latin typeface="+mn-ea"/>
              </a:rPr>
              <a:t>空地 空格 抽空</a:t>
            </a:r>
          </a:p>
        </p:txBody>
      </p:sp>
      <p:sp>
        <p:nvSpPr>
          <p:cNvPr id="4" name="左大括号 3"/>
          <p:cNvSpPr/>
          <p:nvPr/>
        </p:nvSpPr>
        <p:spPr>
          <a:xfrm>
            <a:off x="1647825" y="1216025"/>
            <a:ext cx="268605" cy="979805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60805" y="2479675"/>
            <a:ext cx="468439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造句：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爷爷每天早晨都会到屋后的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空地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散步，呼吸一下新鲜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空气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pic>
        <p:nvPicPr>
          <p:cNvPr id="12" name="图片 11" descr="C:\Users\DELL\Desktop\4ec2d5628535e5dd55255cfb7cc6a7efce1b628d.jpg4ec2d5628535e5dd55255cfb7cc6a7efce1b628d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03265" y="1368425"/>
            <a:ext cx="2983230" cy="2414270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6" grpId="0"/>
      <p:bldP spid="8" grpId="0"/>
      <p:bldP spid="4" grpId="0" bldLvl="0" animBg="1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33880" y="2693670"/>
            <a:ext cx="465391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造句：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刚当上厂长的他因为经常在工作时间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摆弄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花草而被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罢免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了。</a:t>
            </a:r>
          </a:p>
        </p:txBody>
      </p:sp>
      <p:pic>
        <p:nvPicPr>
          <p:cNvPr id="9" name="图片 8" descr="F:\伊太宝\（旧）人教版课件\二下\2018小教搭语文二下（统编）图图\第16课 16-3形近字.jpg第16课 16-3形近字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87795" y="1180465"/>
            <a:ext cx="1600835" cy="3049905"/>
          </a:xfrm>
          <a:prstGeom prst="rect">
            <a:avLst/>
          </a:prstGeom>
        </p:spPr>
      </p:pic>
      <p:pic>
        <p:nvPicPr>
          <p:cNvPr id="10" name="图片 9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960" y="604520"/>
            <a:ext cx="1831975" cy="57594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62635" y="662305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形近字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716530" y="1426210"/>
            <a:ext cx="16300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  <a:latin typeface="+mn-ea"/>
              </a:rPr>
              <a:t>摆</a:t>
            </a:r>
            <a:r>
              <a:rPr lang="zh-CN" altLang="en-US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（</a:t>
            </a:r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bǎi</a:t>
            </a:r>
            <a:r>
              <a:rPr lang="zh-CN" altLang="en-US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）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346575" y="1426210"/>
            <a:ext cx="15392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</a:rPr>
              <a:t>摆弄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731135" y="2100580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  <a:latin typeface="+mn-ea"/>
              </a:rPr>
              <a:t>罢</a:t>
            </a:r>
            <a:r>
              <a:rPr lang="zh-CN" altLang="en-US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（</a:t>
            </a:r>
            <a:r>
              <a:rPr lang="en-US" altLang="zh-CN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bà</a:t>
            </a:r>
            <a:r>
              <a:rPr lang="zh-CN" altLang="en-US" sz="2400">
                <a:solidFill>
                  <a:srgbClr val="3333FF"/>
                </a:solidFill>
                <a:latin typeface="方正姚体" panose="02010601030101010101" charset="-122"/>
                <a:ea typeface="方正姚体" panose="02010601030101010101" charset="-122"/>
              </a:rPr>
              <a:t>）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346575" y="2100580"/>
            <a:ext cx="1613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  <a:latin typeface="+mn-ea"/>
              </a:rPr>
              <a:t>罢免</a:t>
            </a:r>
          </a:p>
        </p:txBody>
      </p:sp>
      <p:sp>
        <p:nvSpPr>
          <p:cNvPr id="4" name="左大括号 3"/>
          <p:cNvSpPr/>
          <p:nvPr/>
        </p:nvSpPr>
        <p:spPr>
          <a:xfrm>
            <a:off x="2447925" y="1545590"/>
            <a:ext cx="268605" cy="979805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6" grpId="0"/>
      <p:bldP spid="8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98830" y="1595755"/>
            <a:ext cx="166306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忽然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817245" y="3550920"/>
            <a:ext cx="203771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满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——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089150" y="173672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突然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857375" y="371602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空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293745" y="1579245"/>
            <a:ext cx="166306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渐渐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584065" y="172021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慢慢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863215" y="3550920"/>
            <a:ext cx="203771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清新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——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153535" y="371602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混浊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805170" y="1579245"/>
            <a:ext cx="21431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黑沉沉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405370" y="1692275"/>
            <a:ext cx="13760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黑压压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464810" y="3534410"/>
            <a:ext cx="203771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黑沉沉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——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046595" y="3699510"/>
            <a:ext cx="1734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亮堂堂 </a:t>
            </a:r>
          </a:p>
        </p:txBody>
      </p:sp>
      <p:pic>
        <p:nvPicPr>
          <p:cNvPr id="16" name="图片 15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375" y="716280"/>
            <a:ext cx="2056630" cy="576004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02970" y="774065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近义词</a:t>
            </a:r>
          </a:p>
        </p:txBody>
      </p:sp>
      <p:pic>
        <p:nvPicPr>
          <p:cNvPr id="22" name="图片 21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" y="2654935"/>
            <a:ext cx="2056630" cy="576004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958215" y="2712720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反义词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12" grpId="0"/>
      <p:bldP spid="18" grpId="0"/>
      <p:bldP spid="19" grpId="0"/>
      <p:bldP spid="20" grpId="0"/>
      <p:bldP spid="21" grpId="0"/>
      <p:bldP spid="7" grpId="0"/>
      <p:bldP spid="8" grpId="0"/>
      <p:bldP spid="11" grpId="0"/>
      <p:bldP spid="13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444500" y="1257935"/>
            <a:ext cx="6115685" cy="320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70000"/>
              </a:lnSpc>
            </a:pPr>
            <a:r>
              <a:rPr lang="en-US" altLang="zh-CN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【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黑沉沉</a:t>
            </a:r>
            <a:r>
              <a:rPr lang="en-US" altLang="zh-CN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</a:rPr>
              <a:t>】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形容黑暗（多指天色）。</a:t>
            </a:r>
          </a:p>
          <a:p>
            <a:pPr eaLnBrk="1" fontAlgn="auto" hangingPunct="1">
              <a:lnSpc>
                <a:spcPct val="170000"/>
              </a:lnSpc>
            </a:pPr>
            <a:r>
              <a:rPr lang="en-US" altLang="zh-CN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【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忽然</a:t>
            </a:r>
            <a:r>
              <a:rPr lang="en-US" altLang="zh-CN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】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表示情况发生得迅速而又出乎意料。</a:t>
            </a:r>
          </a:p>
          <a:p>
            <a:pPr eaLnBrk="1" fontAlgn="auto" hangingPunct="1">
              <a:lnSpc>
                <a:spcPct val="170000"/>
              </a:lnSpc>
            </a:pPr>
            <a:r>
              <a:rPr lang="en-US" altLang="zh-CN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【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渐渐</a:t>
            </a:r>
            <a:r>
              <a:rPr lang="en-US" altLang="zh-CN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】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表示程度或数量逐步缓慢增减。 </a:t>
            </a:r>
          </a:p>
          <a:p>
            <a:pPr eaLnBrk="1" fontAlgn="auto" hangingPunct="1">
              <a:lnSpc>
                <a:spcPct val="170000"/>
              </a:lnSpc>
            </a:pPr>
            <a:r>
              <a:rPr lang="en-US" altLang="zh-CN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【</a:t>
            </a: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清新</a:t>
            </a:r>
            <a:r>
              <a:rPr lang="en-US" altLang="zh-CN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】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清爽而新鲜。</a:t>
            </a:r>
          </a:p>
          <a:p>
            <a:pPr eaLnBrk="1" fontAlgn="auto" hangingPunct="1">
              <a:lnSpc>
                <a:spcPct val="170000"/>
              </a:lnSpc>
            </a:pPr>
            <a:r>
              <a:rPr lang="zh-CN" altLang="en-US" sz="24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【迎面】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对着脸。 </a:t>
            </a:r>
          </a:p>
        </p:txBody>
      </p:sp>
      <p:pic>
        <p:nvPicPr>
          <p:cNvPr id="5" name="图片 4" descr="F:\伊太宝\（旧）人教版课件\二下\2018小教搭语文二下（统编）图图\第16课 16-6重点词.jpg第16课 16-6重点词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91910" y="2610485"/>
            <a:ext cx="2367280" cy="2230120"/>
          </a:xfrm>
          <a:prstGeom prst="rect">
            <a:avLst/>
          </a:prstGeom>
        </p:spPr>
      </p:pic>
      <p:pic>
        <p:nvPicPr>
          <p:cNvPr id="16" name="图片 15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15" y="648335"/>
            <a:ext cx="2056630" cy="576004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660400" y="706120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词语释义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1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  <p:bldP spid="3" grpId="3"/>
      <p:bldP spid="3" grpId="4"/>
      <p:bldP spid="3" grpId="5"/>
      <p:bldP spid="3" grpId="6"/>
      <p:bldP spid="3" grpId="7"/>
      <p:bldP spid="3" grpId="8"/>
      <p:bldP spid="3" grpId="9"/>
      <p:bldP spid="3" grpId="10"/>
      <p:bldP spid="3" grpId="11"/>
      <p:bldP spid="3" grpId="12"/>
      <p:bldP spid="3" grpId="13"/>
    </p:bldLst>
  </p:timing>
</p:sld>
</file>

<file path=ppt/theme/theme1.xml><?xml version="1.0" encoding="utf-8"?>
<a:theme xmlns:a="http://schemas.openxmlformats.org/drawingml/2006/main" name="第一PPT模板网-WWW.1PPT.COM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1163</Words>
  <Application>Microsoft Office PowerPoint</Application>
  <PresentationFormat>全屏显示(16:9)</PresentationFormat>
  <Paragraphs>179</Paragraphs>
  <Slides>32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45" baseType="lpstr">
      <vt:lpstr>Meiryo</vt:lpstr>
      <vt:lpstr>方正姚体</vt:lpstr>
      <vt:lpstr>黑体</vt:lpstr>
      <vt:lpstr>华文仿宋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528</cp:revision>
  <dcterms:created xsi:type="dcterms:W3CDTF">2016-03-25T01:23:00Z</dcterms:created>
  <dcterms:modified xsi:type="dcterms:W3CDTF">2021-07-16T09:26:00Z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