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notesSlides/notesSlide5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6.xml" ContentType="application/vnd.openxmlformats-officedocument.presentationml.notesSlide+xml"/>
  <Override PartName="/ppt/tags/tag20.xml" ContentType="application/vnd.openxmlformats-officedocument.presentationml.tags+xml"/>
  <Override PartName="/ppt/notesSlides/notesSlide7.xml" ContentType="application/vnd.openxmlformats-officedocument.presentationml.notesSlide+xml"/>
  <Override PartName="/ppt/tags/tag21.xml" ContentType="application/vnd.openxmlformats-officedocument.presentationml.tags+xml"/>
  <Override PartName="/ppt/notesSlides/notesSlide8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9.xml" ContentType="application/vnd.openxmlformats-officedocument.presentationml.notesSlide+xml"/>
  <Override PartName="/ppt/tags/tag24.xml" ContentType="application/vnd.openxmlformats-officedocument.presentationml.tags+xml"/>
  <Override PartName="/ppt/notesSlides/notesSlide10.xml" ContentType="application/vnd.openxmlformats-officedocument.presentationml.notesSlide+xml"/>
  <Override PartName="/ppt/tags/tag25.xml" ContentType="application/vnd.openxmlformats-officedocument.presentationml.tags+xml"/>
  <Override PartName="/ppt/notesSlides/notesSlide11.xml" ContentType="application/vnd.openxmlformats-officedocument.presentationml.notesSlide+xml"/>
  <Override PartName="/ppt/tags/tag26.xml" ContentType="application/vnd.openxmlformats-officedocument.presentationml.tags+xml"/>
  <Override PartName="/ppt/notesSlides/notesSlide12.xml" ContentType="application/vnd.openxmlformats-officedocument.presentationml.notesSlide+xml"/>
  <Override PartName="/ppt/tags/tag27.xml" ContentType="application/vnd.openxmlformats-officedocument.presentationml.tags+xml"/>
  <Override PartName="/ppt/notesSlides/notesSlide13.xml" ContentType="application/vnd.openxmlformats-officedocument.presentationml.notesSlide+xml"/>
  <Override PartName="/ppt/tags/tag28.xml" ContentType="application/vnd.openxmlformats-officedocument.presentationml.tags+xml"/>
  <Override PartName="/ppt/notesSlides/notesSlide14.xml" ContentType="application/vnd.openxmlformats-officedocument.presentationml.notesSlide+xml"/>
  <Override PartName="/ppt/tags/tag29.xml" ContentType="application/vnd.openxmlformats-officedocument.presentationml.tags+xml"/>
  <Override PartName="/ppt/notesSlides/notesSlide15.xml" ContentType="application/vnd.openxmlformats-officedocument.presentationml.notesSlide+xml"/>
  <Override PartName="/ppt/tags/tag30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0" r:id="rId2"/>
  </p:sldMasterIdLst>
  <p:notesMasterIdLst>
    <p:notesMasterId r:id="rId24"/>
  </p:notesMasterIdLst>
  <p:handoutMasterIdLst>
    <p:handoutMasterId r:id="rId25"/>
  </p:handoutMasterIdLst>
  <p:sldIdLst>
    <p:sldId id="611" r:id="rId3"/>
    <p:sldId id="593" r:id="rId4"/>
    <p:sldId id="560" r:id="rId5"/>
    <p:sldId id="517" r:id="rId6"/>
    <p:sldId id="463" r:id="rId7"/>
    <p:sldId id="487" r:id="rId8"/>
    <p:sldId id="519" r:id="rId9"/>
    <p:sldId id="520" r:id="rId10"/>
    <p:sldId id="598" r:id="rId11"/>
    <p:sldId id="599" r:id="rId12"/>
    <p:sldId id="600" r:id="rId13"/>
    <p:sldId id="601" r:id="rId14"/>
    <p:sldId id="602" r:id="rId15"/>
    <p:sldId id="531" r:id="rId16"/>
    <p:sldId id="451" r:id="rId17"/>
    <p:sldId id="502" r:id="rId18"/>
    <p:sldId id="500" r:id="rId19"/>
    <p:sldId id="499" r:id="rId20"/>
    <p:sldId id="457" r:id="rId21"/>
    <p:sldId id="631" r:id="rId22"/>
    <p:sldId id="632" r:id="rId23"/>
  </p:sldIdLst>
  <p:sldSz cx="9144000" cy="5143500" type="screen16x9"/>
  <p:notesSz cx="6858000" cy="9144000"/>
  <p:custDataLst>
    <p:tags r:id="rId2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4">
          <p15:clr>
            <a:srgbClr val="A4A3A4"/>
          </p15:clr>
        </p15:guide>
        <p15:guide id="2" orient="horz" pos="93">
          <p15:clr>
            <a:srgbClr val="A4A3A4"/>
          </p15:clr>
        </p15:guide>
        <p15:guide id="3" orient="horz" pos="887">
          <p15:clr>
            <a:srgbClr val="A4A3A4"/>
          </p15:clr>
        </p15:guide>
        <p15:guide id="4" orient="horz" pos="761">
          <p15:clr>
            <a:srgbClr val="A4A3A4"/>
          </p15:clr>
        </p15:guide>
        <p15:guide id="5" pos="216">
          <p15:clr>
            <a:srgbClr val="A4A3A4"/>
          </p15:clr>
        </p15:guide>
        <p15:guide id="6" pos="416">
          <p15:clr>
            <a:srgbClr val="A4A3A4"/>
          </p15:clr>
        </p15:guide>
        <p15:guide id="7" pos="45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E6E6"/>
    <a:srgbClr val="F4FDFA"/>
    <a:srgbClr val="FE9802"/>
    <a:srgbClr val="FD7303"/>
    <a:srgbClr val="F9FBFA"/>
    <a:srgbClr val="FECC2B"/>
    <a:srgbClr val="EE57F8"/>
    <a:srgbClr val="FEBC28"/>
    <a:srgbClr val="294A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6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66" y="120"/>
      </p:cViewPr>
      <p:guideLst>
        <p:guide orient="horz" pos="2124"/>
        <p:guide orient="horz" pos="93"/>
        <p:guide orient="horz" pos="887"/>
        <p:guide orient="horz" pos="761"/>
        <p:guide pos="216"/>
        <p:guide pos="416"/>
        <p:guide pos="457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266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4CCA6-6EA6-4EEA-A4EB-59FEDC1331C9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A43CB-8CD8-481B-826F-9EA9627E8B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1075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51281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503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5385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8362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81506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7833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89395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4943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2070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9930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C318B-334E-44D8-8BA3-DF6B5A0F2C2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7552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3129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7584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1007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02228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45541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3900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2856548"/>
            <a:ext cx="8139178" cy="468634"/>
          </a:xfrm>
        </p:spPr>
        <p:txBody>
          <a:bodyPr lIns="76200" tIns="28575" rIns="47625" bIns="28575" anchor="t" anchorCtr="0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02444" y="3383757"/>
            <a:ext cx="8139178" cy="808489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1407449" y="916707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8787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3047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7296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932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9132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0980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4661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950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6562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6777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364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2.xml"/><Relationship Id="rId28" Type="http://schemas.openxmlformats.org/officeDocument/2006/relationships/tags" Target="../tags/tag7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Relationship Id="rId27" Type="http://schemas.openxmlformats.org/officeDocument/2006/relationships/tags" Target="../tags/tag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3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4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5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6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7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671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7.GIF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image" Target="../media/image5.png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23.xml"/><Relationship Id="rId6" Type="http://schemas.openxmlformats.org/officeDocument/2006/relationships/image" Target="../media/image34.GIF"/><Relationship Id="rId5" Type="http://schemas.openxmlformats.org/officeDocument/2006/relationships/image" Target="../media/image33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24.xml"/><Relationship Id="rId6" Type="http://schemas.openxmlformats.org/officeDocument/2006/relationships/image" Target="../media/image36.GIF"/><Relationship Id="rId5" Type="http://schemas.openxmlformats.org/officeDocument/2006/relationships/image" Target="../media/image35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5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6.xml"/><Relationship Id="rId5" Type="http://schemas.openxmlformats.org/officeDocument/2006/relationships/image" Target="../media/image39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28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0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5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Relationship Id="rId9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4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5.png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9.xml"/><Relationship Id="rId6" Type="http://schemas.openxmlformats.org/officeDocument/2006/relationships/image" Target="../media/image21.GIF"/><Relationship Id="rId5" Type="http://schemas.openxmlformats.org/officeDocument/2006/relationships/image" Target="../media/image20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20.xml"/><Relationship Id="rId6" Type="http://schemas.openxmlformats.org/officeDocument/2006/relationships/image" Target="../media/image23.png"/><Relationship Id="rId5" Type="http://schemas.openxmlformats.org/officeDocument/2006/relationships/image" Target="../media/image5.png"/><Relationship Id="rId4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4323873"/>
            <a:ext cx="9144000" cy="819627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802319" y="748645"/>
            <a:ext cx="439286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FF0000"/>
                </a:solidFill>
              </a:rPr>
              <a:t>人教部编版</a:t>
            </a:r>
            <a:r>
              <a:rPr lang="en-US" altLang="zh-CN" sz="2400" dirty="0">
                <a:solidFill>
                  <a:srgbClr val="FF0000"/>
                </a:solidFill>
              </a:rPr>
              <a:t>·</a:t>
            </a:r>
            <a:r>
              <a:rPr lang="zh-CN" altLang="en-US" sz="2400" dirty="0">
                <a:solidFill>
                  <a:srgbClr val="FF0000"/>
                </a:solidFill>
              </a:rPr>
              <a:t>二年级（下册）</a:t>
            </a:r>
          </a:p>
        </p:txBody>
      </p:sp>
      <p:sp>
        <p:nvSpPr>
          <p:cNvPr id="8" name="文本框 6"/>
          <p:cNvSpPr txBox="1"/>
          <p:nvPr/>
        </p:nvSpPr>
        <p:spPr>
          <a:xfrm>
            <a:off x="5373783" y="1708110"/>
            <a:ext cx="3249930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雷 雨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8413" y="748645"/>
            <a:ext cx="4583906" cy="259651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0" y="4495228"/>
            <a:ext cx="9143999" cy="38420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1912" y="-1905"/>
            <a:ext cx="2100739" cy="1153478"/>
            <a:chOff x="109" y="-4"/>
            <a:chExt cx="4411" cy="2422"/>
          </a:xfrm>
        </p:grpSpPr>
        <p:sp>
          <p:nvSpPr>
            <p:cNvPr id="4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chemeClr val="accent2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我会写</a:t>
              </a:r>
            </a:p>
          </p:txBody>
        </p:sp>
        <p:pic>
          <p:nvPicPr>
            <p:cNvPr id="2" name="图片 1" descr="QQ图片2019111911513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" y="-4"/>
              <a:ext cx="1709" cy="2422"/>
            </a:xfrm>
            <a:prstGeom prst="rect">
              <a:avLst/>
            </a:prstGeom>
          </p:spPr>
        </p:pic>
      </p:grp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193006" y="873442"/>
            <a:ext cx="1649730" cy="761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hù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077830" y="2465070"/>
            <a:ext cx="1193276" cy="7001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户外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246898" y="3429953"/>
            <a:ext cx="1193276" cy="7001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户口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4798218" y="623412"/>
            <a:ext cx="2121694" cy="1149667"/>
            <a:chOff x="10075" y="1309"/>
            <a:chExt cx="4455" cy="2414"/>
          </a:xfrm>
        </p:grpSpPr>
        <p:sp>
          <p:nvSpPr>
            <p:cNvPr id="5" name="矩形 4"/>
            <p:cNvSpPr/>
            <p:nvPr/>
          </p:nvSpPr>
          <p:spPr>
            <a:xfrm>
              <a:off x="10654" y="1309"/>
              <a:ext cx="3296" cy="10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700" b="1" dirty="0">
                  <a:solidFill>
                    <a:srgbClr val="00B0F0"/>
                  </a:solidFill>
                  <a:latin typeface="+mn-ea"/>
                </a:rPr>
                <a:t>上下结构</a:t>
              </a: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75" y="2418"/>
              <a:ext cx="4455" cy="1305"/>
            </a:xfrm>
            <a:prstGeom prst="rect">
              <a:avLst/>
            </a:prstGeom>
          </p:spPr>
        </p:pic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188" y="2243614"/>
            <a:ext cx="3032284" cy="2020729"/>
          </a:xfrm>
          <a:prstGeom prst="rect">
            <a:avLst/>
          </a:prstGeom>
        </p:spPr>
      </p:pic>
      <p:pic>
        <p:nvPicPr>
          <p:cNvPr id="10" name="图片 9" descr="b96ad22f145a24275b260e3d11bb6597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393" y="1637824"/>
            <a:ext cx="2376000" cy="2376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2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1912" y="-1905"/>
            <a:ext cx="2100739" cy="1153478"/>
            <a:chOff x="109" y="-4"/>
            <a:chExt cx="4411" cy="2422"/>
          </a:xfrm>
        </p:grpSpPr>
        <p:sp>
          <p:nvSpPr>
            <p:cNvPr id="12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chemeClr val="accent2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我会写</a:t>
              </a:r>
            </a:p>
          </p:txBody>
        </p:sp>
        <p:pic>
          <p:nvPicPr>
            <p:cNvPr id="13" name="图片 12" descr="QQ图片2019111911513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" y="-4"/>
              <a:ext cx="1709" cy="2422"/>
            </a:xfrm>
            <a:prstGeom prst="rect">
              <a:avLst/>
            </a:prstGeom>
          </p:spPr>
        </p:pic>
      </p:grp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193006" y="873442"/>
            <a:ext cx="1649730" cy="761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xīn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884472" y="2539841"/>
            <a:ext cx="1193276" cy="7001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新年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027347" y="3551873"/>
            <a:ext cx="1193276" cy="7001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新奇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4149567" y="542448"/>
            <a:ext cx="3404711" cy="1755458"/>
            <a:chOff x="8713" y="1499"/>
            <a:chExt cx="7149" cy="3686"/>
          </a:xfrm>
        </p:grpSpPr>
        <p:sp>
          <p:nvSpPr>
            <p:cNvPr id="18" name="矩形 17"/>
            <p:cNvSpPr/>
            <p:nvPr/>
          </p:nvSpPr>
          <p:spPr>
            <a:xfrm>
              <a:off x="10655" y="1499"/>
              <a:ext cx="3296" cy="10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700" b="1" dirty="0">
                  <a:solidFill>
                    <a:srgbClr val="00B0F0"/>
                  </a:solidFill>
                  <a:latin typeface="+mn-ea"/>
                </a:rPr>
                <a:t>左右结构</a:t>
              </a: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37" y="2515"/>
              <a:ext cx="7125" cy="129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13" y="3925"/>
              <a:ext cx="3495" cy="126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16" y="3925"/>
              <a:ext cx="1725" cy="1260"/>
            </a:xfrm>
            <a:prstGeom prst="rect">
              <a:avLst/>
            </a:prstGeom>
          </p:spPr>
        </p:pic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40944" y="2468404"/>
            <a:ext cx="2887980" cy="2372678"/>
          </a:xfrm>
          <a:prstGeom prst="rect">
            <a:avLst/>
          </a:prstGeom>
        </p:spPr>
      </p:pic>
      <p:pic>
        <p:nvPicPr>
          <p:cNvPr id="7" name="图片 6" descr="b1f2bd18dca1a4a97897c5c99a15d35f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393" y="1637824"/>
            <a:ext cx="2376000" cy="2376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1912" y="-1905"/>
            <a:ext cx="2100739" cy="1153478"/>
            <a:chOff x="109" y="-4"/>
            <a:chExt cx="4411" cy="2422"/>
          </a:xfrm>
        </p:grpSpPr>
        <p:sp>
          <p:nvSpPr>
            <p:cNvPr id="4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chemeClr val="accent2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我会写</a:t>
              </a:r>
            </a:p>
          </p:txBody>
        </p:sp>
        <p:pic>
          <p:nvPicPr>
            <p:cNvPr id="2" name="图片 1" descr="QQ图片2019111911513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" y="-4"/>
              <a:ext cx="1709" cy="2422"/>
            </a:xfrm>
            <a:prstGeom prst="rect">
              <a:avLst/>
            </a:prstGeom>
          </p:spPr>
        </p:pic>
      </p:grp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193006" y="873442"/>
            <a:ext cx="1649730" cy="761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yíng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772780" y="2284571"/>
            <a:ext cx="1193276" cy="7001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迎风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666350" y="2356961"/>
            <a:ext cx="1193276" cy="7001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迎接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856249" y="3321367"/>
            <a:ext cx="1193276" cy="7001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欢迎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4157663" y="623412"/>
            <a:ext cx="3400425" cy="1142524"/>
            <a:chOff x="8730" y="1309"/>
            <a:chExt cx="7140" cy="2399"/>
          </a:xfrm>
        </p:grpSpPr>
        <p:sp>
          <p:nvSpPr>
            <p:cNvPr id="5" name="矩形 4"/>
            <p:cNvSpPr/>
            <p:nvPr/>
          </p:nvSpPr>
          <p:spPr>
            <a:xfrm>
              <a:off x="10290" y="1309"/>
              <a:ext cx="4023" cy="10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700" b="1" dirty="0">
                  <a:solidFill>
                    <a:srgbClr val="00B0F0"/>
                  </a:solidFill>
                  <a:latin typeface="+mn-ea"/>
                </a:rPr>
                <a:t>半包围结构</a:t>
              </a: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30" y="2418"/>
              <a:ext cx="7140" cy="1290"/>
            </a:xfrm>
            <a:prstGeom prst="rect">
              <a:avLst/>
            </a:prstGeom>
          </p:spPr>
        </p:pic>
      </p:grpSp>
      <p:pic>
        <p:nvPicPr>
          <p:cNvPr id="15" name="图片 14" descr="bb1968b39a0824502925300e9206b2b4c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393" y="1637824"/>
            <a:ext cx="2376000" cy="2376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17" grpId="0" bldLvl="0" animBg="1"/>
      <p:bldP spid="6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1912" y="-1905"/>
            <a:ext cx="2100739" cy="1153478"/>
            <a:chOff x="109" y="-4"/>
            <a:chExt cx="4411" cy="2422"/>
          </a:xfrm>
        </p:grpSpPr>
        <p:sp>
          <p:nvSpPr>
            <p:cNvPr id="4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chemeClr val="accent2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我会写</a:t>
              </a:r>
            </a:p>
          </p:txBody>
        </p:sp>
        <p:pic>
          <p:nvPicPr>
            <p:cNvPr id="2" name="图片 1" descr="QQ图片2019111911513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" y="-4"/>
              <a:ext cx="1709" cy="2422"/>
            </a:xfrm>
            <a:prstGeom prst="rect">
              <a:avLst/>
            </a:prstGeom>
          </p:spPr>
        </p:pic>
      </p:grp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193006" y="873442"/>
            <a:ext cx="1649730" cy="761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pū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748967" y="2343150"/>
            <a:ext cx="1193276" cy="7001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扑灭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461086" y="2343150"/>
            <a:ext cx="1193276" cy="7001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反扑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4589622" y="623411"/>
            <a:ext cx="2536031" cy="1135380"/>
            <a:chOff x="9637" y="1309"/>
            <a:chExt cx="5325" cy="2384"/>
          </a:xfrm>
        </p:grpSpPr>
        <p:sp>
          <p:nvSpPr>
            <p:cNvPr id="5" name="矩形 4"/>
            <p:cNvSpPr/>
            <p:nvPr/>
          </p:nvSpPr>
          <p:spPr>
            <a:xfrm>
              <a:off x="10653" y="1309"/>
              <a:ext cx="3296" cy="10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700" b="1" dirty="0">
                  <a:solidFill>
                    <a:srgbClr val="00B0F0"/>
                  </a:solidFill>
                  <a:latin typeface="+mn-ea"/>
                </a:rPr>
                <a:t>左右结构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37" y="2418"/>
              <a:ext cx="5325" cy="1275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5591454" y="3367088"/>
            <a:ext cx="1193276" cy="7001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相扑</a:t>
            </a:r>
          </a:p>
        </p:txBody>
      </p:sp>
      <p:pic>
        <p:nvPicPr>
          <p:cNvPr id="11" name="图片 10" descr="b037e43348bf54a0ea2099dec90cf84d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393" y="1637824"/>
            <a:ext cx="2376000" cy="2376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17" grpId="0" bldLvl="0" animBg="1"/>
      <p:bldP spid="8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76200" y="94298"/>
            <a:ext cx="1986439" cy="530066"/>
            <a:chOff x="160" y="198"/>
            <a:chExt cx="4171" cy="1113"/>
          </a:xfrm>
        </p:grpSpPr>
        <p:pic>
          <p:nvPicPr>
            <p:cNvPr id="10" name="图片 9" descr="51yuansu.com___5aec4fbbf20c7-0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0" y="198"/>
              <a:ext cx="4170" cy="1113"/>
            </a:xfrm>
            <a:prstGeom prst="rect">
              <a:avLst/>
            </a:prstGeom>
          </p:spPr>
        </p:pic>
        <p:sp>
          <p:nvSpPr>
            <p:cNvPr id="15" name="文本框 2"/>
            <p:cNvSpPr txBox="1"/>
            <p:nvPr/>
          </p:nvSpPr>
          <p:spPr>
            <a:xfrm>
              <a:off x="1331" y="294"/>
              <a:ext cx="3000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ym typeface="+mn-ea"/>
                </a:rPr>
                <a:t>段落大意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74846" y="1195388"/>
            <a:ext cx="4138613" cy="1064895"/>
          </a:xfrm>
          <a:prstGeom prst="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  <a:prstDash val="lgDashDot"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700" b="1" dirty="0">
                <a:solidFill>
                  <a:schemeClr val="accent3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第一部分(第1</a:t>
            </a:r>
            <a:r>
              <a:rPr lang="en-US" altLang="zh-CN" sz="2700" b="1" dirty="0">
                <a:solidFill>
                  <a:schemeClr val="accent3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sz="2700" b="1" dirty="0">
                <a:solidFill>
                  <a:schemeClr val="accent3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3自然段)：</a:t>
            </a:r>
          </a:p>
          <a:p>
            <a:pPr algn="ctr">
              <a:lnSpc>
                <a:spcPct val="120000"/>
              </a:lnSpc>
            </a:pPr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写雷雨前的情景。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3484" y="1407319"/>
            <a:ext cx="3402806" cy="205168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74846" y="2564130"/>
            <a:ext cx="4138613" cy="1064895"/>
          </a:xfrm>
          <a:prstGeom prst="rect">
            <a:avLst/>
          </a:prstGeom>
          <a:noFill/>
          <a:ln w="28575">
            <a:solidFill>
              <a:srgbClr val="92D050"/>
            </a:solidFill>
            <a:prstDash val="lgDashDot"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7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第二部分(第4</a:t>
            </a:r>
            <a:r>
              <a:rPr lang="en-US" altLang="zh-CN" sz="27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sz="27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6自然段)：</a:t>
            </a:r>
          </a:p>
          <a:p>
            <a:pPr algn="ctr">
              <a:lnSpc>
                <a:spcPct val="120000"/>
              </a:lnSpc>
            </a:pPr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写雷雨中的情景。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76200" y="94298"/>
            <a:ext cx="1986439" cy="530066"/>
            <a:chOff x="160" y="198"/>
            <a:chExt cx="4171" cy="1113"/>
          </a:xfrm>
        </p:grpSpPr>
        <p:pic>
          <p:nvPicPr>
            <p:cNvPr id="10" name="图片 9" descr="51yuansu.com___5aec4fbbf20c7-0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0" y="198"/>
              <a:ext cx="4170" cy="1113"/>
            </a:xfrm>
            <a:prstGeom prst="rect">
              <a:avLst/>
            </a:prstGeom>
          </p:spPr>
        </p:pic>
        <p:sp>
          <p:nvSpPr>
            <p:cNvPr id="15" name="文本框 2"/>
            <p:cNvSpPr txBox="1"/>
            <p:nvPr/>
          </p:nvSpPr>
          <p:spPr>
            <a:xfrm>
              <a:off x="1331" y="294"/>
              <a:ext cx="3000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ym typeface="+mn-ea"/>
                </a:rPr>
                <a:t>段落大意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453164" y="711518"/>
            <a:ext cx="4238149" cy="1064895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  <a:prstDash val="lgDashDot"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sz="2700" b="1" dirty="0" err="1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第三部分</a:t>
            </a:r>
            <a:r>
              <a:rPr sz="27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(第7</a:t>
            </a:r>
            <a:r>
              <a:rPr lang="zh-CN" altLang="en-US" sz="27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</a:t>
            </a:r>
            <a:r>
              <a:rPr sz="27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8自然段)</a:t>
            </a:r>
            <a:r>
              <a:rPr lang="zh-CN" altLang="en-US" sz="2700" b="1" dirty="0">
                <a:solidFill>
                  <a:schemeClr val="accent5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：</a:t>
            </a:r>
          </a:p>
          <a:p>
            <a:pPr algn="ctr">
              <a:lnSpc>
                <a:spcPct val="120000"/>
              </a:lnSpc>
            </a:pPr>
            <a:r>
              <a:rPr sz="27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写雷雨后的情景</a:t>
            </a:r>
            <a:r>
              <a:rPr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2199" y="2014537"/>
            <a:ext cx="4439126" cy="283368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304699" y="515779"/>
            <a:ext cx="2535079" cy="43767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400" b="1" spc="225" dirty="0">
                <a:latin typeface="宋体" panose="02010600030101010101" pitchFamily="2" charset="-122"/>
                <a:ea typeface="宋体" panose="02010600030101010101" pitchFamily="2" charset="-122"/>
              </a:rPr>
              <a:t>课文主要内容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185" y="1015"/>
            <a:ext cx="950204" cy="88072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414462" y="1627823"/>
            <a:ext cx="6298883" cy="2284571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  <a:prstDash val="dashDot"/>
          </a:ln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本文运用优美生动的语言描绘了雷雨前、雷雨中、雷雨后各种景物的不同变化，反映了雷雨这一自然现象的神奇与美丽，激发学生探索大自然秘密的热情。</a:t>
            </a:r>
          </a:p>
        </p:txBody>
      </p:sp>
      <p:pic>
        <p:nvPicPr>
          <p:cNvPr id="3" name="图片 2" descr="1c54dbb8568467aa67278903fd73f6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2267" y="661035"/>
            <a:ext cx="1296829" cy="129682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" y="0"/>
            <a:ext cx="2351246" cy="775433"/>
            <a:chOff x="0" y="0"/>
            <a:chExt cx="4937" cy="162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2173" cy="1628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1937" y="473"/>
              <a:ext cx="3000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rgbClr val="E77C2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句段精析</a:t>
              </a: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584008" y="598170"/>
            <a:ext cx="6090761" cy="102822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满天的乌云，黑沉沉地压下来。树上的叶子一动不动，蝉一声也不出。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21068" y="1684497"/>
            <a:ext cx="7294721" cy="27817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 dirty="0">
                <a:solidFill>
                  <a:schemeClr val="accent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赏析：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段话形象地写出了雷雨来临前的景象。“满天的乌云”，抬头望去，满眼尽是黑色的云。“黑沉沉地压下来”，“黑沉沉”可以看出云层之厚，“压下来”给人以压抑之感，似乎天空要塌下来。“叶子一动不动”以静衬动，预示雷雨即将来临。“蝉一声也不出”更给人以沉闷压抑之感，静得让人发慌。这一段的两个句子把雷雨来临前的景象写得形象逼真，让人有身临其境之感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965835" y="804863"/>
            <a:ext cx="7361873" cy="288464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读句子，画出加点字的正确读音。</a:t>
            </a:r>
          </a:p>
          <a:p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满天的乌</a:t>
            </a: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7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niǎo</a:t>
            </a: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zh-CN" sz="27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wū</a:t>
            </a: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云，黑沉沉地压</a:t>
            </a: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7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yā</a:t>
            </a: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zh-CN" sz="27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iā</a:t>
            </a: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下来。</a:t>
            </a:r>
          </a:p>
          <a:p>
            <a:endParaRPr lang="zh-CN" altLang="en-US" sz="27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打开窗户，清新的空气迎</a:t>
            </a: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7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yín</a:t>
            </a: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zh-CN" sz="27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yíng</a:t>
            </a: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面扑</a:t>
            </a: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7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pū</a:t>
            </a: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zh-CN" sz="27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bū</a:t>
            </a:r>
            <a:r>
              <a:rPr lang="en-US" altLang="zh-CN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来。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802857" y="1537811"/>
            <a:ext cx="777716" cy="76104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√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850857" y="1537811"/>
            <a:ext cx="777716" cy="76104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√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219349" y="2752249"/>
            <a:ext cx="777716" cy="76104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√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076326" y="3168967"/>
            <a:ext cx="777716" cy="76104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√</a:t>
            </a:r>
          </a:p>
        </p:txBody>
      </p:sp>
      <p:sp>
        <p:nvSpPr>
          <p:cNvPr id="2" name="椭圆 1"/>
          <p:cNvSpPr/>
          <p:nvPr/>
        </p:nvSpPr>
        <p:spPr>
          <a:xfrm>
            <a:off x="2548890" y="1988820"/>
            <a:ext cx="81000" cy="81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6677501" y="1988820"/>
            <a:ext cx="81000" cy="81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973955" y="3249930"/>
            <a:ext cx="81000" cy="81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7547610" y="3249930"/>
            <a:ext cx="81000" cy="81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便签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890" y="622936"/>
            <a:ext cx="7094220" cy="396668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20002" y="-27622"/>
            <a:ext cx="1919288" cy="593884"/>
            <a:chOff x="42" y="-104"/>
            <a:chExt cx="4030" cy="1247"/>
          </a:xfrm>
        </p:grpSpPr>
        <p:pic>
          <p:nvPicPr>
            <p:cNvPr id="8" name="图片 7" descr="51yuansu.com___5ad9c205f4c-0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" y="-104"/>
              <a:ext cx="4030" cy="1247"/>
            </a:xfrm>
            <a:prstGeom prst="rect">
              <a:avLst/>
            </a:prstGeom>
          </p:spPr>
        </p:pic>
        <p:sp>
          <p:nvSpPr>
            <p:cNvPr id="14" name="文本框 2"/>
            <p:cNvSpPr txBox="1"/>
            <p:nvPr/>
          </p:nvSpPr>
          <p:spPr>
            <a:xfrm>
              <a:off x="842" y="125"/>
              <a:ext cx="3000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课堂小结</a:t>
              </a: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2177892" y="1415892"/>
            <a:ext cx="5046821" cy="249221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学习了《雷雨》这篇课文后，我们感受到了雷雨这种自然现象的神奇。大自然是一个五彩缤纷的世界，其中还有很多神奇的自然现象。善于观察的小朋友，请你们用自己明亮的双眼去观察这些现象吧。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16279" y="939642"/>
            <a:ext cx="4024313" cy="322468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accent3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雷雨：</a:t>
            </a: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一种伴有雷电的降雨现象，产生于雷暴积雨云下。表现为大规模的云层运动，比阵雨要剧烈得多，还伴有放电现象，常见于夏季。雷阵雨来时，往往会出现狂风大作、雷雨交加的天气现象。持续强烈的雷雨，往往可达暴雨的程度。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1"/>
            <a:ext cx="1224643" cy="110243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466" y="1307782"/>
            <a:ext cx="3595688" cy="248888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图片 1" descr="timg (6)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762" y="-14287"/>
            <a:ext cx="9155112" cy="5165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 167"/>
          <p:cNvSpPr/>
          <p:nvPr/>
        </p:nvSpPr>
        <p:spPr>
          <a:xfrm>
            <a:off x="2087563" y="1612900"/>
            <a:ext cx="4359275" cy="1165225"/>
          </a:xfrm>
          <a:prstGeom prst="round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0" noProof="1">
              <a:solidFill>
                <a:srgbClr val="FFFFFF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86939" y="1580695"/>
            <a:ext cx="4728210" cy="117633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b="1" noProof="1">
                <a:ln w="50800" cmpd="thickThin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谢谢观看！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356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20604" y="959644"/>
            <a:ext cx="4035743" cy="322468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accent3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彩虹：</a:t>
            </a: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彩虹又称天虹，简称“虹”，是气象中的一种光学现象。当太阳光照射到空气中的水滴时，光线被折射及反射，在天空中形成弧形彩带，由外圈至内圈呈红、橙、黄、绿、蓝、靛、紫七种颜色。出现在和太阳相对着的方向。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1"/>
            <a:ext cx="1224643" cy="110243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8757" y="635794"/>
            <a:ext cx="2878455" cy="387143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1912" y="-1905"/>
            <a:ext cx="2100739" cy="1153478"/>
            <a:chOff x="109" y="-4"/>
            <a:chExt cx="4411" cy="2422"/>
          </a:xfrm>
        </p:grpSpPr>
        <p:sp>
          <p:nvSpPr>
            <p:cNvPr id="4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rgbClr val="00B0F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我会认</a:t>
              </a:r>
            </a:p>
          </p:txBody>
        </p:sp>
        <p:pic>
          <p:nvPicPr>
            <p:cNvPr id="9" name="图片 8" descr="QQ图片2019111911513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" y="-4"/>
              <a:ext cx="1709" cy="2422"/>
            </a:xfrm>
            <a:prstGeom prst="rect">
              <a:avLst/>
            </a:prstGeom>
          </p:spPr>
        </p:pic>
      </p:grp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205104" y="2294810"/>
            <a:ext cx="6697313" cy="899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54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压  蝉  垂  户  扑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919163" y="1151573"/>
            <a:ext cx="7260431" cy="144780"/>
            <a:chOff x="1155" y="3228"/>
            <a:chExt cx="15245" cy="304"/>
          </a:xfrm>
        </p:grpSpPr>
        <p:pic>
          <p:nvPicPr>
            <p:cNvPr id="11" name="图片 10" descr="分割线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5" y="3228"/>
              <a:ext cx="7542" cy="305"/>
            </a:xfrm>
            <a:prstGeom prst="rect">
              <a:avLst/>
            </a:prstGeom>
          </p:spPr>
        </p:pic>
        <p:pic>
          <p:nvPicPr>
            <p:cNvPr id="22" name="图片 21" descr="分割线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58" y="3228"/>
              <a:ext cx="7542" cy="305"/>
            </a:xfrm>
            <a:prstGeom prst="rect">
              <a:avLst/>
            </a:prstGeom>
          </p:spPr>
        </p:pic>
      </p:grpSp>
      <p:grpSp>
        <p:nvGrpSpPr>
          <p:cNvPr id="24" name="组合 23"/>
          <p:cNvGrpSpPr/>
          <p:nvPr/>
        </p:nvGrpSpPr>
        <p:grpSpPr>
          <a:xfrm>
            <a:off x="919163" y="3580448"/>
            <a:ext cx="7260431" cy="144780"/>
            <a:chOff x="1155" y="3228"/>
            <a:chExt cx="15245" cy="304"/>
          </a:xfrm>
        </p:grpSpPr>
        <p:pic>
          <p:nvPicPr>
            <p:cNvPr id="26" name="图片 25" descr="分割线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55" y="3228"/>
              <a:ext cx="7542" cy="305"/>
            </a:xfrm>
            <a:prstGeom prst="rect">
              <a:avLst/>
            </a:prstGeom>
          </p:spPr>
        </p:pic>
        <p:pic>
          <p:nvPicPr>
            <p:cNvPr id="27" name="图片 26" descr="分割线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58" y="3228"/>
              <a:ext cx="7542" cy="305"/>
            </a:xfrm>
            <a:prstGeom prst="rect">
              <a:avLst/>
            </a:prstGeom>
          </p:spPr>
        </p:pic>
      </p:grp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212057" y="1626870"/>
            <a:ext cx="1280636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300" b="1" dirty="0">
                <a:solidFill>
                  <a:schemeClr val="accent3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yā</a:t>
            </a: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2621280" y="1626870"/>
            <a:ext cx="1101090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300" b="1" dirty="0">
                <a:solidFill>
                  <a:schemeClr val="accent3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chán</a:t>
            </a:r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4045268" y="1626870"/>
            <a:ext cx="1044416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300" b="1" dirty="0">
                <a:solidFill>
                  <a:schemeClr val="accent3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chuí </a:t>
            </a: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5411153" y="1626870"/>
            <a:ext cx="1015365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300" b="1" dirty="0">
                <a:solidFill>
                  <a:schemeClr val="accent3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hù</a:t>
            </a:r>
          </a:p>
        </p:txBody>
      </p:sp>
      <p:sp>
        <p:nvSpPr>
          <p:cNvPr id="32" name="Text Box 2"/>
          <p:cNvSpPr txBox="1">
            <a:spLocks noChangeArrowheads="1"/>
          </p:cNvSpPr>
          <p:nvPr/>
        </p:nvSpPr>
        <p:spPr bwMode="auto">
          <a:xfrm>
            <a:off x="6702266" y="1626870"/>
            <a:ext cx="1173480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3300" b="1" dirty="0">
                <a:solidFill>
                  <a:schemeClr val="accent3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yìng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297180" y="287655"/>
            <a:ext cx="23761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28" grpId="0"/>
      <p:bldP spid="29" grpId="0"/>
      <p:bldP spid="30" grpId="0"/>
      <p:bldP spid="31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1912" y="-1905"/>
            <a:ext cx="2100739" cy="1153478"/>
            <a:chOff x="109" y="-4"/>
            <a:chExt cx="4411" cy="2422"/>
          </a:xfrm>
        </p:grpSpPr>
        <p:sp>
          <p:nvSpPr>
            <p:cNvPr id="4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chemeClr val="accent2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我会写</a:t>
              </a:r>
            </a:p>
          </p:txBody>
        </p:sp>
        <p:pic>
          <p:nvPicPr>
            <p:cNvPr id="2" name="图片 1" descr="QQ图片2019111911513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" y="-4"/>
              <a:ext cx="1709" cy="2422"/>
            </a:xfrm>
            <a:prstGeom prst="rect">
              <a:avLst/>
            </a:prstGeom>
          </p:spPr>
        </p:pic>
      </p:grp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193006" y="873442"/>
            <a:ext cx="1649730" cy="761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léi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987238" y="2646998"/>
            <a:ext cx="1242061" cy="700192"/>
          </a:xfrm>
          <a:prstGeom prst="rect">
            <a:avLst/>
          </a:prstGeom>
          <a:solidFill>
            <a:srgbClr val="F4FDFA"/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雷雨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058676" y="3617119"/>
            <a:ext cx="1266174" cy="700192"/>
          </a:xfrm>
          <a:prstGeom prst="rect">
            <a:avLst/>
          </a:prstGeom>
          <a:solidFill>
            <a:srgbClr val="F4FDFA"/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惊雷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4165282" y="566261"/>
            <a:ext cx="3386138" cy="1776413"/>
            <a:chOff x="8746" y="1189"/>
            <a:chExt cx="7110" cy="3730"/>
          </a:xfrm>
        </p:grpSpPr>
        <p:sp>
          <p:nvSpPr>
            <p:cNvPr id="5" name="矩形 4"/>
            <p:cNvSpPr/>
            <p:nvPr/>
          </p:nvSpPr>
          <p:spPr>
            <a:xfrm>
              <a:off x="10654" y="1189"/>
              <a:ext cx="3296" cy="10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700" b="1" dirty="0">
                  <a:solidFill>
                    <a:srgbClr val="00B0F0"/>
                  </a:solidFill>
                  <a:latin typeface="+mn-ea"/>
                </a:rPr>
                <a:t>上下结构</a:t>
              </a: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46" y="2205"/>
              <a:ext cx="7110" cy="1260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46" y="3629"/>
              <a:ext cx="3510" cy="1290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33" y="3629"/>
              <a:ext cx="1740" cy="1275"/>
            </a:xfrm>
            <a:prstGeom prst="rect">
              <a:avLst/>
            </a:prstGeom>
          </p:spPr>
        </p:pic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9546" y="2516029"/>
            <a:ext cx="2722721" cy="1985010"/>
          </a:xfrm>
          <a:prstGeom prst="rect">
            <a:avLst/>
          </a:prstGeom>
        </p:spPr>
      </p:pic>
      <p:pic>
        <p:nvPicPr>
          <p:cNvPr id="27" name="图片 26" descr="b1f52d9d4c0294d11ad758c6b0f411d2d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823" y="1650206"/>
            <a:ext cx="2376000" cy="2376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1912" y="-1905"/>
            <a:ext cx="2100739" cy="1153478"/>
            <a:chOff x="109" y="-4"/>
            <a:chExt cx="4411" cy="2422"/>
          </a:xfrm>
        </p:grpSpPr>
        <p:sp>
          <p:nvSpPr>
            <p:cNvPr id="4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chemeClr val="accent2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我会写</a:t>
              </a:r>
            </a:p>
          </p:txBody>
        </p:sp>
        <p:pic>
          <p:nvPicPr>
            <p:cNvPr id="2" name="图片 1" descr="QQ图片2019111911513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" y="-4"/>
              <a:ext cx="1709" cy="2422"/>
            </a:xfrm>
            <a:prstGeom prst="rect">
              <a:avLst/>
            </a:prstGeom>
          </p:spPr>
        </p:pic>
      </p:grp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193006" y="873442"/>
            <a:ext cx="1649730" cy="761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wū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065924" y="2466975"/>
            <a:ext cx="1193276" cy="7001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乌云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889711" y="3419475"/>
            <a:ext cx="1193276" cy="7001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乌龟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4798219" y="623412"/>
            <a:ext cx="2121694" cy="1219676"/>
            <a:chOff x="10075" y="1309"/>
            <a:chExt cx="4455" cy="2561"/>
          </a:xfrm>
        </p:grpSpPr>
        <p:sp>
          <p:nvSpPr>
            <p:cNvPr id="5" name="矩形 4"/>
            <p:cNvSpPr/>
            <p:nvPr/>
          </p:nvSpPr>
          <p:spPr>
            <a:xfrm>
              <a:off x="10656" y="1309"/>
              <a:ext cx="3296" cy="10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700" b="1" dirty="0">
                  <a:solidFill>
                    <a:srgbClr val="00B0F0"/>
                  </a:solidFill>
                  <a:latin typeface="+mn-ea"/>
                </a:rPr>
                <a:t>独体结构</a:t>
              </a: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75" y="2580"/>
              <a:ext cx="4455" cy="1290"/>
            </a:xfrm>
            <a:prstGeom prst="rect">
              <a:avLst/>
            </a:prstGeom>
          </p:spPr>
        </p:pic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1904" y="2307908"/>
            <a:ext cx="2814161" cy="1874520"/>
          </a:xfrm>
          <a:prstGeom prst="rect">
            <a:avLst/>
          </a:prstGeom>
        </p:spPr>
      </p:pic>
      <p:pic>
        <p:nvPicPr>
          <p:cNvPr id="29" name="图片 28" descr="b7c61dd6deb464201849cf9e8d234926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823" y="1650206"/>
            <a:ext cx="2376000" cy="2376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1912" y="-1905"/>
            <a:ext cx="2100739" cy="1153478"/>
            <a:chOff x="109" y="-4"/>
            <a:chExt cx="4411" cy="2422"/>
          </a:xfrm>
        </p:grpSpPr>
        <p:sp>
          <p:nvSpPr>
            <p:cNvPr id="12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chemeClr val="accent2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我会写</a:t>
              </a:r>
            </a:p>
          </p:txBody>
        </p:sp>
        <p:pic>
          <p:nvPicPr>
            <p:cNvPr id="13" name="图片 12" descr="QQ图片2019111911513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" y="-4"/>
              <a:ext cx="1709" cy="2422"/>
            </a:xfrm>
            <a:prstGeom prst="rect">
              <a:avLst/>
            </a:prstGeom>
          </p:spPr>
        </p:pic>
      </p:grp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193006" y="873442"/>
            <a:ext cx="1649730" cy="761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hēi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884472" y="2539841"/>
            <a:ext cx="1193276" cy="7001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黑夜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015441" y="3635216"/>
            <a:ext cx="1193276" cy="7001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黑白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3868" y="2452688"/>
            <a:ext cx="2210276" cy="2210276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150519" y="542449"/>
            <a:ext cx="3414713" cy="1791652"/>
            <a:chOff x="8715" y="1139"/>
            <a:chExt cx="7170" cy="3762"/>
          </a:xfrm>
        </p:grpSpPr>
        <p:sp>
          <p:nvSpPr>
            <p:cNvPr id="18" name="矩形 17"/>
            <p:cNvSpPr/>
            <p:nvPr/>
          </p:nvSpPr>
          <p:spPr>
            <a:xfrm>
              <a:off x="10652" y="1139"/>
              <a:ext cx="3296" cy="10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700" b="1" dirty="0">
                  <a:solidFill>
                    <a:srgbClr val="00B0F0"/>
                  </a:solidFill>
                  <a:latin typeface="+mn-ea"/>
                </a:rPr>
                <a:t>上下结构</a:t>
              </a: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15" y="2155"/>
              <a:ext cx="7170" cy="129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15" y="3596"/>
              <a:ext cx="3555" cy="1305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64" y="3596"/>
              <a:ext cx="825" cy="1260"/>
            </a:xfrm>
            <a:prstGeom prst="rect">
              <a:avLst/>
            </a:prstGeom>
          </p:spPr>
        </p:pic>
      </p:grpSp>
      <p:pic>
        <p:nvPicPr>
          <p:cNvPr id="30" name="图片 29" descr="b9c9c4d500b614d6a98dfd6f0f16553b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823" y="1650206"/>
            <a:ext cx="2376000" cy="2376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1912" y="-1905"/>
            <a:ext cx="2100739" cy="1153478"/>
            <a:chOff x="109" y="-4"/>
            <a:chExt cx="4411" cy="2422"/>
          </a:xfrm>
        </p:grpSpPr>
        <p:sp>
          <p:nvSpPr>
            <p:cNvPr id="4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chemeClr val="accent2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我会写</a:t>
              </a:r>
            </a:p>
          </p:txBody>
        </p:sp>
        <p:pic>
          <p:nvPicPr>
            <p:cNvPr id="2" name="图片 1" descr="QQ图片2019111911513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" y="-4"/>
              <a:ext cx="1709" cy="2422"/>
            </a:xfrm>
            <a:prstGeom prst="rect">
              <a:avLst/>
            </a:prstGeom>
          </p:spPr>
        </p:pic>
      </p:grp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193006" y="873442"/>
            <a:ext cx="1649730" cy="761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yā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606092" y="2463165"/>
            <a:ext cx="1193276" cy="7001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气压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463467" y="2463165"/>
            <a:ext cx="1193276" cy="7001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压力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4375309" y="623411"/>
            <a:ext cx="2964656" cy="1135380"/>
            <a:chOff x="9187" y="1309"/>
            <a:chExt cx="6225" cy="2384"/>
          </a:xfrm>
        </p:grpSpPr>
        <p:sp>
          <p:nvSpPr>
            <p:cNvPr id="5" name="矩形 4"/>
            <p:cNvSpPr/>
            <p:nvPr/>
          </p:nvSpPr>
          <p:spPr>
            <a:xfrm>
              <a:off x="10290" y="1309"/>
              <a:ext cx="4023" cy="10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700" b="1" dirty="0">
                  <a:solidFill>
                    <a:srgbClr val="00B0F0"/>
                  </a:solidFill>
                  <a:latin typeface="+mn-ea"/>
                </a:rPr>
                <a:t>半包围结构</a:t>
              </a: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87" y="2418"/>
              <a:ext cx="6225" cy="1275"/>
            </a:xfrm>
            <a:prstGeom prst="rect">
              <a:avLst/>
            </a:prstGeom>
          </p:spPr>
        </p:pic>
      </p:grpSp>
      <p:sp>
        <p:nvSpPr>
          <p:cNvPr id="15" name="文本框 14"/>
          <p:cNvSpPr txBox="1"/>
          <p:nvPr/>
        </p:nvSpPr>
        <p:spPr>
          <a:xfrm>
            <a:off x="5510491" y="3522821"/>
            <a:ext cx="1193276" cy="7001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积压</a:t>
            </a:r>
          </a:p>
        </p:txBody>
      </p:sp>
      <p:pic>
        <p:nvPicPr>
          <p:cNvPr id="31" name="图片 30" descr="b49c469e1427711e5a0e4c8e0eb15ce0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823" y="1650206"/>
            <a:ext cx="2376000" cy="2376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17" grpId="0" bldLvl="0" animBg="1"/>
      <p:bldP spid="1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b840aaf76491d47c8b0ee573804d2918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393" y="1637824"/>
            <a:ext cx="2376000" cy="2376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1912" y="-1905"/>
            <a:ext cx="2100739" cy="1153478"/>
            <a:chOff x="109" y="-4"/>
            <a:chExt cx="4411" cy="2422"/>
          </a:xfrm>
        </p:grpSpPr>
        <p:sp>
          <p:nvSpPr>
            <p:cNvPr id="4" name="文本框 23"/>
            <p:cNvSpPr txBox="1"/>
            <p:nvPr/>
          </p:nvSpPr>
          <p:spPr>
            <a:xfrm>
              <a:off x="1794" y="604"/>
              <a:ext cx="2726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450" dirty="0">
                  <a:solidFill>
                    <a:schemeClr val="accent2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我会写</a:t>
              </a:r>
            </a:p>
          </p:txBody>
        </p:sp>
        <p:pic>
          <p:nvPicPr>
            <p:cNvPr id="2" name="图片 1" descr="QQ图片2019111911513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" y="-4"/>
              <a:ext cx="1709" cy="2422"/>
            </a:xfrm>
            <a:prstGeom prst="rect">
              <a:avLst/>
            </a:prstGeom>
          </p:spPr>
        </p:pic>
      </p:grp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1193006" y="873442"/>
            <a:ext cx="1649730" cy="761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altLang="zh-CN" sz="4500" b="1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chuí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987238" y="2479834"/>
            <a:ext cx="1170623" cy="1331134"/>
          </a:xfrm>
          <a:prstGeom prst="rect">
            <a:avLst/>
          </a:prstGeom>
          <a:solidFill>
            <a:srgbClr val="F4FDFA"/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垂柳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987238" y="3449955"/>
            <a:ext cx="1170623" cy="1331134"/>
          </a:xfrm>
          <a:prstGeom prst="rect">
            <a:avLst/>
          </a:prstGeom>
          <a:solidFill>
            <a:srgbClr val="F4FDFA"/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耳垂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3947637" y="566261"/>
            <a:ext cx="3821906" cy="1192530"/>
            <a:chOff x="8289" y="1189"/>
            <a:chExt cx="8025" cy="2504"/>
          </a:xfrm>
        </p:grpSpPr>
        <p:sp>
          <p:nvSpPr>
            <p:cNvPr id="5" name="矩形 4"/>
            <p:cNvSpPr/>
            <p:nvPr/>
          </p:nvSpPr>
          <p:spPr>
            <a:xfrm>
              <a:off x="10654" y="1189"/>
              <a:ext cx="3296" cy="10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700" b="1" dirty="0">
                  <a:solidFill>
                    <a:srgbClr val="00B0F0"/>
                  </a:solidFill>
                  <a:latin typeface="+mn-ea"/>
                </a:rPr>
                <a:t>上下结构</a:t>
              </a: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89" y="2418"/>
              <a:ext cx="8025" cy="1275"/>
            </a:xfrm>
            <a:prstGeom prst="rect">
              <a:avLst/>
            </a:prstGeom>
          </p:spPr>
        </p:pic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40956" y="2225993"/>
            <a:ext cx="2774633" cy="208264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3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de9e77fd-3039-462b-b014-6f960b576bc7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5"/>
  <p:tag name="KSO_WM_SLIDE_INDEX" val="5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122*102"/>
  <p:tag name="KSO_WM_SLIDE_SIZE" val="715*41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5"/>
  <p:tag name="KSO_WM_SLIDE_INDEX" val="5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122*102"/>
  <p:tag name="KSO_WM_SLIDE_SIZE" val="715*41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10"/>
  <p:tag name="KSO_WM_SLIDE_INDEX" val="10"/>
  <p:tag name="KSO_WM_SLIDE_ITEM_CNT" val="5"/>
  <p:tag name="KSO_WM_SLIDE_LAYOUT" val="a_l"/>
  <p:tag name="KSO_WM_SLIDE_LAYOUT_CNT" val="1_1"/>
  <p:tag name="KSO_WM_SLIDE_TYPE" val="contents"/>
  <p:tag name="KSO_WM_BEAUTIFY_FLAG" val="#wm#"/>
  <p:tag name="KSO_WM_SLIDE_POSITION" val="-1*41"/>
  <p:tag name="KSO_WM_SLIDE_SIZE" val="720*387"/>
  <p:tag name="KSO_WM_DIAGRAM_GROUP_CODE" val="l1-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5"/>
  <p:tag name="KSO_WM_SLIDE_INDEX" val="5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122*102"/>
  <p:tag name="KSO_WM_SLIDE_SIZE" val="715*41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5"/>
  <p:tag name="KSO_WM_SLIDE_INDEX" val="5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122*102"/>
  <p:tag name="KSO_WM_SLIDE_SIZE" val="715*41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5"/>
  <p:tag name="KSO_WM_SLIDE_INDEX" val="5"/>
  <p:tag name="KSO_WM_SLIDE_ITEM_CNT" val="2"/>
  <p:tag name="KSO_WM_SLIDE_LAYOUT" val="a_f_d"/>
  <p:tag name="KSO_WM_SLIDE_LAYOUT_CNT" val="1_1_1"/>
  <p:tag name="KSO_WM_SLIDE_TYPE" val="text"/>
  <p:tag name="KSO_WM_BEAUTIFY_FLAG" val="#wm#"/>
  <p:tag name="KSO_WM_SLIDE_POSITION" val="122*102"/>
  <p:tag name="KSO_WM_SLIDE_SIZE" val="715*4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682</Words>
  <Application>Microsoft Office PowerPoint</Application>
  <PresentationFormat>全屏显示(16:9)</PresentationFormat>
  <Paragraphs>111</Paragraphs>
  <Slides>21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1606</cp:revision>
  <dcterms:created xsi:type="dcterms:W3CDTF">2015-04-02T07:05:00Z</dcterms:created>
  <dcterms:modified xsi:type="dcterms:W3CDTF">2021-07-16T08:55:19Z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