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60" r:id="rId3"/>
    <p:sldId id="389" r:id="rId4"/>
    <p:sldId id="390" r:id="rId5"/>
    <p:sldId id="354" r:id="rId6"/>
    <p:sldId id="278" r:id="rId7"/>
    <p:sldId id="311" r:id="rId8"/>
    <p:sldId id="313" r:id="rId9"/>
    <p:sldId id="314" r:id="rId10"/>
    <p:sldId id="358" r:id="rId11"/>
    <p:sldId id="359" r:id="rId12"/>
    <p:sldId id="360" r:id="rId13"/>
    <p:sldId id="361" r:id="rId14"/>
    <p:sldId id="362" r:id="rId15"/>
    <p:sldId id="279" r:id="rId16"/>
    <p:sldId id="292" r:id="rId17"/>
    <p:sldId id="452" r:id="rId18"/>
    <p:sldId id="455" r:id="rId19"/>
    <p:sldId id="456" r:id="rId20"/>
    <p:sldId id="460" r:id="rId21"/>
    <p:sldId id="458" r:id="rId22"/>
    <p:sldId id="470" r:id="rId23"/>
    <p:sldId id="490" r:id="rId24"/>
    <p:sldId id="474" r:id="rId25"/>
    <p:sldId id="478" r:id="rId26"/>
    <p:sldId id="444" r:id="rId27"/>
    <p:sldId id="443" r:id="rId28"/>
    <p:sldId id="367" r:id="rId29"/>
    <p:sldId id="368" r:id="rId30"/>
    <p:sldId id="491" r:id="rId31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91">
          <p15:clr>
            <a:srgbClr val="A4A3A4"/>
          </p15:clr>
        </p15:guide>
        <p15:guide id="2" orient="horz" pos="147">
          <p15:clr>
            <a:srgbClr val="A4A3A4"/>
          </p15:clr>
        </p15:guide>
        <p15:guide id="3" orient="horz" pos="3063">
          <p15:clr>
            <a:srgbClr val="A4A3A4"/>
          </p15:clr>
        </p15:guide>
        <p15:guide id="4" pos="2853">
          <p15:clr>
            <a:srgbClr val="A4A3A4"/>
          </p15:clr>
        </p15:guide>
        <p15:guide id="5" pos="236">
          <p15:clr>
            <a:srgbClr val="A4A3A4"/>
          </p15:clr>
        </p15:guide>
        <p15:guide id="6" pos="55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  <a:srgbClr val="00642D"/>
    <a:srgbClr val="70C833"/>
    <a:srgbClr val="00A5E7"/>
    <a:srgbClr val="FFCC00"/>
    <a:srgbClr val="306A9B"/>
    <a:srgbClr val="A9C3DB"/>
    <a:srgbClr val="295175"/>
    <a:srgbClr val="FBA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02" y="120"/>
      </p:cViewPr>
      <p:guideLst>
        <p:guide orient="horz" pos="1491"/>
        <p:guide orient="horz" pos="147"/>
        <p:guide orient="horz" pos="3063"/>
        <p:guide pos="2853"/>
        <p:guide pos="236"/>
        <p:guide pos="55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34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67EC47B-2F58-41C6-A46B-316D1010E615}" type="slidenum">
              <a:rPr lang="zh-CN" altLang="en-US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81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71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226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3945630" y="207383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89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42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0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1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57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14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61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9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537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520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10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2021/7/16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09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97" y="1571347"/>
            <a:ext cx="4402031" cy="2729941"/>
          </a:xfrm>
          <a:prstGeom prst="rect">
            <a:avLst/>
          </a:prstGeom>
        </p:spPr>
      </p:pic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418335" y="438027"/>
            <a:ext cx="399352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2700" dirty="0">
                <a:latin typeface="微软雅黑" panose="020B0503020204020204" pitchFamily="34" charset="-122"/>
              </a:rPr>
              <a:t>第</a:t>
            </a:r>
            <a:r>
              <a:rPr lang="en-US" altLang="zh-CN" sz="2700" dirty="0">
                <a:latin typeface="微软雅黑" panose="020B0503020204020204" pitchFamily="34" charset="-122"/>
              </a:rPr>
              <a:t>16</a:t>
            </a:r>
            <a:r>
              <a:rPr lang="zh-CN" altLang="en-US" sz="2700" dirty="0">
                <a:latin typeface="微软雅黑" panose="020B0503020204020204" pitchFamily="34" charset="-122"/>
              </a:rPr>
              <a:t>课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126409" y="2009019"/>
            <a:ext cx="3347314" cy="10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6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雷雨</a:t>
            </a:r>
          </a:p>
        </p:txBody>
      </p:sp>
      <p:sp>
        <p:nvSpPr>
          <p:cNvPr id="9" name="矩形 8"/>
          <p:cNvSpPr/>
          <p:nvPr/>
        </p:nvSpPr>
        <p:spPr>
          <a:xfrm>
            <a:off x="5771024" y="535846"/>
            <a:ext cx="2058083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600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二年级</a:t>
            </a:r>
            <a:r>
              <a:rPr lang="en-US" altLang="zh-CN" sz="1600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1600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sz="1600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sp>
        <p:nvSpPr>
          <p:cNvPr id="10" name="矩形 9"/>
          <p:cNvSpPr/>
          <p:nvPr/>
        </p:nvSpPr>
        <p:spPr>
          <a:xfrm>
            <a:off x="6317545" y="3648437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089936" y="878463"/>
            <a:ext cx="2099651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  <a:ea typeface="楷体_GB2312" pitchFamily="49" charset="-122"/>
              </a:rPr>
              <a:t>chu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í</a:t>
            </a:r>
            <a:endParaRPr lang="en-US" altLang="zh-CN" sz="6600" b="1" dirty="0" err="1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63735" y="1284922"/>
            <a:ext cx="5380265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垂柳）（垂下</a:t>
            </a:r>
            <a:r>
              <a:rPr lang="zh-CN" altLang="en-US" sz="3000" b="1" dirty="0">
                <a:solidFill>
                  <a:schemeClr val="tx2"/>
                </a:solidFill>
              </a:rPr>
              <a:t>）</a:t>
            </a:r>
            <a:r>
              <a:rPr lang="en-US" altLang="zh-CN" sz="3000" b="1" dirty="0">
                <a:solidFill>
                  <a:schemeClr val="tx2"/>
                </a:solidFill>
              </a:rPr>
              <a:t>                 </a:t>
            </a:r>
            <a:endParaRPr lang="zh-CN" altLang="zh-CN" sz="3000" b="1" dirty="0">
              <a:solidFill>
                <a:schemeClr val="tx2"/>
              </a:solidFill>
            </a:endParaRPr>
          </a:p>
          <a:p>
            <a:r>
              <a:rPr lang="zh-CN" altLang="zh-CN" sz="3000" b="1" dirty="0">
                <a:solidFill>
                  <a:schemeClr val="tx2"/>
                </a:solidFill>
              </a:rPr>
              <a:t>造句：护城河的边上种着许多垂柳。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846352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垂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3ca25317ef0842228693e224e3e2021b_th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8174" y="2552225"/>
            <a:ext cx="2335054" cy="2315051"/>
          </a:xfrm>
          <a:prstGeom prst="ellipse">
            <a:avLst/>
          </a:prstGeom>
        </p:spPr>
      </p:pic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+mj-ea"/>
              </a:rPr>
              <a:t>     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465347" y="879634"/>
            <a:ext cx="2319814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  <a:ea typeface="楷体_GB2312" pitchFamily="49" charset="-122"/>
              </a:rPr>
              <a:t>hù</a:t>
            </a:r>
            <a:endParaRPr lang="en-US" altLang="zh-CN" sz="6600" b="1" dirty="0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802236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户主）（一户）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</a:t>
            </a:r>
            <a:r>
              <a:rPr lang="zh-CN" altLang="zh-CN" sz="3000" b="1" dirty="0">
                <a:solidFill>
                  <a:schemeClr val="tx2"/>
                </a:solidFill>
              </a:rPr>
              <a:t>我家的户主是爸爸。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户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 会写的字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041" y="2522765"/>
            <a:ext cx="3057525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971559" y="886777"/>
            <a:ext cx="2319814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y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í</a:t>
            </a:r>
            <a:r>
              <a:rPr lang="en-US" altLang="zh-CN" sz="6600" b="1" dirty="0" err="1">
                <a:solidFill>
                  <a:schemeClr val="tx2"/>
                </a:solidFill>
                <a:ea typeface="楷体_GB2312" pitchFamily="49" charset="-122"/>
              </a:rPr>
              <a:t>ng</a:t>
            </a:r>
            <a:endParaRPr lang="en-US" altLang="zh-CN" sz="6600" b="1" dirty="0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迎接）（迎面</a:t>
            </a:r>
            <a:r>
              <a:rPr lang="zh-CN" altLang="en-US" sz="3000" b="1" dirty="0">
                <a:solidFill>
                  <a:schemeClr val="tx2"/>
                </a:solidFill>
              </a:rPr>
              <a:t>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造句：同学们兴高采烈地迎接儿童节</a:t>
            </a:r>
            <a:r>
              <a:rPr lang="zh-CN" altLang="zh-CN" sz="3000" dirty="0"/>
              <a:t>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迎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 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449022" y="879634"/>
            <a:ext cx="2319814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p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ū</a:t>
            </a:r>
            <a:endParaRPr lang="en-US" altLang="zh-CN" sz="6600" b="1" dirty="0" err="1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扑向）（扑灭）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</a:t>
            </a:r>
            <a:r>
              <a:rPr lang="zh-CN" altLang="zh-CN" sz="3000" b="1" dirty="0">
                <a:solidFill>
                  <a:schemeClr val="tx2"/>
                </a:solidFill>
              </a:rPr>
              <a:t>一只飞蛾扑向一团火。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扑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会写的字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117" y="2739230"/>
            <a:ext cx="2969188" cy="2102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5281" y="3835242"/>
            <a:ext cx="64960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algn="l"/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都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多音字辨识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464" y="2903274"/>
            <a:ext cx="3273509" cy="205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Left Brace 81"/>
          <p:cNvSpPr/>
          <p:nvPr/>
        </p:nvSpPr>
        <p:spPr bwMode="auto">
          <a:xfrm>
            <a:off x="918181" y="2285502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Left Brace 81"/>
          <p:cNvSpPr/>
          <p:nvPr/>
        </p:nvSpPr>
        <p:spPr bwMode="auto">
          <a:xfrm>
            <a:off x="941993" y="3700917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8592" y="3523841"/>
            <a:ext cx="2677656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</a:t>
            </a:r>
            <a:r>
              <a:rPr lang="zh-CN" altLang="zh-CN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ū 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首都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</a:p>
          <a:p>
            <a:r>
              <a:rPr lang="en-US" altLang="zh-CN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</a:t>
            </a:r>
            <a:r>
              <a:rPr lang="zh-CN" altLang="zh-CN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ō</a:t>
            </a:r>
            <a:r>
              <a:rPr lang="en-US" altLang="zh-CN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u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都有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1859" y="2419827"/>
            <a:ext cx="600164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空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17611" y="2069171"/>
            <a:ext cx="2908489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</a:t>
            </a:r>
            <a:r>
              <a:rPr lang="en-US" sz="36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ōng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空气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</a:t>
            </a:r>
            <a:r>
              <a:rPr lang="en-US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òng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zh-CN" alt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空闲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词汇积累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8591" y="1196863"/>
            <a:ext cx="7283292" cy="28392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  <a:effectLst>
            <a:softEdge rad="330200"/>
          </a:effectLst>
        </p:spPr>
        <p:txBody>
          <a:bodyPr wrap="square" lIns="68580" tIns="34290" rIns="68580" bIns="34290">
            <a:spAutoFit/>
          </a:bodyPr>
          <a:lstStyle/>
          <a:p>
            <a:pPr algn="just" eaLnBrk="1" hangingPunct="1"/>
            <a:r>
              <a:rPr lang="en-US" altLang="zh-CN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满天的乌云，黑沉沉地压下来。</a:t>
            </a:r>
          </a:p>
          <a:p>
            <a:pPr algn="just" eaLnBrk="1" hangingPunct="1"/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忽然一阵大风，吹得树枝乱摆。</a:t>
            </a:r>
          </a:p>
          <a:p>
            <a:pPr algn="just" eaLnBrk="1" hangingPunct="1"/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一只蜘蛛从网上垂下来，逃走了。</a:t>
            </a:r>
          </a:p>
          <a:p>
            <a:pPr algn="just" eaLnBrk="1" hangingPunct="1"/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闪电越来越亮，雷声越来越响。</a:t>
            </a:r>
          </a:p>
          <a:p>
            <a:pPr algn="just" eaLnBrk="1" hangingPunct="1"/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5.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一条彩虹挂在天空。</a:t>
            </a:r>
          </a:p>
          <a:p>
            <a:pPr algn="just" eaLnBrk="1" hangingPunct="1"/>
            <a:r>
              <a:rPr lang="en-US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6.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蝉叫了。蜘蛛又坐在网上</a:t>
            </a:r>
            <a:r>
              <a:rPr lang="zh-CN" altLang="en-US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句中认读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508"/>
          <p:cNvSpPr>
            <a:spLocks noChangeArrowheads="1"/>
          </p:cNvSpPr>
          <p:nvPr/>
        </p:nvSpPr>
        <p:spPr bwMode="auto">
          <a:xfrm>
            <a:off x="471166" y="1463358"/>
            <a:ext cx="8040425" cy="2630005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306A9B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zh-CN" dirty="0">
              <a:solidFill>
                <a:srgbClr val="0070C0"/>
              </a:solidFill>
              <a:latin typeface="Calibri" panose="020F0502020204030204" pitchFamily="34" charset="0"/>
              <a:sym typeface="Malgun Gothic" panose="020B0503020000020004" pitchFamily="34" charset="-127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8022" y="1774705"/>
            <a:ext cx="7772400" cy="3657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满天的乌云，黑沉沉地压下来。树上的叶子一动不动，蝉一声也不叫。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忽然一阵大风，吹得树枝乱摆。一只蜘蛛从网上垂下来，逃走了。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闪电越来越亮，雷声越来越响。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3592285" y="2196209"/>
            <a:ext cx="453934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571500" y="2653409"/>
            <a:ext cx="196759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j-ea"/>
              </a:rPr>
              <a:t>     走进课文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92285" y="439103"/>
            <a:ext cx="2029643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雷雨前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87778" y="4341189"/>
            <a:ext cx="1534887" cy="50821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黑沉</a:t>
            </a:r>
            <a:r>
              <a:rPr lang="zh-CN" altLang="en-US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沉  </a:t>
            </a:r>
            <a:r>
              <a:rPr lang="zh-CN" altLang="en-US" sz="3000" b="1" u="sng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3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endParaRPr lang="zh-CN" altLang="en-US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973158" y="4341189"/>
            <a:ext cx="5689600" cy="48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50000"/>
              </a:spcBef>
            </a:pPr>
            <a:r>
              <a:rPr kumimoji="1"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白茫茫  黄澄澄  绿油油  红彤</a:t>
            </a:r>
            <a:r>
              <a:rPr kumimoji="1" lang="zh-CN" altLang="en-US" sz="3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彤</a:t>
            </a:r>
            <a:endParaRPr kumimoji="1" lang="zh-CN" altLang="en-US" sz="30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555295" y="4562640"/>
            <a:ext cx="44352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1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7109"/>
            <a:ext cx="7168243" cy="1183822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满天的乌云，黑沉沉地</a:t>
            </a:r>
            <a:r>
              <a:rPr lang="zh-CN" altLang="en-US" sz="33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压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下来。</a:t>
            </a:r>
          </a:p>
          <a:p>
            <a:pPr marL="0" indent="0">
              <a:buNone/>
            </a:pPr>
            <a:r>
              <a:rPr lang="en-US" altLang="zh-CN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满天的乌云，黑沉沉地</a:t>
            </a:r>
            <a:r>
              <a:rPr lang="zh-CN" altLang="en-US" sz="33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飘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下来。</a:t>
            </a:r>
          </a:p>
          <a:p>
            <a:endParaRPr lang="zh-CN" altLang="en-US" sz="33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>
              <a:buNone/>
            </a:pPr>
            <a:r>
              <a:rPr lang="zh-CN" altLang="en-US" sz="33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“压”说明云层又黑又厚，</a:t>
            </a:r>
            <a:endParaRPr lang="en-US" altLang="zh-CN" sz="33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>
              <a:buNone/>
            </a:pPr>
            <a:r>
              <a:rPr lang="en-US" altLang="zh-CN" sz="33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33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而“飘”表示轻飘飘的 。</a:t>
            </a: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  <p:sp>
        <p:nvSpPr>
          <p:cNvPr id="6" name="AutoShape 508"/>
          <p:cNvSpPr>
            <a:spLocks noChangeArrowheads="1"/>
          </p:cNvSpPr>
          <p:nvPr/>
        </p:nvSpPr>
        <p:spPr bwMode="auto">
          <a:xfrm>
            <a:off x="348702" y="1220932"/>
            <a:ext cx="7614568" cy="1779719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306A9B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zh-CN" dirty="0">
              <a:solidFill>
                <a:srgbClr val="0070C0"/>
              </a:solidFill>
              <a:latin typeface="Calibri" panose="020F0502020204030204" pitchFamily="34" charset="0"/>
              <a:sym typeface="Malgun Gothic" panose="020B0503020000020004" pitchFamily="34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-58179679818362408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08" y="1656500"/>
            <a:ext cx="3249386" cy="249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49951" y="4339440"/>
            <a:ext cx="4631871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ea typeface="黑体" panose="02010609060101010101" pitchFamily="49" charset="-122"/>
              </a:rPr>
              <a:t>叶子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一动不动</a:t>
            </a:r>
            <a:r>
              <a:rPr lang="zh-CN" altLang="en-US" sz="2400" b="1" dirty="0">
                <a:ea typeface="黑体" panose="02010609060101010101" pitchFamily="49" charset="-122"/>
              </a:rPr>
              <a:t>，蝉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一声</a:t>
            </a:r>
            <a:r>
              <a:rPr lang="zh-CN" altLang="en-US" sz="2400" b="1" dirty="0">
                <a:ea typeface="黑体" panose="02010609060101010101" pitchFamily="49" charset="-122"/>
              </a:rPr>
              <a:t>也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不叫</a:t>
            </a:r>
            <a:r>
              <a:rPr lang="zh-CN" altLang="en-US" sz="2400" b="1" dirty="0">
                <a:solidFill>
                  <a:srgbClr val="FF0066"/>
                </a:solidFill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92743" y="941368"/>
            <a:ext cx="7315200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300" b="1" dirty="0"/>
              <a:t>雷雨将至时，周围环境怎样？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  <p:pic>
        <p:nvPicPr>
          <p:cNvPr id="6" name="Picture 3" descr="6385514714034827350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535" y="1694080"/>
            <a:ext cx="3268436" cy="2390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781822" y="4244932"/>
            <a:ext cx="3581400" cy="807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ea typeface="黑体" panose="02010609060101010101" pitchFamily="49" charset="-122"/>
              </a:rPr>
              <a:t>一只蜘蛛从网上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垂下来，逃走了。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63286" y="2253515"/>
            <a:ext cx="3222174" cy="200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ea typeface="黑体" panose="02010609060101010101" pitchFamily="49" charset="-122"/>
              </a:rPr>
              <a:t>要下雨了，鱼儿会跳出水面呼吸</a:t>
            </a:r>
            <a:r>
              <a:rPr lang="zh-CN" altLang="en-US" sz="2700" b="1" dirty="0">
                <a:ea typeface="黑体" panose="02010609060101010101" pitchFamily="49" charset="-122"/>
              </a:rPr>
              <a:t>。</a:t>
            </a:r>
          </a:p>
          <a:p>
            <a:endParaRPr lang="zh-CN" altLang="en-US" sz="2700" b="1" dirty="0">
              <a:ea typeface="黑体" panose="02010609060101010101" pitchFamily="49" charset="-122"/>
            </a:endParaRPr>
          </a:p>
          <a:p>
            <a:r>
              <a:rPr lang="zh-CN" altLang="en-US" sz="2400" b="1" dirty="0">
                <a:ea typeface="黑体" panose="02010609060101010101" pitchFamily="49" charset="-122"/>
              </a:rPr>
              <a:t>要下雨了， 燕子＿ ＿ ＿ ＿ ＿。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0863" y="1130434"/>
            <a:ext cx="6478815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7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要下雨了，其他小动物在干什么呢？</a:t>
            </a:r>
          </a:p>
        </p:txBody>
      </p:sp>
      <p:pic>
        <p:nvPicPr>
          <p:cNvPr id="6" name="Picture 3" descr="-64706786712698488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461" y="3468893"/>
            <a:ext cx="2485242" cy="158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4" descr="-34684335127407573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461" y="1615183"/>
            <a:ext cx="2469697" cy="1777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" descr="75657539811288477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460" y="3468893"/>
            <a:ext cx="2485242" cy="158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460" y="1615183"/>
            <a:ext cx="2641147" cy="17772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5"/>
          <p:cNvGrpSpPr/>
          <p:nvPr/>
        </p:nvGrpSpPr>
        <p:grpSpPr bwMode="auto">
          <a:xfrm>
            <a:off x="719903" y="1032273"/>
            <a:ext cx="7653394" cy="3469802"/>
            <a:chOff x="971201" y="1376690"/>
            <a:chExt cx="7653434" cy="4626385"/>
          </a:xfrm>
        </p:grpSpPr>
        <p:sp>
          <p:nvSpPr>
            <p:cNvPr id="7" name="任意多边形 6"/>
            <p:cNvSpPr/>
            <p:nvPr/>
          </p:nvSpPr>
          <p:spPr>
            <a:xfrm>
              <a:off x="971201" y="1376690"/>
              <a:ext cx="7150138" cy="4519594"/>
            </a:xfrm>
            <a:custGeom>
              <a:avLst/>
              <a:gdLst>
                <a:gd name="connsiteX0" fmla="*/ 0 w 7150138"/>
                <a:gd name="connsiteY0" fmla="*/ 451959 h 4519594"/>
                <a:gd name="connsiteX1" fmla="*/ 451959 w 7150138"/>
                <a:gd name="connsiteY1" fmla="*/ 0 h 4519594"/>
                <a:gd name="connsiteX2" fmla="*/ 6698179 w 7150138"/>
                <a:gd name="connsiteY2" fmla="*/ 0 h 4519594"/>
                <a:gd name="connsiteX3" fmla="*/ 7150138 w 7150138"/>
                <a:gd name="connsiteY3" fmla="*/ 451959 h 4519594"/>
                <a:gd name="connsiteX4" fmla="*/ 7150138 w 7150138"/>
                <a:gd name="connsiteY4" fmla="*/ 4067635 h 4519594"/>
                <a:gd name="connsiteX5" fmla="*/ 6698179 w 7150138"/>
                <a:gd name="connsiteY5" fmla="*/ 4519594 h 4519594"/>
                <a:gd name="connsiteX6" fmla="*/ 451959 w 7150138"/>
                <a:gd name="connsiteY6" fmla="*/ 4519594 h 4519594"/>
                <a:gd name="connsiteX7" fmla="*/ 0 w 7150138"/>
                <a:gd name="connsiteY7" fmla="*/ 4067635 h 4519594"/>
                <a:gd name="connsiteX8" fmla="*/ 0 w 7150138"/>
                <a:gd name="connsiteY8" fmla="*/ 451959 h 451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50138" h="4519594">
                  <a:moveTo>
                    <a:pt x="0" y="451959"/>
                  </a:moveTo>
                  <a:cubicBezTo>
                    <a:pt x="0" y="202349"/>
                    <a:pt x="202349" y="0"/>
                    <a:pt x="451959" y="0"/>
                  </a:cubicBezTo>
                  <a:lnTo>
                    <a:pt x="6698179" y="0"/>
                  </a:lnTo>
                  <a:cubicBezTo>
                    <a:pt x="6947789" y="0"/>
                    <a:pt x="7150138" y="202349"/>
                    <a:pt x="7150138" y="451959"/>
                  </a:cubicBezTo>
                  <a:lnTo>
                    <a:pt x="7150138" y="4067635"/>
                  </a:lnTo>
                  <a:cubicBezTo>
                    <a:pt x="7150138" y="4317245"/>
                    <a:pt x="6947789" y="4519594"/>
                    <a:pt x="6698179" y="4519594"/>
                  </a:cubicBezTo>
                  <a:lnTo>
                    <a:pt x="451959" y="4519594"/>
                  </a:lnTo>
                  <a:cubicBezTo>
                    <a:pt x="202349" y="4519594"/>
                    <a:pt x="0" y="4317245"/>
                    <a:pt x="0" y="4067635"/>
                  </a:cubicBezTo>
                  <a:lnTo>
                    <a:pt x="0" y="451959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56032" tIns="256032" rIns="256032" bIns="3419748" spcCol="1270" anchor="ctr">
              <a:scene3d>
                <a:camera prst="isometricOffAxis1Right"/>
                <a:lightRig rig="threePt" dir="t"/>
              </a:scene3d>
            </a:bodyPr>
            <a:lstStyle/>
            <a:p>
              <a:pPr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7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自读提示：</a:t>
              </a:r>
              <a:endParaRPr lang="zh-CN" altLang="en-US" sz="27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+mn-ea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25190" y="2606996"/>
              <a:ext cx="7499445" cy="3396079"/>
            </a:xfrm>
            <a:custGeom>
              <a:avLst/>
              <a:gdLst>
                <a:gd name="connsiteX0" fmla="*/ 0 w 6826475"/>
                <a:gd name="connsiteY0" fmla="*/ 297922 h 2979224"/>
                <a:gd name="connsiteX1" fmla="*/ 297922 w 6826475"/>
                <a:gd name="connsiteY1" fmla="*/ 0 h 2979224"/>
                <a:gd name="connsiteX2" fmla="*/ 6528553 w 6826475"/>
                <a:gd name="connsiteY2" fmla="*/ 0 h 2979224"/>
                <a:gd name="connsiteX3" fmla="*/ 6826475 w 6826475"/>
                <a:gd name="connsiteY3" fmla="*/ 297922 h 2979224"/>
                <a:gd name="connsiteX4" fmla="*/ 6826475 w 6826475"/>
                <a:gd name="connsiteY4" fmla="*/ 2681302 h 2979224"/>
                <a:gd name="connsiteX5" fmla="*/ 6528553 w 6826475"/>
                <a:gd name="connsiteY5" fmla="*/ 2979224 h 2979224"/>
                <a:gd name="connsiteX6" fmla="*/ 297922 w 6826475"/>
                <a:gd name="connsiteY6" fmla="*/ 2979224 h 2979224"/>
                <a:gd name="connsiteX7" fmla="*/ 0 w 6826475"/>
                <a:gd name="connsiteY7" fmla="*/ 2681302 h 2979224"/>
                <a:gd name="connsiteX8" fmla="*/ 0 w 6826475"/>
                <a:gd name="connsiteY8" fmla="*/ 297922 h 297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26475" h="2979224">
                  <a:moveTo>
                    <a:pt x="0" y="297922"/>
                  </a:moveTo>
                  <a:cubicBezTo>
                    <a:pt x="0" y="133384"/>
                    <a:pt x="133384" y="0"/>
                    <a:pt x="297922" y="0"/>
                  </a:cubicBezTo>
                  <a:lnTo>
                    <a:pt x="6528553" y="0"/>
                  </a:lnTo>
                  <a:cubicBezTo>
                    <a:pt x="6693091" y="0"/>
                    <a:pt x="6826475" y="133384"/>
                    <a:pt x="6826475" y="297922"/>
                  </a:cubicBezTo>
                  <a:lnTo>
                    <a:pt x="6826475" y="2681302"/>
                  </a:lnTo>
                  <a:cubicBezTo>
                    <a:pt x="6826475" y="2845840"/>
                    <a:pt x="6693091" y="2979224"/>
                    <a:pt x="6528553" y="2979224"/>
                  </a:cubicBezTo>
                  <a:lnTo>
                    <a:pt x="297922" y="2979224"/>
                  </a:lnTo>
                  <a:cubicBezTo>
                    <a:pt x="133384" y="2979224"/>
                    <a:pt x="0" y="2845840"/>
                    <a:pt x="0" y="2681302"/>
                  </a:cubicBezTo>
                  <a:lnTo>
                    <a:pt x="0" y="29792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5038" tIns="105038" rIns="105038" bIns="105038" spcCol="1270" anchor="ctr"/>
            <a:lstStyle/>
            <a:p>
              <a:pPr marL="201454" indent="-201454" defTabSz="933450">
                <a:lnSpc>
                  <a:spcPct val="150000"/>
                </a:lnSpc>
                <a:spcAft>
                  <a:spcPct val="35000"/>
                </a:spcAft>
                <a:defRPr/>
              </a:pPr>
              <a:r>
                <a:rPr 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  <a:sym typeface="+mn-ea"/>
                </a:rPr>
                <a:t>1.</a:t>
              </a: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  <a:sym typeface="+mn-ea"/>
                </a:rPr>
                <a:t>请同学们自由朗读课文，努力读准字音、读通句子。</a:t>
              </a:r>
              <a:endPara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endParaRPr>
            </a:p>
            <a:p>
              <a:pPr eaLnBrk="1" hangingPunct="1"/>
              <a:r>
                <a:rPr 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  <a:sym typeface="+mn-ea"/>
                </a:rPr>
                <a:t>2.</a:t>
              </a: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  <a:sym typeface="+mn-ea"/>
                </a:rPr>
                <a:t>想一想：</a:t>
              </a:r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课文中</a:t>
              </a:r>
            </a:p>
            <a:p>
              <a:pPr eaLnBrk="1" hangingPunct="1"/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 第（   ）到 （  ）自然段描写雷雨前的景色；</a:t>
              </a:r>
            </a:p>
            <a:p>
              <a:pPr eaLnBrk="1" hangingPunct="1"/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 第（   ）到 （  ）自然段描写雷雨中的景色；</a:t>
              </a:r>
            </a:p>
            <a:p>
              <a:pPr eaLnBrk="1" hangingPunct="1"/>
              <a:r>
                <a:rPr lang="zh-CN" altLang="en-US" sz="2400" b="1" dirty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 第（   ）到 （  ）自然段描写雷雨后的景色</a:t>
              </a:r>
              <a:r>
                <a:rPr lang="zh-CN" altLang="en-US" sz="2400" b="1" dirty="0" smtClean="0"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 pitchFamily="18" charset="0"/>
                </a:rPr>
                <a:t>；</a:t>
              </a:r>
              <a:endPara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74903" y="396094"/>
            <a:ext cx="2359029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初读课文</a:t>
            </a:r>
            <a:endParaRPr lang="zh-CN" altLang="en-US" sz="2400" b="1" dirty="0"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71065" y="233363"/>
            <a:ext cx="25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-59251868725143879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1675699"/>
            <a:ext cx="2766559" cy="287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02822" y="1036864"/>
            <a:ext cx="7712075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/>
              <a:t>闪电越来越亮，雷声越来越响。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67843" y="1567778"/>
            <a:ext cx="4648200" cy="200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楷体_GB2312" pitchFamily="49" charset="-122"/>
              </a:rPr>
              <a:t>例：越来越亮 　越下越大 </a:t>
            </a:r>
          </a:p>
          <a:p>
            <a:pPr>
              <a:lnSpc>
                <a:spcPct val="200000"/>
              </a:lnSpc>
            </a:pPr>
            <a:r>
              <a:rPr lang="zh-CN" altLang="en-US" sz="2100" b="1" dirty="0">
                <a:latin typeface="Times New Roman" panose="02020603050405020304" pitchFamily="18" charset="0"/>
                <a:ea typeface="楷体_GB2312" pitchFamily="49" charset="-122"/>
              </a:rPr>
              <a:t>        越（ 　　）越（ 　　）</a:t>
            </a:r>
          </a:p>
          <a:p>
            <a:pPr>
              <a:lnSpc>
                <a:spcPct val="200000"/>
              </a:lnSpc>
            </a:pPr>
            <a:endParaRPr lang="zh-CN" altLang="zh-CN" sz="21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56265" y="3124434"/>
            <a:ext cx="5867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100" b="1" dirty="0">
                <a:ea typeface="楷体_GB2312" pitchFamily="49" charset="-122"/>
              </a:rPr>
              <a:t> </a:t>
            </a:r>
            <a:r>
              <a:rPr lang="zh-CN" altLang="en-US" sz="2100" b="1" dirty="0">
                <a:ea typeface="楷体_GB2312" pitchFamily="49" charset="-122"/>
              </a:rPr>
              <a:t>例：小男孩长得越来越高了。</a:t>
            </a:r>
          </a:p>
          <a:p>
            <a:endParaRPr lang="zh-CN" altLang="en-US" sz="2100" b="1" dirty="0">
              <a:ea typeface="楷体_GB2312" pitchFamily="49" charset="-122"/>
            </a:endParaRPr>
          </a:p>
          <a:p>
            <a:r>
              <a:rPr lang="zh-CN" altLang="en-US" sz="2100" b="1" dirty="0">
                <a:ea typeface="楷体_GB2312" pitchFamily="49" charset="-122"/>
              </a:rPr>
              <a:t>          西瓜长得越</a:t>
            </a:r>
            <a:r>
              <a:rPr lang="zh-CN" b="1" dirty="0"/>
              <a:t>＿＿＿</a:t>
            </a:r>
            <a:r>
              <a:rPr lang="zh-CN" altLang="en-US" sz="2100" b="1" dirty="0">
                <a:ea typeface="楷体_GB2312" pitchFamily="49" charset="-122"/>
              </a:rPr>
              <a:t>越</a:t>
            </a:r>
            <a:r>
              <a:rPr lang="zh-CN" b="1" dirty="0"/>
              <a:t>＿＿＿</a:t>
            </a:r>
            <a:r>
              <a:rPr lang="zh-CN" altLang="en-US" sz="2100" b="1" dirty="0">
                <a:ea typeface="楷体_GB2312" pitchFamily="49" charset="-122"/>
              </a:rPr>
              <a:t>了。</a:t>
            </a:r>
          </a:p>
          <a:p>
            <a:endParaRPr lang="zh-CN" altLang="en-US" sz="2100" b="1" dirty="0">
              <a:ea typeface="楷体_GB2312" pitchFamily="49" charset="-122"/>
            </a:endParaRPr>
          </a:p>
          <a:p>
            <a:r>
              <a:rPr lang="zh-CN" altLang="en-US" sz="2100" b="1" dirty="0">
                <a:ea typeface="楷体_GB2312" pitchFamily="49" charset="-122"/>
              </a:rPr>
              <a:t>           </a:t>
            </a:r>
            <a:r>
              <a:rPr lang="zh-CN" altLang="en-US" sz="2100" dirty="0">
                <a:ea typeface="华文楷体" panose="02010600040101010101" pitchFamily="2" charset="-122"/>
              </a:rPr>
              <a:t>＿＿＿</a:t>
            </a:r>
            <a:r>
              <a:rPr lang="zh-CN" altLang="en-US" sz="2100" b="1" dirty="0">
                <a:ea typeface="华文楷体" panose="02010600040101010101" pitchFamily="2" charset="-122"/>
              </a:rPr>
              <a:t>越＿＿＿越＿＿。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-6540303710590406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191" y="1371599"/>
            <a:ext cx="3499757" cy="325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965575" y="2008415"/>
            <a:ext cx="5178425" cy="1854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23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哗，哗，哗，雨下起来了。</a:t>
            </a:r>
          </a:p>
          <a:p>
            <a:r>
              <a:rPr lang="zh-CN" altLang="en-US" sz="23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雨越下越大。往窗外望去，树哇，房子啊，都看不清了。</a:t>
            </a:r>
          </a:p>
          <a:p>
            <a:r>
              <a:rPr lang="zh-CN" altLang="en-US" sz="23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渐渐地，渐渐地，雷声小了，雨声也小了。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965575" y="823350"/>
            <a:ext cx="1869743" cy="76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雷雨时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86175578687505822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72" y="993557"/>
            <a:ext cx="3740935" cy="357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296288" y="1910444"/>
            <a:ext cx="4153747" cy="228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天亮起来了。打开窗户，清新的空气迎面扑来。</a:t>
            </a:r>
          </a:p>
          <a:p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雨停了。太阳出来了，一条彩虹挂在天空。蝉叫了。蜘蛛又坐在网上。池塘里的水满了，青蛙也叫起来了。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46868" y="993558"/>
            <a:ext cx="1869743" cy="76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雷雨后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4238020182831838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471" y="960496"/>
            <a:ext cx="2930979" cy="164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09599" y="2609172"/>
            <a:ext cx="4419600" cy="434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雨停了。太阳出来了</a:t>
            </a:r>
            <a:r>
              <a:rPr lang="zh-CN" altLang="en-US" sz="2400" b="1" dirty="0">
                <a:ea typeface="黑体" panose="02010609060101010101" pitchFamily="49" charset="-122"/>
              </a:rPr>
              <a:t>。</a:t>
            </a:r>
          </a:p>
        </p:txBody>
      </p:sp>
      <p:pic>
        <p:nvPicPr>
          <p:cNvPr id="4" name="Picture 2" descr="55058719204265442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107" y="979538"/>
            <a:ext cx="2861582" cy="164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76107" y="2628214"/>
            <a:ext cx="3273878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一条彩虹挂在天空。</a:t>
            </a:r>
          </a:p>
        </p:txBody>
      </p:sp>
      <p:pic>
        <p:nvPicPr>
          <p:cNvPr id="6" name="Picture 2" descr="-74845613009743303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07" y="3065179"/>
            <a:ext cx="2867093" cy="161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13809" y="4678137"/>
            <a:ext cx="2225675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蝉叫了。</a:t>
            </a:r>
          </a:p>
        </p:txBody>
      </p:sp>
      <p:pic>
        <p:nvPicPr>
          <p:cNvPr id="8" name="Picture 2" descr="-37703276798266385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106" y="3096815"/>
            <a:ext cx="2861583" cy="1581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776106" y="4678136"/>
            <a:ext cx="5257800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蜘蛛又坐在网上。</a:t>
            </a:r>
          </a:p>
        </p:txBody>
      </p:sp>
      <p:sp>
        <p:nvSpPr>
          <p:cNvPr id="10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5" grpId="0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44512880088141007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07" y="1289833"/>
            <a:ext cx="3846507" cy="216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70807" y="3747407"/>
            <a:ext cx="3886200" cy="685800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</p:spPr>
        <p:txBody>
          <a:bodyPr wrap="none" lIns="68580" tIns="34290" rIns="68580" bIns="34290" anchor="ctr"/>
          <a:lstStyle/>
          <a:p>
            <a:r>
              <a:rPr lang="zh-CN" altLang="zh-CN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池塘里的水满了。</a:t>
            </a:r>
          </a:p>
        </p:txBody>
      </p:sp>
      <p:pic>
        <p:nvPicPr>
          <p:cNvPr id="4" name="Picture 2" descr="-70791894236938806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807" y="2656710"/>
            <a:ext cx="3878036" cy="218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917622" y="1865242"/>
            <a:ext cx="3810000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000" dirty="0">
                <a:solidFill>
                  <a:srgbClr val="FF0066"/>
                </a:solidFill>
              </a:rPr>
              <a:t>  </a:t>
            </a: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青蛙也叫起来了。</a:t>
            </a:r>
          </a:p>
        </p:txBody>
      </p:sp>
      <p:sp>
        <p:nvSpPr>
          <p:cNvPr id="6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走进课文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1000907" y="1897277"/>
            <a:ext cx="7538936" cy="247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孩子们，这节课我们跟随作者一起感受了一场雷雨，了解了雷雨前后景物的特点，雷雨前乌云滚滚，狂风大作，电闪雷鸣；雷雨后彩虹高挂，空气清新，美景一片。大自然多么奇妙啊！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希望大家在今后的生活中能像本文的作者那样认真观察、细心体会，去发现大自然的许多奇妙之处。</a:t>
            </a:r>
          </a:p>
        </p:txBody>
      </p:sp>
      <p:sp>
        <p:nvSpPr>
          <p:cNvPr id="16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j-ea"/>
              </a:rPr>
              <a:t>     走进课文</a:t>
            </a:r>
          </a:p>
        </p:txBody>
      </p:sp>
      <p:sp>
        <p:nvSpPr>
          <p:cNvPr id="17" name="AutoShape 508"/>
          <p:cNvSpPr>
            <a:spLocks noChangeArrowheads="1"/>
          </p:cNvSpPr>
          <p:nvPr/>
        </p:nvSpPr>
        <p:spPr bwMode="auto">
          <a:xfrm>
            <a:off x="800101" y="1591075"/>
            <a:ext cx="7823637" cy="3099167"/>
          </a:xfrm>
          <a:prstGeom prst="roundRect">
            <a:avLst>
              <a:gd name="adj" fmla="val 5069"/>
            </a:avLst>
          </a:prstGeom>
          <a:noFill/>
          <a:ln w="57150">
            <a:solidFill>
              <a:srgbClr val="306A9B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zh-CN" dirty="0">
              <a:solidFill>
                <a:srgbClr val="0070C0"/>
              </a:solidFill>
              <a:latin typeface="Calibri" panose="020F0502020204030204" pitchFamily="34" charset="0"/>
              <a:sym typeface="Malgun Gothic" panose="020B0503020000020004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882878" y="1593940"/>
            <a:ext cx="7812087" cy="27284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）闪电越来越亮，雷声越来越响。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）雷声小了，雨声也小了。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）天亮起来了。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）雨越下越大，树哇，房子啊，都看不清了。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）一条彩虹挂在天空。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400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 ）满天的乌云，黑沉沉地压下来。</a:t>
            </a:r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561296" y="1035503"/>
            <a:ext cx="2105608" cy="4863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700" b="1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700" b="1" dirty="0">
                <a:solidFill>
                  <a:srgbClr val="06521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句子排序。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1153419" y="3850075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 dirty="0">
                <a:latin typeface="楷体_GB2312" pitchFamily="49" charset="-122"/>
                <a:ea typeface="楷体_GB2312" pitchFamily="49" charset="-122"/>
              </a:rPr>
              <a:t>1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1153419" y="1661593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 dirty="0">
                <a:latin typeface="楷体_GB2312" pitchFamily="49" charset="-122"/>
                <a:ea typeface="楷体_GB2312" pitchFamily="49" charset="-122"/>
              </a:rPr>
              <a:t>2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1153419" y="2956993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>
                <a:latin typeface="楷体_GB2312" pitchFamily="49" charset="-122"/>
                <a:ea typeface="楷体_GB2312" pitchFamily="49" charset="-122"/>
              </a:rPr>
              <a:t>3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1153419" y="2087837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>
                <a:latin typeface="楷体_GB2312" pitchFamily="49" charset="-122"/>
                <a:ea typeface="楷体_GB2312" pitchFamily="49" charset="-122"/>
              </a:rPr>
              <a:t>4</a:t>
            </a:r>
          </a:p>
        </p:txBody>
      </p:sp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1153419" y="2524796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>
                <a:latin typeface="楷体_GB2312" pitchFamily="49" charset="-122"/>
                <a:ea typeface="楷体_GB2312" pitchFamily="49" charset="-122"/>
              </a:rPr>
              <a:t>5</a:t>
            </a:r>
          </a:p>
        </p:txBody>
      </p: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1153419" y="3426476"/>
            <a:ext cx="270971" cy="394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r>
              <a:rPr lang="en-US" altLang="zh-CN" sz="2100" b="1">
                <a:latin typeface="楷体_GB2312" pitchFamily="49" charset="-122"/>
                <a:ea typeface="楷体_GB2312" pitchFamily="49" charset="-122"/>
              </a:rPr>
              <a:t>6</a:t>
            </a:r>
          </a:p>
        </p:txBody>
      </p:sp>
      <p:sp>
        <p:nvSpPr>
          <p:cNvPr id="13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课后习题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69" grpId="0"/>
      <p:bldP spid="113670" grpId="0"/>
      <p:bldP spid="113671" grpId="0"/>
      <p:bldP spid="113672" grpId="0"/>
      <p:bldP spid="113673" grpId="0"/>
      <p:bldP spid="113674" grpId="0"/>
      <p:bldP spid="1136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   课后习题</a:t>
            </a:r>
          </a:p>
        </p:txBody>
      </p:sp>
      <p:sp>
        <p:nvSpPr>
          <p:cNvPr id="2" name="矩形 1"/>
          <p:cNvSpPr/>
          <p:nvPr/>
        </p:nvSpPr>
        <p:spPr>
          <a:xfrm>
            <a:off x="459582" y="922909"/>
            <a:ext cx="7530772" cy="394723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比一比，组词语。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逃（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支（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雷（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垂（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迎（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挑（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枝（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雪（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重（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抑（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逃跑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挑水；支持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树枝；雷声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雪花；下垂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重要；欢迎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压抑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在括号里填上恰当的量词。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）大风 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）蜘蛛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）闪电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）树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）房子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）彩虹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）大雨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）蝉叫</a:t>
            </a: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阵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只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道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棵；座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条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场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声</a:t>
            </a:r>
            <a:endParaRPr lang="zh-CN" altLang="zh-CN" sz="21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 bwMode="auto">
          <a:xfrm>
            <a:off x="688231" y="431220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课后习题</a:t>
            </a:r>
          </a:p>
          <a:p>
            <a:pPr eaLnBrk="1" hangingPunct="1"/>
            <a:endParaRPr lang="zh-CN" altLang="en-US" sz="2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2321" y="1062030"/>
            <a:ext cx="7323365" cy="346248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在句中的括号例填上恰当的词语。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）一只蜘蛛从网上（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）下来，逃走了。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）满天的乌云，黑沉沉地（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）下来。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）打开窗户，清新的空气迎面（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）来。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）一条彩虹（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）在天空。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）蜘蛛又（</a:t>
            </a:r>
            <a:r>
              <a:rPr lang="en-US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）在网上。</a:t>
            </a:r>
          </a:p>
          <a:p>
            <a:pPr>
              <a:lnSpc>
                <a:spcPct val="150000"/>
              </a:lnSpc>
            </a:pP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参考答案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）垂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）压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）扑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）挂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zh-CN" sz="21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8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3"/>
          <p:cNvSpPr>
            <a:spLocks noChangeArrowheads="1"/>
          </p:cNvSpPr>
          <p:nvPr/>
        </p:nvSpPr>
        <p:spPr bwMode="auto">
          <a:xfrm>
            <a:off x="771526" y="2130908"/>
            <a:ext cx="7434263" cy="72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300" b="1"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33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09" y="400455"/>
            <a:ext cx="2359029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初读课</a:t>
            </a:r>
            <a:r>
              <a:rPr lang="zh-CN" altLang="zh-CN" sz="2400" b="1" dirty="0" smtClean="0">
                <a:latin typeface="微软雅黑" panose="020B0503020204020204" pitchFamily="34" charset="-122"/>
              </a:rPr>
              <a:t>文</a:t>
            </a:r>
            <a:endParaRPr lang="zh-CN" altLang="en-US" sz="2400" b="1" dirty="0">
              <a:latin typeface="微软雅黑" panose="020B0503020204020204" pitchFamily="34" charset="-122"/>
            </a:endParaRPr>
          </a:p>
        </p:txBody>
      </p:sp>
      <p:sp>
        <p:nvSpPr>
          <p:cNvPr id="8" name="圆角矩形 2"/>
          <p:cNvSpPr/>
          <p:nvPr/>
        </p:nvSpPr>
        <p:spPr bwMode="auto">
          <a:xfrm>
            <a:off x="374904" y="1129554"/>
            <a:ext cx="8411405" cy="3574238"/>
          </a:xfrm>
          <a:prstGeom prst="roundRect">
            <a:avLst>
              <a:gd name="adj" fmla="val 14008"/>
            </a:avLst>
          </a:prstGeom>
          <a:noFill/>
          <a:ln w="44450" cap="flat" cmpd="sng">
            <a:solidFill>
              <a:schemeClr val="accent5">
                <a:lumMod val="50000"/>
              </a:schemeClr>
            </a:solidFill>
            <a:prstDash val="dashDot"/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defTabSz="685800">
              <a:defRPr/>
            </a:pPr>
            <a:endParaRPr lang="zh-CN" altLang="en-US" sz="1400">
              <a:solidFill>
                <a:schemeClr val="accent2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16014" y="1682042"/>
            <a:ext cx="4968875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 sz="1400">
              <a:ea typeface="宋体" panose="02010600030101010101" pitchFamily="2" charset="-122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72673" y="1379054"/>
            <a:ext cx="230346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7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chuí</a:t>
            </a:r>
            <a:endParaRPr lang="en-US" altLang="zh-CN" sz="27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78914" y="1739757"/>
            <a:ext cx="2303462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300" dirty="0">
                <a:latin typeface="华文楷体" panose="02010600040101010101" pitchFamily="2" charset="-122"/>
                <a:ea typeface="华文楷体" panose="02010600040101010101" pitchFamily="2" charset="-122"/>
              </a:rPr>
              <a:t>垂下来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476376" y="195264"/>
            <a:ext cx="1152525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 sz="1400">
              <a:ea typeface="宋体" panose="02010600030101010101" pitchFamily="2" charset="-122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792082" y="1388246"/>
            <a:ext cx="1439863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7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luàn</a:t>
            </a:r>
            <a:endParaRPr lang="en-US" altLang="zh-CN" sz="27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848562" y="1765674"/>
            <a:ext cx="2016125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乱摆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620181" y="2873231"/>
            <a:ext cx="273526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>
                <a:latin typeface="华文楷体" panose="02010600040101010101" pitchFamily="2" charset="-122"/>
                <a:ea typeface="华文楷体" panose="02010600040101010101" pitchFamily="2" charset="-122"/>
              </a:rPr>
              <a:t>黑沉沉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6052813" y="2410540"/>
            <a:ext cx="1439862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27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chén</a:t>
            </a:r>
            <a:endParaRPr lang="en-US" altLang="zh-CN" sz="27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453588" y="1724741"/>
            <a:ext cx="262731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压下来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511202" y="1350655"/>
            <a:ext cx="1008063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yā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22904" y="2366707"/>
            <a:ext cx="1944688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táo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22904" y="2852483"/>
            <a:ext cx="1800225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逃走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696981" y="2852483"/>
            <a:ext cx="3095625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越来越亮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2688140" y="2387457"/>
            <a:ext cx="1512888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yuè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911850" y="3534761"/>
            <a:ext cx="151130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zhèn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553075" y="4074115"/>
            <a:ext cx="165576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>
                <a:latin typeface="华文楷体" panose="02010600040101010101" pitchFamily="2" charset="-122"/>
                <a:ea typeface="华文楷体" panose="02010600040101010101" pitchFamily="2" charset="-122"/>
              </a:rPr>
              <a:t>一阵</a:t>
            </a: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4749778" y="1765674"/>
            <a:ext cx="1727200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彩虹</a:t>
            </a: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5077868" y="1364039"/>
            <a:ext cx="1584325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hóng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3937625" y="3479992"/>
            <a:ext cx="1944687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>
                <a:latin typeface="华文楷体" panose="02010600040101010101" pitchFamily="2" charset="-122"/>
                <a:ea typeface="华文楷体" panose="02010600040101010101" pitchFamily="2" charset="-122"/>
              </a:rPr>
              <a:t>zhīzhū</a:t>
            </a:r>
          </a:p>
        </p:txBody>
      </p:sp>
      <p:sp>
        <p:nvSpPr>
          <p:cNvPr id="28" name="Text Box 22"/>
          <p:cNvSpPr txBox="1">
            <a:spLocks noChangeArrowheads="1"/>
          </p:cNvSpPr>
          <p:nvPr/>
        </p:nvSpPr>
        <p:spPr bwMode="auto">
          <a:xfrm>
            <a:off x="3937625" y="4074115"/>
            <a:ext cx="2159000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>
                <a:latin typeface="华文楷体" panose="02010600040101010101" pitchFamily="2" charset="-122"/>
                <a:ea typeface="华文楷体" panose="02010600040101010101" pitchFamily="2" charset="-122"/>
              </a:rPr>
              <a:t>蜘蛛</a:t>
            </a:r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2353300" y="4074115"/>
            <a:ext cx="187166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zh-CN" altLang="en-US" sz="3600">
                <a:latin typeface="华文楷体" panose="02010600040101010101" pitchFamily="2" charset="-122"/>
                <a:ea typeface="华文楷体" panose="02010600040101010101" pitchFamily="2" charset="-122"/>
              </a:rPr>
              <a:t>蝉儿</a:t>
            </a: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2208837" y="3534761"/>
            <a:ext cx="151130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US" altLang="zh-CN" sz="3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chán</a:t>
            </a:r>
            <a:endParaRPr lang="en-US" altLang="zh-CN" sz="3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33444" y="2462528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蝉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3110" y="2462528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摆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94691" y="2462528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哗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3075304" y="3348353"/>
            <a:ext cx="1433036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（金蝉）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246879" y="3348353"/>
            <a:ext cx="1444466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（摆动）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5413215" y="3343591"/>
            <a:ext cx="1554480" cy="53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（哗哗）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359630" y="1645569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标题 1"/>
          <p:cNvSpPr txBox="1"/>
          <p:nvPr/>
        </p:nvSpPr>
        <p:spPr bwMode="auto">
          <a:xfrm>
            <a:off x="-8572" y="430530"/>
            <a:ext cx="2584609" cy="37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会认的字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258142" y="1839281"/>
            <a:ext cx="1141178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3600" kern="100" dirty="0" err="1"/>
              <a:t>ch</a:t>
            </a:r>
            <a:r>
              <a:rPr lang="zh-CN" altLang="zh-CN" sz="3600" kern="100" dirty="0"/>
              <a:t>á</a:t>
            </a:r>
            <a:r>
              <a:rPr lang="en-US" altLang="zh-CN" sz="3600" kern="100" dirty="0"/>
              <a:t>n</a:t>
            </a:r>
            <a:endParaRPr lang="zh-CN" altLang="zh-CN" sz="3600" kern="100" dirty="0">
              <a:latin typeface="Calibri" panose="020F0502020204030204"/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774153" y="1830498"/>
            <a:ext cx="910346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3600" kern="100" dirty="0" err="1"/>
              <a:t>hu</a:t>
            </a:r>
            <a:r>
              <a:rPr lang="zh-CN" altLang="zh-CN" sz="3600" kern="100" dirty="0"/>
              <a:t>ā</a:t>
            </a:r>
            <a:endParaRPr lang="zh-CN" altLang="zh-CN" sz="3600" kern="100" dirty="0">
              <a:latin typeface="Calibri" panose="020F0502020204030204"/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657960" y="1830659"/>
            <a:ext cx="755255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3600" kern="100" dirty="0"/>
              <a:t>b</a:t>
            </a:r>
            <a:r>
              <a:rPr lang="zh-CN" altLang="zh-CN" sz="3600" kern="100" dirty="0"/>
              <a:t>ǎ</a:t>
            </a:r>
            <a:r>
              <a:rPr lang="en-US" altLang="zh-CN" sz="3600" kern="100" dirty="0"/>
              <a:t>i</a:t>
            </a:r>
            <a:endParaRPr lang="zh-CN" altLang="zh-CN" sz="3600" kern="100" dirty="0">
              <a:latin typeface="Calibri" panose="020F0502020204030204"/>
              <a:ea typeface="宋体" panose="02010600030101010101" pitchFamily="2" charset="-122"/>
              <a:cs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bldLvl="0" animBg="1" autoUpdateAnimBg="0"/>
      <p:bldP spid="71" grpId="0" bldLvl="0" animBg="1" autoUpdateAnimBg="0"/>
      <p:bldP spid="72" grpId="0" bldLvl="0" animBg="1" autoUpdateAnimBg="0"/>
      <p:bldP spid="32" grpId="0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018803" y="1257955"/>
            <a:ext cx="4920245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</a:t>
            </a:r>
            <a:r>
              <a:rPr lang="zh-CN" altLang="zh-CN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雷电）（雷雨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</a:t>
            </a:r>
            <a:r>
              <a:rPr lang="zh-CN" altLang="zh-CN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天空中一道道雷电照亮整个夜晚。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7198" y="885687"/>
            <a:ext cx="2702243" cy="142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algn="r" eaLnBrk="1" hangingPunct="1">
              <a:defRPr sz="8800" b="1">
                <a:solidFill>
                  <a:schemeClr val="tx2"/>
                </a:solidFill>
                <a:ea typeface="楷体_GB2312" pitchFamily="49" charset="-122"/>
              </a:defRPr>
            </a:lvl1pPr>
            <a:lvl2pPr marL="742950" indent="-285750">
              <a:defRPr>
                <a:ea typeface="宋体" panose="02010600030101010101" pitchFamily="2" charset="-122"/>
              </a:defRPr>
            </a:lvl2pPr>
            <a:lvl3pPr marL="1143000" indent="-228600">
              <a:defRPr>
                <a:ea typeface="宋体" panose="02010600030101010101" pitchFamily="2" charset="-122"/>
              </a:defRPr>
            </a:lvl3pPr>
            <a:lvl4pPr marL="1600200" indent="-228600">
              <a:defRPr>
                <a:ea typeface="宋体" panose="02010600030101010101" pitchFamily="2" charset="-122"/>
              </a:defRPr>
            </a:lvl4pPr>
            <a:lvl5pPr marL="2057400" indent="-228600">
              <a:defRPr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l</a:t>
            </a:r>
            <a:r>
              <a:rPr lang="zh-CN" altLang="zh-CN" dirty="0"/>
              <a:t>é</a:t>
            </a:r>
            <a:r>
              <a:rPr lang="en-US" altLang="zh-CN" dirty="0"/>
              <a:t>i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853946" y="1763074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雷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174" y="2712199"/>
            <a:ext cx="3471504" cy="215287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157986" y="812081"/>
            <a:ext cx="1728788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w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ū</a:t>
            </a:r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22119" y="1284986"/>
            <a:ext cx="5221881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</a:t>
            </a:r>
            <a:r>
              <a:rPr lang="zh-CN" altLang="zh-CN" sz="3000" b="1" dirty="0">
                <a:solidFill>
                  <a:schemeClr val="tx2"/>
                </a:solidFill>
              </a:rPr>
              <a:t>乌鸦）（乌云</a:t>
            </a:r>
            <a:r>
              <a:rPr lang="zh-CN" altLang="en-US" sz="3000" b="1" dirty="0">
                <a:solidFill>
                  <a:schemeClr val="tx2"/>
                </a:solidFill>
              </a:rPr>
              <a:t>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造句：天空乌云密布，似乎马上就要下大雨了</a:t>
            </a:r>
            <a:r>
              <a:rPr lang="zh-CN" altLang="zh-CN" sz="3000" b="1" dirty="0">
                <a:solidFill>
                  <a:schemeClr val="tx2"/>
                </a:solidFill>
              </a:rPr>
              <a:t>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1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乌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+mj-ea"/>
              </a:rPr>
              <a:t>      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会写的字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974" y="2719123"/>
            <a:ext cx="3252171" cy="2168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148059" y="901140"/>
            <a:ext cx="1728788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h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ē</a:t>
            </a:r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i</a:t>
            </a:r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21919" y="1284922"/>
            <a:ext cx="5256371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黑色）（黑夜</a:t>
            </a:r>
            <a:r>
              <a:rPr lang="zh-CN" altLang="en-US" sz="3000" b="1" dirty="0">
                <a:solidFill>
                  <a:schemeClr val="tx2"/>
                </a:solidFill>
              </a:rPr>
              <a:t>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</a:t>
            </a:r>
            <a:r>
              <a:rPr lang="zh-CN" altLang="zh-CN" sz="3000" b="1" dirty="0">
                <a:solidFill>
                  <a:schemeClr val="tx2"/>
                </a:solidFill>
              </a:rPr>
              <a:t>我今天穿了一件黑色的上衣</a:t>
            </a:r>
            <a:r>
              <a:rPr lang="zh-CN" altLang="en-US" sz="3000" b="1" dirty="0">
                <a:solidFill>
                  <a:schemeClr val="tx2"/>
                </a:solidFill>
              </a:rPr>
              <a:t>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00127" y="1797365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黑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标题 1"/>
          <p:cNvSpPr txBox="1"/>
          <p:nvPr/>
        </p:nvSpPr>
        <p:spPr bwMode="auto">
          <a:xfrm>
            <a:off x="100966" y="447265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+mj-ea"/>
              </a:rPr>
              <a:t>      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689" y="2739231"/>
            <a:ext cx="3477040" cy="2167505"/>
          </a:xfrm>
          <a:prstGeom prst="rect">
            <a:avLst/>
          </a:prstGeom>
        </p:spPr>
      </p:pic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690650" y="926080"/>
            <a:ext cx="3456603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y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ā</a:t>
            </a:r>
            <a:endParaRPr lang="en-US" altLang="zh-CN" sz="6600" b="1" dirty="0" err="1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压力）（压迫</a:t>
            </a:r>
            <a:r>
              <a:rPr lang="zh-CN" altLang="en-US" sz="3000" b="1" dirty="0">
                <a:solidFill>
                  <a:schemeClr val="tx2"/>
                </a:solidFill>
              </a:rPr>
              <a:t>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zh-CN" sz="3000" b="1" dirty="0">
                <a:solidFill>
                  <a:schemeClr val="tx2"/>
                </a:solidFill>
              </a:rPr>
              <a:t>造句：面对压力，我们要调整好自己的心态。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压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 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590611" y="879634"/>
            <a:ext cx="1360170" cy="108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  <a:ea typeface="楷体_GB2312" pitchFamily="49" charset="-122"/>
              </a:rPr>
              <a:t>zh</a:t>
            </a:r>
            <a:r>
              <a:rPr lang="zh-CN" altLang="zh-CN" sz="6600" b="1" dirty="0">
                <a:solidFill>
                  <a:schemeClr val="tx2"/>
                </a:solidFill>
                <a:ea typeface="楷体_GB2312" pitchFamily="49" charset="-122"/>
              </a:rPr>
              <a:t>ī</a:t>
            </a:r>
            <a:endParaRPr lang="en-US" altLang="zh-CN" sz="6600" b="1" dirty="0" err="1">
              <a:solidFill>
                <a:schemeClr val="tx2"/>
              </a:solidFill>
              <a:ea typeface="楷体_GB2312" pitchFamily="49" charset="-122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</a:t>
            </a:r>
            <a:r>
              <a:rPr lang="zh-CN" altLang="zh-CN" sz="3000" b="1" dirty="0">
                <a:solidFill>
                  <a:schemeClr val="tx2"/>
                </a:solidFill>
              </a:rPr>
              <a:t>枝条）（枝干）</a:t>
            </a:r>
          </a:p>
          <a:p>
            <a:r>
              <a:rPr lang="zh-CN" altLang="zh-CN" sz="3000" b="1" dirty="0">
                <a:solidFill>
                  <a:schemeClr val="tx2"/>
                </a:solidFill>
              </a:rPr>
              <a:t>造句：春天来了，枝条上长出嫩绿色的小芽。</a:t>
            </a:r>
            <a:endParaRPr lang="en-US" altLang="zh-CN" sz="3000" b="1" dirty="0">
              <a:solidFill>
                <a:schemeClr val="tx2"/>
              </a:solidFill>
            </a:endParaRP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itchFamily="49" charset="-122"/>
                <a:ea typeface="楷体" pitchFamily="49" charset="-122"/>
              </a:rPr>
              <a:t>枝</a:t>
            </a:r>
            <a:endParaRPr lang="zh-CN" altLang="zh-CN" sz="17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+mj-ea"/>
              </a:rPr>
              <a:t>   会写的字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344" y="273923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1333</Words>
  <Application>Microsoft Office PowerPoint</Application>
  <PresentationFormat>全屏显示(16:9)</PresentationFormat>
  <Paragraphs>218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Malgun Gothic</vt:lpstr>
      <vt:lpstr>Meiryo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第16课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492</cp:revision>
  <dcterms:created xsi:type="dcterms:W3CDTF">2014-11-28T08:03:00Z</dcterms:created>
  <dcterms:modified xsi:type="dcterms:W3CDTF">2021-07-16T08:25:40Z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