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21"/>
  </p:notesMasterIdLst>
  <p:sldIdLst>
    <p:sldId id="361" r:id="rId3"/>
    <p:sldId id="362" r:id="rId4"/>
    <p:sldId id="360" r:id="rId5"/>
    <p:sldId id="363" r:id="rId6"/>
    <p:sldId id="364" r:id="rId7"/>
    <p:sldId id="346" r:id="rId8"/>
    <p:sldId id="367" r:id="rId9"/>
    <p:sldId id="371" r:id="rId10"/>
    <p:sldId id="373" r:id="rId11"/>
    <p:sldId id="369" r:id="rId12"/>
    <p:sldId id="380" r:id="rId13"/>
    <p:sldId id="374" r:id="rId14"/>
    <p:sldId id="375" r:id="rId15"/>
    <p:sldId id="376" r:id="rId16"/>
    <p:sldId id="377" r:id="rId17"/>
    <p:sldId id="378" r:id="rId18"/>
    <p:sldId id="379" r:id="rId19"/>
    <p:sldId id="381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E30C7F"/>
    <a:srgbClr val="1D41D5"/>
    <a:srgbClr val="329A2A"/>
    <a:srgbClr val="66FF66"/>
    <a:srgbClr val="7FCB32"/>
    <a:srgbClr val="155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78" y="102"/>
      </p:cViewPr>
      <p:guideLst>
        <p:guide orient="horz" pos="1620"/>
        <p:guide pos="28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0D001A0-34F4-4A33-B17F-B2754213D8C8}" type="datetimeFigureOut">
              <a:rPr lang="zh-CN" altLang="en-US"/>
              <a:pPr>
                <a:defRPr/>
              </a:pPr>
              <a:t>2021/7/13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A5A6323-3E00-4F81-88BC-8C05F7D635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540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7801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A6323-3E00-4F81-88BC-8C05F7D63505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85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9168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CD3CC8-EFEB-4BF5-B9BD-A6AE46B40063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2000B-027E-42E2-96A8-FEEB026FF6A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A40931-C2BA-457E-9B06-700513FFD252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A2C15-7246-4C59-AEEC-AE29FBADA59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15584B-3931-4A23-8C5C-23D25EBCF999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7C380-B027-48C7-96F7-4624694837D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42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08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01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38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09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62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743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8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196730" y="125988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E1D75D-FE41-4D6C-963F-14F77E499906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F5A2C-C92F-4612-B7D0-3320FDD33E5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73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646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7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6676C-7652-49DD-81C8-2997696265BC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1A40D-DD50-48C9-ACC7-76F1E22D813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EF2D5-7170-4964-A64C-BF5283C8D8FC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88774-8A58-44EF-AD9D-6C23D4491AE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761FEC-078A-418C-9FD2-821B914DD155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2C766-C045-4F84-B262-3AE7E46C7D1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74DE31-B25D-4F59-81AD-0DF303401CF9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3668E-5C50-4B16-9C27-E6AB1E4741E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D9CE2-DB71-43DE-B0DB-6F0EAA3B6E66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EF5E0-3545-491A-9ACE-E137162C853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D1F0EC-5F1D-4003-BE7B-7B547D21705A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273CC-3EFA-4990-9954-6F5F567F2C8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0EF94E-926C-4CE5-B640-BBE4C5E11045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164EE-5B49-4F08-9E9D-80937EA6046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Calibri" pitchFamily="34" charset="0"/>
              </a:defRPr>
            </a:lvl1pPr>
          </a:lstStyle>
          <a:p>
            <a:fld id="{997B58AE-6B40-498D-888B-5EE9D6484733}" type="datetimeFigureOut">
              <a:rPr lang="zh-CN" altLang="en-US"/>
              <a:pPr/>
              <a:t>2021/7/13</a:t>
            </a:fld>
            <a:endParaRPr lang="en-US" altLang="zh-CN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latin typeface="Calibri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fld id="{029E4CBB-E4F3-45B6-850E-DA2B34380DC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8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9305" y="962025"/>
            <a:ext cx="6359764" cy="17907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7" name="文本框 2"/>
          <p:cNvSpPr txBox="1">
            <a:spLocks noChangeArrowheads="1"/>
          </p:cNvSpPr>
          <p:nvPr/>
        </p:nvSpPr>
        <p:spPr bwMode="auto">
          <a:xfrm>
            <a:off x="1665685" y="1156536"/>
            <a:ext cx="6123384" cy="70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4100" b="1" dirty="0">
                <a:latin typeface="微软雅黑"/>
                <a:ea typeface="微软雅黑"/>
                <a:cs typeface="微软雅黑"/>
              </a:rPr>
              <a:t>口语交际：图书借阅公约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625203" y="2129786"/>
            <a:ext cx="6001941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文本框 8"/>
          <p:cNvSpPr txBox="1">
            <a:spLocks noChangeArrowheads="1"/>
          </p:cNvSpPr>
          <p:nvPr/>
        </p:nvSpPr>
        <p:spPr bwMode="auto">
          <a:xfrm>
            <a:off x="3299816" y="2583969"/>
            <a:ext cx="2652713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latin typeface="微软雅黑"/>
                <a:ea typeface="微软雅黑"/>
                <a:cs typeface="微软雅黑"/>
              </a:rPr>
              <a:t>二年级下册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148227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01229" y="1263254"/>
            <a:ext cx="8335565" cy="2895600"/>
            <a:chOff x="402021" y="1684655"/>
            <a:chExt cx="11114240" cy="3860800"/>
          </a:xfrm>
        </p:grpSpPr>
        <p:sp>
          <p:nvSpPr>
            <p:cNvPr id="36867" name="TextBox 1"/>
            <p:cNvSpPr txBox="1">
              <a:spLocks noChangeArrowheads="1"/>
            </p:cNvSpPr>
            <p:nvPr/>
          </p:nvSpPr>
          <p:spPr bwMode="auto">
            <a:xfrm>
              <a:off x="402021" y="1684655"/>
              <a:ext cx="6409055" cy="386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  </a:t>
              </a:r>
              <a:r>
                <a:rPr lang="zh-CN" altLang="en-US" sz="2700" b="1" dirty="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  </a:t>
              </a:r>
              <a:r>
                <a:rPr lang="zh-CN" altLang="en-US" sz="2700" b="1" dirty="0">
                  <a:solidFill>
                    <a:srgbClr val="0000FF"/>
                  </a:solidFill>
                  <a:latin typeface="微软雅黑"/>
                  <a:ea typeface="微软雅黑"/>
                  <a:cs typeface="微软雅黑"/>
                </a:rPr>
                <a:t>莉莉：</a:t>
              </a:r>
              <a:r>
                <a:rPr lang="zh-CN" altLang="zh-CN" sz="2700" b="1" dirty="0">
                  <a:solidFill>
                    <a:srgbClr val="FF0000"/>
                  </a:solidFill>
                  <a:latin typeface="楷体"/>
                  <a:ea typeface="楷体"/>
                  <a:cs typeface="微软雅黑"/>
                </a:rPr>
                <a:t>为了方便图书借阅和管理，</a:t>
              </a:r>
              <a:r>
                <a:rPr lang="zh-CN" altLang="en-US" sz="2700" b="1" dirty="0">
                  <a:solidFill>
                    <a:srgbClr val="FF0000"/>
                  </a:solidFill>
                  <a:latin typeface="楷体"/>
                  <a:ea typeface="楷体"/>
                  <a:cs typeface="微软雅黑"/>
                </a:rPr>
                <a:t>我觉得应该选一个图书管理员，对班上的所有图书进行登记，包括班级订阅、购买的图书和同学们捐献的图书。</a:t>
              </a:r>
            </a:p>
          </p:txBody>
        </p:sp>
        <p:pic>
          <p:nvPicPr>
            <p:cNvPr id="36868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6086" y="2258078"/>
              <a:ext cx="4550175" cy="3112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01242" y="1552575"/>
            <a:ext cx="8412956" cy="2587229"/>
            <a:chOff x="535178" y="2070515"/>
            <a:chExt cx="11216695" cy="3448714"/>
          </a:xfrm>
        </p:grpSpPr>
        <p:sp>
          <p:nvSpPr>
            <p:cNvPr id="37891" name="TextBox 1"/>
            <p:cNvSpPr txBox="1">
              <a:spLocks noChangeArrowheads="1"/>
            </p:cNvSpPr>
            <p:nvPr/>
          </p:nvSpPr>
          <p:spPr bwMode="auto">
            <a:xfrm>
              <a:off x="535178" y="2070515"/>
              <a:ext cx="6409055" cy="3177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  </a:t>
              </a:r>
              <a:r>
                <a:rPr lang="zh-CN" altLang="en-US" sz="2700" b="1" dirty="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  </a:t>
              </a:r>
              <a:r>
                <a:rPr lang="zh-CN" altLang="en-US" sz="2700" b="1" dirty="0">
                  <a:solidFill>
                    <a:srgbClr val="0000FF"/>
                  </a:solidFill>
                  <a:latin typeface="微软雅黑"/>
                  <a:ea typeface="微软雅黑"/>
                  <a:cs typeface="微软雅黑"/>
                </a:rPr>
                <a:t>亮亮：</a:t>
              </a:r>
              <a:r>
                <a:rPr lang="zh-CN" altLang="en-US" sz="2700" b="1" dirty="0">
                  <a:solidFill>
                    <a:srgbClr val="FF0000"/>
                  </a:solidFill>
                  <a:latin typeface="楷体"/>
                  <a:ea typeface="楷体"/>
                  <a:cs typeface="微软雅黑"/>
                </a:rPr>
                <a:t>在班内阅读的时候，要安静，不要影响别人读书。要按时归还图书，便于大家轮换借阅。</a:t>
              </a:r>
            </a:p>
          </p:txBody>
        </p:sp>
        <p:pic>
          <p:nvPicPr>
            <p:cNvPr id="37892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33" y="2207172"/>
              <a:ext cx="4807640" cy="3312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14650" y="597694"/>
            <a:ext cx="331351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 algn="ctr">
              <a:lnSpc>
                <a:spcPct val="130000"/>
              </a:lnSpc>
              <a:buFont typeface="Arial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图书借阅公约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52463" y="1915716"/>
            <a:ext cx="8137922" cy="207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zh-CN" altLang="en-US" sz="3200" b="1" dirty="0">
                <a:latin typeface="楷体"/>
                <a:ea typeface="楷体"/>
                <a:cs typeface="楷体"/>
              </a:rPr>
              <a:t>    </a:t>
            </a:r>
            <a:r>
              <a:rPr lang="zh-CN" altLang="en-US" sz="3300" b="1" dirty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班级图书角有助于同学们拓展视野，增长知识，为了让同学们能方便地借阅图书、爱护图书，特制定以下制度：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64356" y="1789510"/>
            <a:ext cx="7497366" cy="171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>
                <a:latin typeface="楷体"/>
                <a:ea typeface="楷体"/>
                <a:cs typeface="楷体"/>
              </a:rPr>
              <a:t>    </a:t>
            </a:r>
            <a:r>
              <a:rPr lang="en-US" altLang="zh-CN" sz="27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1.</a:t>
            </a:r>
            <a:r>
              <a:rPr lang="zh-CN" altLang="en-US" sz="27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本班由方雪莹同学担任</a:t>
            </a:r>
            <a:r>
              <a:rPr lang="zh-CN" altLang="en-US" sz="270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图书管理员</a:t>
            </a:r>
            <a:r>
              <a:rPr lang="zh-CN" altLang="en-US" sz="27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，由她负责带领各组长对所有图书进行登记，包括本班购买、订阅的书籍，同学们捐献的书籍。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9113" y="1189435"/>
            <a:ext cx="8352235" cy="249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dirty="0">
                <a:latin typeface="楷体"/>
                <a:ea typeface="楷体"/>
                <a:cs typeface="楷体"/>
              </a:rPr>
              <a:t>    </a:t>
            </a:r>
            <a:r>
              <a:rPr lang="en-US" altLang="zh-CN" sz="30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2.</a:t>
            </a:r>
            <a:r>
              <a:rPr lang="zh-CN" altLang="en-US" sz="30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凡是借书，均由图书管理员填写“</a:t>
            </a:r>
            <a:r>
              <a:rPr lang="zh-CN" altLang="en-US" sz="3000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班级图书登记册</a:t>
            </a:r>
            <a:r>
              <a:rPr lang="zh-CN" altLang="en-US" sz="30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”，写明所借图书的名称、借书人、借书日期、图书归还日期。每次每人借书不能超过两本。归还时间不能超过一个月。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7922" y="1296591"/>
            <a:ext cx="8352234" cy="249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>
                <a:latin typeface="楷体"/>
                <a:ea typeface="楷体"/>
                <a:cs typeface="楷体"/>
              </a:rPr>
              <a:t>   </a:t>
            </a: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3.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借书人要</a:t>
            </a:r>
            <a:r>
              <a:rPr lang="zh-CN" altLang="en-US" sz="300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爱护图书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。归还图书时，图书管理员应仔细检查，如出现破损、缺页、随意涂画或图书遗失等情况，借阅人应按所借图书原价赔偿，情节严重者加倍赔偿。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5541" y="1422798"/>
            <a:ext cx="8352234" cy="249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>
                <a:latin typeface="楷体"/>
                <a:ea typeface="楷体"/>
                <a:cs typeface="楷体"/>
              </a:rPr>
              <a:t>  </a:t>
            </a:r>
            <a:r>
              <a:rPr lang="en-US" altLang="zh-CN" sz="270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 </a:t>
            </a: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4.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本班图书</a:t>
            </a:r>
            <a:r>
              <a:rPr lang="zh-CN" altLang="en-US" sz="300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借阅时间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：早读后、中餐后等课余时间。排队取书，轻拿轻放，切忌推、挤、抢。</a:t>
            </a:r>
            <a:endParaRPr lang="en-US" altLang="zh-CN" sz="300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                                                 2018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</a:t>
            </a: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5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月</a:t>
            </a:r>
            <a:endParaRPr lang="en-US" altLang="zh-CN" sz="300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                                                 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二（</a:t>
            </a:r>
            <a:r>
              <a:rPr lang="en-US" altLang="zh-CN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300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）班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6979" y="1735931"/>
            <a:ext cx="751165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indent="539354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在我们共同讨论，通力合作的基础上，制定出我班的图书借阅公约，希望每位同学都能自觉遵守。图书是我们的好朋友，我们每个人都要爱护她。</a:t>
            </a:r>
          </a:p>
          <a:p>
            <a:pPr indent="539354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课后我会将图书借阅公约打印出来，张贴到图书角，方便每个人都能看到，希望大家能严格遵守。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05991" y="391716"/>
            <a:ext cx="56197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</a:t>
            </a:r>
            <a:endParaRPr lang="zh-CN" altLang="en-US" sz="33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2019" y="391716"/>
            <a:ext cx="563166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束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19238" y="391716"/>
            <a:ext cx="563166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ldLvl="0" animBg="1"/>
      <p:bldP spid="8" grpId="0" bldLvl="0" animBg="1"/>
      <p:bldP spid="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76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70335" y="1962150"/>
            <a:ext cx="7877175" cy="150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ts val="3675"/>
              </a:lnSpc>
            </a:pPr>
            <a:r>
              <a:rPr lang="zh-CN" altLang="en-US" sz="3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本次口语交际的内容是和同学讨论班里的图书角应该怎样管理，在讨论的基础上，形成班级的“图书借阅公约”。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5991" y="391716"/>
            <a:ext cx="560784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</a:t>
            </a:r>
          </a:p>
        </p:txBody>
      </p:sp>
      <p:sp>
        <p:nvSpPr>
          <p:cNvPr id="16" name="矩形 15"/>
          <p:cNvSpPr/>
          <p:nvPr/>
        </p:nvSpPr>
        <p:spPr>
          <a:xfrm>
            <a:off x="912019" y="391716"/>
            <a:ext cx="56197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际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19238" y="391716"/>
            <a:ext cx="56197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25266" y="391716"/>
            <a:ext cx="56197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容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96479" y="1151335"/>
            <a:ext cx="8351044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1.</a:t>
            </a:r>
            <a:r>
              <a:rPr lang="zh-CN" altLang="en-US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提示说明。</a:t>
            </a:r>
            <a:endParaRPr lang="en-US" altLang="zh-CN" sz="3300" b="1" dirty="0">
              <a:latin typeface="楷体"/>
              <a:ea typeface="楷体"/>
              <a:cs typeface="楷体"/>
            </a:endParaRPr>
          </a:p>
          <a:p>
            <a:pPr>
              <a:lnSpc>
                <a:spcPts val="3600"/>
              </a:lnSpc>
            </a:pPr>
            <a:r>
              <a:rPr lang="zh-CN" altLang="en-US" sz="3300" b="1" dirty="0">
                <a:latin typeface="楷体"/>
                <a:ea typeface="楷体"/>
                <a:cs typeface="楷体"/>
              </a:rPr>
              <a:t>   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5991" y="391716"/>
            <a:ext cx="560784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</a:t>
            </a:r>
          </a:p>
        </p:txBody>
      </p:sp>
      <p:sp>
        <p:nvSpPr>
          <p:cNvPr id="8" name="矩形 7"/>
          <p:cNvSpPr/>
          <p:nvPr/>
        </p:nvSpPr>
        <p:spPr>
          <a:xfrm>
            <a:off x="912019" y="391716"/>
            <a:ext cx="56197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际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19238" y="391716"/>
            <a:ext cx="563166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5267" y="391716"/>
            <a:ext cx="563165" cy="5774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法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962" y="1722835"/>
            <a:ext cx="6872288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    什么时间借阅图书。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    一次能借几本书。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　  一次借书能借多长时间。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　  翻阅图书应该注意哪些问题。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　  设置图书管理员。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　  违规处罚办法。</a:t>
            </a:r>
            <a:endParaRPr lang="zh-CN" altLang="en-US" sz="3000" b="1" dirty="0">
              <a:solidFill>
                <a:srgbClr val="FF0000"/>
              </a:solidFill>
              <a:latin typeface="楷体"/>
              <a:ea typeface="楷体"/>
              <a:cs typeface="微软雅黑"/>
            </a:endParaRPr>
          </a:p>
          <a:p>
            <a:pPr>
              <a:lnSpc>
                <a:spcPts val="36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　　　　</a:t>
            </a:r>
            <a:r>
              <a:rPr lang="en-US" altLang="zh-CN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…… </a:t>
            </a:r>
            <a:endParaRPr lang="zh-CN" altLang="en-US" dirty="0">
              <a:latin typeface="楷体"/>
              <a:ea typeface="楷体"/>
              <a:cs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86400" y="614050"/>
            <a:ext cx="2609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  <p:bldP spid="8" grpId="0" bldLvl="0" animBg="1"/>
      <p:bldP spid="9" grpId="0" bldLvl="0" animBg="1"/>
      <p:bldP spid="10" grpId="0" bldLvl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-82153" y="690563"/>
            <a:ext cx="8352235" cy="69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 b="1" dirty="0">
                <a:latin typeface="楷体"/>
                <a:ea typeface="楷体"/>
                <a:cs typeface="楷体"/>
              </a:rPr>
              <a:t> </a:t>
            </a:r>
            <a:r>
              <a:rPr lang="en-US" altLang="zh-CN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   2.</a:t>
            </a:r>
            <a:r>
              <a:rPr lang="zh-CN" altLang="en-US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组内讨论。</a:t>
            </a:r>
            <a:endParaRPr lang="zh-CN" altLang="en-US" sz="3000" b="1" dirty="0">
              <a:latin typeface="楷体"/>
              <a:ea typeface="楷体"/>
              <a:cs typeface="楷体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82228" y="1744266"/>
            <a:ext cx="6986588" cy="2470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   </a:t>
            </a: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微软雅黑"/>
                <a:sym typeface="+mn-ea"/>
              </a:rPr>
              <a:t>小组成员一起讨论，哪些是需要大家共同遵守的规则。个人结合自己的认识提出意见。小组内达成共识，确定规则，并把它记录下来。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98872" y="528638"/>
            <a:ext cx="8353425" cy="69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3.</a:t>
            </a:r>
            <a:r>
              <a:rPr lang="zh-CN" altLang="en-US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全班交流。</a:t>
            </a:r>
            <a:endParaRPr lang="zh-CN" altLang="en-US" sz="3600" b="1" dirty="0">
              <a:latin typeface="楷体"/>
              <a:ea typeface="楷体"/>
              <a:cs typeface="楷体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04875" y="1508523"/>
            <a:ext cx="7380685" cy="3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小组推举代表进行全班交流。交流时要注意：</a:t>
            </a:r>
            <a:endParaRPr lang="en-US" altLang="zh-CN" sz="2700" b="1" dirty="0">
              <a:solidFill>
                <a:srgbClr val="FF0000"/>
              </a:solidFill>
              <a:latin typeface="楷体"/>
              <a:ea typeface="楷体"/>
              <a:cs typeface="楷体"/>
              <a:sym typeface="+mn-ea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1.</a:t>
            </a: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针对班级存在的主要问题进行讨论；</a:t>
            </a:r>
            <a:endParaRPr lang="en-US" altLang="zh-CN" sz="2700" b="1" dirty="0">
              <a:solidFill>
                <a:srgbClr val="FF0000"/>
              </a:solidFill>
              <a:latin typeface="楷体"/>
              <a:ea typeface="楷体"/>
              <a:cs typeface="楷体"/>
              <a:sym typeface="+mn-ea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2.</a:t>
            </a: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可以从爱护公物、团结互助、遵守纪律等</a:t>
            </a:r>
            <a:endParaRPr lang="en-US" altLang="zh-CN" sz="2700" b="1" dirty="0">
              <a:solidFill>
                <a:srgbClr val="FF0000"/>
              </a:solidFill>
              <a:latin typeface="楷体"/>
              <a:ea typeface="楷体"/>
              <a:cs typeface="楷体"/>
              <a:sym typeface="+mn-ea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  </a:t>
            </a: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方面进行思考；</a:t>
            </a:r>
            <a:endParaRPr lang="en-US" altLang="zh-CN" sz="2700" b="1" dirty="0">
              <a:solidFill>
                <a:srgbClr val="FF0000"/>
              </a:solidFill>
              <a:latin typeface="楷体"/>
              <a:ea typeface="楷体"/>
              <a:cs typeface="楷体"/>
              <a:sym typeface="+mn-ea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3.</a:t>
            </a: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说出制定规则的理由，让人觉得言之有理，</a:t>
            </a:r>
            <a:endParaRPr lang="en-US" altLang="zh-CN" sz="2700" b="1" dirty="0">
              <a:solidFill>
                <a:srgbClr val="FF0000"/>
              </a:solidFill>
              <a:latin typeface="楷体"/>
              <a:ea typeface="楷体"/>
              <a:cs typeface="楷体"/>
              <a:sym typeface="+mn-ea"/>
            </a:endParaRP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   </a:t>
            </a:r>
            <a:r>
              <a:rPr lang="zh-CN" altLang="en-US" sz="27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可以信服。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286941" y="700088"/>
            <a:ext cx="8353425" cy="69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    4.</a:t>
            </a:r>
            <a:r>
              <a:rPr lang="zh-CN" altLang="en-US" sz="3000" b="1" dirty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评议执行。</a:t>
            </a:r>
            <a:endParaRPr lang="zh-CN" altLang="en-US" sz="3000" b="1" dirty="0">
              <a:latin typeface="楷体"/>
              <a:ea typeface="楷体"/>
              <a:cs typeface="楷体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15591" y="1737123"/>
            <a:ext cx="7096125" cy="246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3000" b="1" dirty="0">
                <a:latin typeface="楷体"/>
                <a:ea typeface="楷体"/>
                <a:cs typeface="楷体"/>
                <a:sym typeface="+mn-ea"/>
              </a:rPr>
              <a:t>   </a:t>
            </a:r>
            <a:r>
              <a:rPr lang="zh-CN" altLang="en-US" sz="3000" b="1" dirty="0">
                <a:solidFill>
                  <a:srgbClr val="FF0000"/>
                </a:solidFill>
                <a:latin typeface="楷体"/>
                <a:ea typeface="楷体"/>
                <a:cs typeface="楷体"/>
                <a:sym typeface="+mn-ea"/>
              </a:rPr>
              <a:t>根据同学们提出的各条规则，师生共同评一评，看看哪些才是符合实际的，大家都认同并且能做到的。最后，把评议结果整理好，形成本班图书借阅公约。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05991" y="413147"/>
            <a:ext cx="560784" cy="57626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</a:t>
            </a:r>
            <a:endParaRPr lang="zh-CN" altLang="en-US" sz="33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2019" y="413147"/>
            <a:ext cx="561975" cy="57626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际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19238" y="413147"/>
            <a:ext cx="563166" cy="57626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范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5267" y="413147"/>
            <a:ext cx="563165" cy="57626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endParaRPr lang="zh-CN" altLang="en-US" sz="3300" b="1" dirty="0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05991" y="1603772"/>
            <a:ext cx="8458200" cy="3077762"/>
            <a:chOff x="407368" y="2138746"/>
            <a:chExt cx="11277955" cy="4103920"/>
          </a:xfrm>
        </p:grpSpPr>
        <p:sp>
          <p:nvSpPr>
            <p:cNvPr id="33798" name="TextBox 2"/>
            <p:cNvSpPr txBox="1">
              <a:spLocks noChangeArrowheads="1"/>
            </p:cNvSpPr>
            <p:nvPr/>
          </p:nvSpPr>
          <p:spPr bwMode="auto">
            <a:xfrm>
              <a:off x="407368" y="2138746"/>
              <a:ext cx="6530110" cy="4103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r>
                <a:rPr lang="zh-CN" altLang="en-US" sz="24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   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主持人：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同学们，为了加强班级的图书角管理，让每个同学都能借到图书，爱护图书，今天，我们来讨论制定班级图书借阅公约，希望大家</a:t>
              </a:r>
              <a:r>
                <a:rPr lang="zh-CN" altLang="zh-CN" sz="24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主动发表自己的意见，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献计献策，</a:t>
              </a:r>
              <a:r>
                <a:rPr lang="zh-CN" altLang="zh-CN" sz="24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注意说话时声音要洪亮，吐字要清楚。别人说的时候，要仔细听，不插话。</a:t>
              </a:r>
            </a:p>
          </p:txBody>
        </p:sp>
        <p:pic>
          <p:nvPicPr>
            <p:cNvPr id="33799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9586" y="2639701"/>
              <a:ext cx="4485737" cy="289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90512" y="1444228"/>
            <a:ext cx="8797529" cy="2622947"/>
            <a:chOff x="387409" y="1925555"/>
            <a:chExt cx="11730530" cy="3497050"/>
          </a:xfrm>
        </p:grpSpPr>
        <p:sp>
          <p:nvSpPr>
            <p:cNvPr id="34819" name="TextBox 1"/>
            <p:cNvSpPr txBox="1">
              <a:spLocks noChangeArrowheads="1"/>
            </p:cNvSpPr>
            <p:nvPr/>
          </p:nvSpPr>
          <p:spPr bwMode="auto">
            <a:xfrm>
              <a:off x="387409" y="1925555"/>
              <a:ext cx="6879589" cy="3418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latin typeface="楷体"/>
                  <a:ea typeface="楷体"/>
                  <a:cs typeface="楷体"/>
                </a:rPr>
                <a:t>  </a:t>
              </a:r>
              <a:r>
                <a:rPr lang="zh-CN" altLang="en-US" sz="32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 </a:t>
              </a:r>
              <a:r>
                <a:rPr lang="zh-CN" altLang="en-US" sz="3200" b="1" dirty="0">
                  <a:solidFill>
                    <a:srgbClr val="0000FF"/>
                  </a:solidFill>
                  <a:latin typeface="微软雅黑"/>
                  <a:ea typeface="微软雅黑"/>
                  <a:cs typeface="微软雅黑"/>
                </a:rPr>
                <a:t> 帅帅：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/>
                  <a:ea typeface="楷体"/>
                  <a:cs typeface="微软雅黑"/>
                </a:rPr>
                <a:t>我们应该在下午放学后借阅图书。每人每次只能借阅一本，每次借阅时间不得超过一个月。</a:t>
              </a:r>
            </a:p>
          </p:txBody>
        </p:sp>
        <p:pic>
          <p:nvPicPr>
            <p:cNvPr id="34820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4590" y="2222205"/>
              <a:ext cx="4723349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91703" y="1453753"/>
            <a:ext cx="8281988" cy="2661047"/>
            <a:chOff x="388826" y="1937607"/>
            <a:chExt cx="11043052" cy="3548793"/>
          </a:xfrm>
        </p:grpSpPr>
        <p:sp>
          <p:nvSpPr>
            <p:cNvPr id="35843" name="TextBox 1"/>
            <p:cNvSpPr txBox="1">
              <a:spLocks noChangeArrowheads="1"/>
            </p:cNvSpPr>
            <p:nvPr/>
          </p:nvSpPr>
          <p:spPr bwMode="auto">
            <a:xfrm>
              <a:off x="388826" y="1937607"/>
              <a:ext cx="6261100" cy="3419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1917" tIns="60958" rIns="121917" bIns="60958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0000FF"/>
                  </a:solidFill>
                  <a:latin typeface="楷体"/>
                  <a:ea typeface="楷体"/>
                  <a:cs typeface="楷体"/>
                </a:rPr>
                <a:t>   </a:t>
              </a:r>
              <a:r>
                <a:rPr lang="zh-CN" altLang="en-US" sz="3200" b="1" dirty="0">
                  <a:solidFill>
                    <a:srgbClr val="0000FF"/>
                  </a:solidFill>
                  <a:latin typeface="微软雅黑"/>
                  <a:ea typeface="微软雅黑"/>
                  <a:cs typeface="微软雅黑"/>
                </a:rPr>
                <a:t> 甜甜：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/>
                  <a:ea typeface="楷体"/>
                  <a:cs typeface="微软雅黑"/>
                </a:rPr>
                <a:t>每个人都应该爱护图书，不得在图书上乱涂乱画或撕页。如果出现损坏要照价赔偿。</a:t>
              </a:r>
            </a:p>
          </p:txBody>
        </p:sp>
        <p:pic>
          <p:nvPicPr>
            <p:cNvPr id="35844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9926" y="2219016"/>
              <a:ext cx="4781952" cy="3267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793</Words>
  <Application>Microsoft Office PowerPoint</Application>
  <PresentationFormat>全屏显示(16:9)</PresentationFormat>
  <Paragraphs>66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582</cp:revision>
  <dcterms:created xsi:type="dcterms:W3CDTF">2018-04-27T08:55:00Z</dcterms:created>
  <dcterms:modified xsi:type="dcterms:W3CDTF">2021-07-13T08:34:55Z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