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46" r:id="rId1"/>
    <p:sldMasterId id="2147485647" r:id="rId2"/>
  </p:sldMasterIdLst>
  <p:notesMasterIdLst>
    <p:notesMasterId r:id="rId39"/>
  </p:notesMasterIdLst>
  <p:sldIdLst>
    <p:sldId id="492" r:id="rId3"/>
    <p:sldId id="602" r:id="rId4"/>
    <p:sldId id="493" r:id="rId5"/>
    <p:sldId id="507" r:id="rId6"/>
    <p:sldId id="569" r:id="rId7"/>
    <p:sldId id="592" r:id="rId8"/>
    <p:sldId id="571" r:id="rId9"/>
    <p:sldId id="572" r:id="rId10"/>
    <p:sldId id="573" r:id="rId11"/>
    <p:sldId id="563" r:id="rId12"/>
    <p:sldId id="574" r:id="rId13"/>
    <p:sldId id="576" r:id="rId14"/>
    <p:sldId id="577" r:id="rId15"/>
    <p:sldId id="578" r:id="rId16"/>
    <p:sldId id="558" r:id="rId17"/>
    <p:sldId id="579" r:id="rId18"/>
    <p:sldId id="566" r:id="rId19"/>
    <p:sldId id="565" r:id="rId20"/>
    <p:sldId id="580" r:id="rId21"/>
    <p:sldId id="568" r:id="rId22"/>
    <p:sldId id="583" r:id="rId23"/>
    <p:sldId id="556" r:id="rId24"/>
    <p:sldId id="581" r:id="rId25"/>
    <p:sldId id="582" r:id="rId26"/>
    <p:sldId id="603" r:id="rId27"/>
    <p:sldId id="594" r:id="rId28"/>
    <p:sldId id="595" r:id="rId29"/>
    <p:sldId id="596" r:id="rId30"/>
    <p:sldId id="597" r:id="rId31"/>
    <p:sldId id="288" r:id="rId32"/>
    <p:sldId id="557" r:id="rId33"/>
    <p:sldId id="598" r:id="rId34"/>
    <p:sldId id="291" r:id="rId35"/>
    <p:sldId id="593" r:id="rId36"/>
    <p:sldId id="599" r:id="rId37"/>
    <p:sldId id="604" r:id="rId38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6182" autoAdjust="0"/>
  </p:normalViewPr>
  <p:slideViewPr>
    <p:cSldViewPr>
      <p:cViewPr varScale="1">
        <p:scale>
          <a:sx n="143" d="100"/>
          <a:sy n="143" d="100"/>
        </p:scale>
        <p:origin x="540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6147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00CFBA45-E322-454C-8702-81B1D8DB08A7}" type="datetime1">
              <a:rPr lang="zh-CN" altLang="en-US" sz="1200"/>
              <a:t>2021/7/8</a:t>
            </a:fld>
            <a:endParaRPr lang="zh-CN" altLang="en-US" sz="1200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15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615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6D2E1C86-D915-4A87-A95A-AFE797957F9D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72801716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819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6B378CFC-9E98-4A08-A9B7-DDF78DBAF008}" type="slidenum">
              <a:rPr lang="zh-CN" altLang="en-US">
                <a:solidFill>
                  <a:srgbClr val="000000"/>
                </a:solidFill>
              </a:rPr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44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r>
              <a:rPr lang="en-US" dirty="0" smtClean="0"/>
              <a:t>https://www.ypppt.com/</a:t>
            </a:r>
            <a:endParaRPr dirty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B49D0721-50CD-4D18-BD20-CDF039B1B4B7}" type="slidenum">
              <a:rPr lang="zh-CN" altLang="en-US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366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3686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87AC3C29-A421-4ED1-9993-9070A9C04FDA}" type="slidenum">
              <a:rPr lang="zh-CN" altLang="en-US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510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3891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69B885A2-5163-4039-BFD3-926A56791729}" type="slidenum">
              <a:rPr lang="zh-CN" altLang="en-US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798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4096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289FCCCC-11E4-4A42-9B0E-7851E9E25E46}" type="slidenum">
              <a:rPr lang="zh-CN" altLang="en-US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782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8313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229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CDDDE86D-C76D-4DBE-848B-6921A3F2B345}" type="slidenum">
              <a:rPr lang="zh-CN" altLang="en-US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416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434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C00206DB-9380-41AB-BEDB-DD8E11A29BCF}" type="slidenum">
              <a:rPr lang="zh-CN" altLang="en-US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17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638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323F632B-0428-4230-8C0E-7F6ED53D25D9}" type="slidenum">
              <a:rPr lang="zh-CN" altLang="en-US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294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048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C74C42C5-42FE-4647-8457-00220F9DD578}" type="slidenum">
              <a:rPr lang="zh-CN" altLang="en-US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222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253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0B3927A0-6CD0-4357-9CCA-3EA364563A4A}" type="slidenum">
              <a:rPr lang="zh-CN" altLang="en-US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631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458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D68E53D3-69DA-47CB-8A61-6FE51276C93D}" type="slidenum">
              <a:rPr lang="zh-CN" altLang="en-US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94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867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29177F85-7838-447D-A68F-2CDEDDECA90F}" type="slidenum">
              <a:rPr lang="zh-CN" altLang="en-US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444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3072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105F85EE-F0A3-4233-96CB-48A61651DD67}" type="slidenum">
              <a:rPr lang="zh-CN" altLang="en-US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30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1027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9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30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5004048" y="189001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6156176" y="139859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2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03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817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43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84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80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00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defTabSz="914400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2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3848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5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>
                <a:ea typeface="Malgun Gothic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8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5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5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4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38" r:id="rId1"/>
    <p:sldLayoutId id="2147485640" r:id="rId2"/>
    <p:sldLayoutId id="2147485642" r:id="rId3"/>
    <p:sldLayoutId id="2147485644" r:id="rId4"/>
    <p:sldLayoutId id="2147485646" r:id="rId5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2021/7/8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364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48" r:id="rId1"/>
    <p:sldLayoutId id="2147485649" r:id="rId2"/>
    <p:sldLayoutId id="2147485650" r:id="rId3"/>
    <p:sldLayoutId id="2147485651" r:id="rId4"/>
    <p:sldLayoutId id="2147485652" r:id="rId5"/>
    <p:sldLayoutId id="2147485653" r:id="rId6"/>
    <p:sldLayoutId id="2147485654" r:id="rId7"/>
    <p:sldLayoutId id="2147485655" r:id="rId8"/>
    <p:sldLayoutId id="2147485656" r:id="rId9"/>
    <p:sldLayoutId id="2147485657" r:id="rId10"/>
    <p:sldLayoutId id="214748565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圆角矩形 20"/>
          <p:cNvSpPr/>
          <p:nvPr/>
        </p:nvSpPr>
        <p:spPr>
          <a:xfrm>
            <a:off x="958850" y="16176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7171" name="组合 13337"/>
          <p:cNvGrpSpPr/>
          <p:nvPr/>
        </p:nvGrpSpPr>
        <p:grpSpPr>
          <a:xfrm>
            <a:off x="2044700" y="606425"/>
            <a:ext cx="1181100" cy="1177925"/>
            <a:chOff x="439695" y="667701"/>
            <a:chExt cx="1181100" cy="1572054"/>
          </a:xfrm>
        </p:grpSpPr>
        <p:sp>
          <p:nvSpPr>
            <p:cNvPr id="7175" name="AutoShape 11"/>
            <p:cNvSpPr/>
            <p:nvPr/>
          </p:nvSpPr>
          <p:spPr bwMode="gray">
            <a:xfrm>
              <a:off x="439695" y="667701"/>
              <a:ext cx="118110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</a:ln>
            <a:effectLst>
              <a:outerShdw sy="50000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/>
              <a:endParaRPr lang="en-US" altLang="ko-KR" sz="2800" b="1">
                <a:solidFill>
                  <a:srgbClr val="FFFFFF"/>
                </a:solidFill>
                <a:ea typeface="Gulim" pitchFamily="34" charset="-127"/>
              </a:endParaRPr>
            </a:p>
          </p:txBody>
        </p:sp>
        <p:sp>
          <p:nvSpPr>
            <p:cNvPr id="7176" name="文本框 13"/>
            <p:cNvSpPr/>
            <p:nvPr/>
          </p:nvSpPr>
          <p:spPr>
            <a:xfrm>
              <a:off x="474319" y="755658"/>
              <a:ext cx="1043876" cy="135550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buFont typeface=""/>
              </a:pPr>
              <a:r>
                <a:rPr lang="en-US" altLang="zh-CN" sz="60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rPr>
                <a:t>14</a:t>
              </a:r>
              <a:endParaRPr lang="zh-CN" altLang="en-US" sz="6000" b="1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endParaRPr>
            </a:p>
          </p:txBody>
        </p:sp>
      </p:grpSp>
      <p:sp>
        <p:nvSpPr>
          <p:cNvPr id="7172" name="Text Box 2"/>
          <p:cNvSpPr/>
          <p:nvPr/>
        </p:nvSpPr>
        <p:spPr>
          <a:xfrm>
            <a:off x="3460750" y="652462"/>
            <a:ext cx="5146675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6600" b="1">
                <a:solidFill>
                  <a:srgbClr val="CC0000"/>
                </a:solidFill>
                <a:ea typeface="黑体" pitchFamily="49" charset="-122"/>
              </a:rPr>
              <a:t>小马过河</a:t>
            </a:r>
          </a:p>
        </p:txBody>
      </p:sp>
      <p:pic>
        <p:nvPicPr>
          <p:cNvPr id="7173" name="图片 4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384425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4" name="矩形 21"/>
          <p:cNvSpPr/>
          <p:nvPr/>
        </p:nvSpPr>
        <p:spPr bwMode="auto">
          <a:xfrm>
            <a:off x="3055938" y="2488925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二 课时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15592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2"/>
          <p:cNvSpPr txBox="1">
            <a:spLocks noChangeArrowheads="1"/>
          </p:cNvSpPr>
          <p:nvPr/>
        </p:nvSpPr>
        <p:spPr bwMode="auto">
          <a:xfrm>
            <a:off x="600075" y="898525"/>
            <a:ext cx="5318676" cy="22882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35560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小马向四周望望，看见一头老牛在河边吃草，小马嗒嗒嗒跑过去，问道：“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牛伯伯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请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您告诉我，这条河，我能蹚过去吗？”</a:t>
            </a:r>
            <a:endParaRPr lang="zh-CN" altLang="en-US" sz="2400" b="1">
              <a:latin typeface="宋体" pitchFamily="2" charset="-122"/>
            </a:endParaRPr>
          </a:p>
        </p:txBody>
      </p:sp>
      <p:sp>
        <p:nvSpPr>
          <p:cNvPr id="23555" name="AutoShape 1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3556" name="AutoShape 2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3557" name="Picture 15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2338" y="1363662"/>
            <a:ext cx="2478088" cy="1395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3558" name="Text Box 5"/>
          <p:cNvSpPr/>
          <p:nvPr/>
        </p:nvSpPr>
        <p:spPr>
          <a:xfrm>
            <a:off x="3463925" y="3230562"/>
            <a:ext cx="4006850" cy="890588"/>
          </a:xfrm>
          <a:prstGeom prst="borderCallout2">
            <a:avLst>
              <a:gd name="adj1" fmla="val 46968"/>
              <a:gd name="adj2" fmla="val -514"/>
              <a:gd name="adj3" fmla="val 35000"/>
              <a:gd name="adj4" fmla="val -6764"/>
              <a:gd name="adj5" fmla="val -15199"/>
              <a:gd name="adj6" fmla="val -10190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从小马对“牛伯伯、请”可以看出小马很懂礼貌。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"/>
          <p:cNvSpPr/>
          <p:nvPr/>
        </p:nvSpPr>
        <p:spPr>
          <a:xfrm>
            <a:off x="777875" y="1319212"/>
            <a:ext cx="4913312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老牛说：“水很浅，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刚没小腿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，能蹚过去。”</a:t>
            </a:r>
          </a:p>
        </p:txBody>
      </p:sp>
      <p:pic>
        <p:nvPicPr>
          <p:cNvPr id="25603" name="Picture 2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388" y="1262062"/>
            <a:ext cx="2395538" cy="151765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5604" name="Text Box 5"/>
          <p:cNvSpPr/>
          <p:nvPr/>
        </p:nvSpPr>
        <p:spPr>
          <a:xfrm>
            <a:off x="1566862" y="2930525"/>
            <a:ext cx="5926138" cy="890588"/>
          </a:xfrm>
          <a:prstGeom prst="borderCallout2">
            <a:avLst>
              <a:gd name="adj1" fmla="val 46968"/>
              <a:gd name="adj2" fmla="val -514"/>
              <a:gd name="adj3" fmla="val 35000"/>
              <a:gd name="adj4" fmla="val -6764"/>
              <a:gd name="adj5" fmla="val -19792"/>
              <a:gd name="adj6" fmla="val -5583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“刚没小腿”可以看出，老牛是用自己的身高衡量的，在它看来，河水确实很浅。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2"/>
          <p:cNvSpPr/>
          <p:nvPr/>
        </p:nvSpPr>
        <p:spPr>
          <a:xfrm>
            <a:off x="668338" y="1014412"/>
            <a:ext cx="5064125" cy="16684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突然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，从树上跳下一只松鼠，拦住他大叫：“小马！别过河，别过河，你会淹死的！”</a:t>
            </a:r>
          </a:p>
        </p:txBody>
      </p:sp>
      <p:sp>
        <p:nvSpPr>
          <p:cNvPr id="26627" name="Rectangle 12"/>
          <p:cNvSpPr/>
          <p:nvPr/>
        </p:nvSpPr>
        <p:spPr>
          <a:xfrm>
            <a:off x="1295400" y="500062"/>
            <a:ext cx="3648075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pic>
        <p:nvPicPr>
          <p:cNvPr id="26628" name="Picture 6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9100" y="1011238"/>
            <a:ext cx="2724150" cy="31273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6629" name="Text Box 5"/>
          <p:cNvSpPr/>
          <p:nvPr/>
        </p:nvSpPr>
        <p:spPr>
          <a:xfrm>
            <a:off x="1716088" y="3052762"/>
            <a:ext cx="5926138" cy="892175"/>
          </a:xfrm>
          <a:prstGeom prst="borderCallout2">
            <a:avLst>
              <a:gd name="adj1" fmla="val 46968"/>
              <a:gd name="adj2" fmla="val -514"/>
              <a:gd name="adj3" fmla="val 35000"/>
              <a:gd name="adj4" fmla="val -6764"/>
              <a:gd name="adj5" fmla="val -19792"/>
              <a:gd name="adj6" fmla="val -5583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“突然” 可以看出松鼠看到小马要过河很着急，急于要拦住它。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"/>
          <p:cNvSpPr txBox="1">
            <a:spLocks noChangeArrowheads="1"/>
          </p:cNvSpPr>
          <p:nvPr/>
        </p:nvSpPr>
        <p:spPr bwMode="auto">
          <a:xfrm>
            <a:off x="806450" y="1479550"/>
            <a:ext cx="5463283" cy="14645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450850" eaLnBrk="1" hangingPunct="1"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小马吃惊地问：“水很深吗？”松鼠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认真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地说：“深得很哩！昨天，我的一个伙伴就是掉在这条河里淹死的！”</a:t>
            </a:r>
            <a:endParaRPr lang="zh-CN" altLang="en-US" sz="2000" b="1">
              <a:latin typeface="宋体" pitchFamily="2" charset="-122"/>
            </a:endParaRPr>
          </a:p>
        </p:txBody>
      </p:sp>
      <p:sp>
        <p:nvSpPr>
          <p:cNvPr id="27651" name="AutoShape 1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7652" name="AutoShape 2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7653" name="Picture 4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1627188"/>
            <a:ext cx="1700212" cy="11890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7654" name="矩形 21"/>
          <p:cNvSpPr>
            <a:spLocks noChangeArrowheads="1"/>
          </p:cNvSpPr>
          <p:nvPr/>
        </p:nvSpPr>
        <p:spPr bwMode="auto">
          <a:xfrm>
            <a:off x="762004" y="3331209"/>
            <a:ext cx="7635564" cy="14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36575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宋体" pitchFamily="2" charset="-122"/>
              </a:rPr>
              <a:t>因为老牛身材高大，河水刚没过它的小腿，它说的河水很浅，是符合自身实际的；而小松鼠个头矮小，河水是可能把它淹没的，所以他说水很深。</a:t>
            </a:r>
          </a:p>
        </p:txBody>
      </p:sp>
      <p:sp>
        <p:nvSpPr>
          <p:cNvPr id="27655" name="Text Box 5"/>
          <p:cNvSpPr/>
          <p:nvPr/>
        </p:nvSpPr>
        <p:spPr>
          <a:xfrm>
            <a:off x="1057275" y="793750"/>
            <a:ext cx="6954838" cy="723900"/>
          </a:xfrm>
          <a:prstGeom prst="borderCallout2">
            <a:avLst>
              <a:gd name="adj1" fmla="val 56889"/>
              <a:gd name="adj2" fmla="val -824"/>
              <a:gd name="adj3" fmla="val 95468"/>
              <a:gd name="adj4" fmla="val -2773"/>
              <a:gd name="adj5" fmla="val 123505"/>
              <a:gd name="adj6" fmla="val 1023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000" b="1">
                <a:latin typeface="仿宋" pitchFamily="49" charset="-122"/>
                <a:ea typeface="仿宋" pitchFamily="49" charset="-122"/>
              </a:rPr>
              <a:t>“认真” 可以看出 在松鼠看来，河水很深，松鼠还以“一个伙伴掉在河里淹死”为证，说明河水很深。</a:t>
            </a:r>
          </a:p>
        </p:txBody>
      </p:sp>
      <p:grpSp>
        <p:nvGrpSpPr>
          <p:cNvPr id="27656" name="组合 14"/>
          <p:cNvGrpSpPr/>
          <p:nvPr/>
        </p:nvGrpSpPr>
        <p:grpSpPr>
          <a:xfrm>
            <a:off x="684212" y="2938462"/>
            <a:ext cx="7705725" cy="449262"/>
            <a:chOff x="3226927" y="924377"/>
            <a:chExt cx="7705311" cy="449080"/>
          </a:xfrm>
        </p:grpSpPr>
        <p:pic>
          <p:nvPicPr>
            <p:cNvPr id="27657" name="Picture 16" descr="C:\Users\Administrator\Desktop\对话框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26927" y="924377"/>
              <a:ext cx="7705311" cy="44908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7658" name="矩形 12"/>
            <p:cNvSpPr/>
            <p:nvPr/>
          </p:nvSpPr>
          <p:spPr>
            <a:xfrm>
              <a:off x="3493469" y="929922"/>
              <a:ext cx="7152533" cy="3999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同一条河，为什么老牛和松鼠对河水深浅的判断会截然不同？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/>
          <p:nvPr/>
        </p:nvSpPr>
        <p:spPr>
          <a:xfrm>
            <a:off x="1001712" y="1108075"/>
            <a:ext cx="7140575" cy="2584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80010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品味一下小马回家和妈妈对话的句子，说一说小马为什么回家找妈妈？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3)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2"/>
          <p:cNvSpPr/>
          <p:nvPr/>
        </p:nvSpPr>
        <p:spPr>
          <a:xfrm>
            <a:off x="661988" y="782638"/>
            <a:ext cx="5027612" cy="2309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小马甩甩尾巴，跑回家去。妈妈问他：“怎么回来啦？”小马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难为情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地说，“一条河挡住了去路，我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我过不去。”</a:t>
            </a:r>
          </a:p>
        </p:txBody>
      </p:sp>
      <p:pic>
        <p:nvPicPr>
          <p:cNvPr id="31747" name="Picture 13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700" y="1255712"/>
            <a:ext cx="2911475" cy="15748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1748" name="Text Box 5"/>
          <p:cNvSpPr/>
          <p:nvPr/>
        </p:nvSpPr>
        <p:spPr>
          <a:xfrm>
            <a:off x="1673225" y="3167062"/>
            <a:ext cx="5926138" cy="1185862"/>
          </a:xfrm>
          <a:prstGeom prst="borderCallout2">
            <a:avLst>
              <a:gd name="adj1" fmla="val 35963"/>
              <a:gd name="adj2" fmla="val -514"/>
              <a:gd name="adj3" fmla="val 35000"/>
              <a:gd name="adj4" fmla="val -4134"/>
              <a:gd name="adj5" fmla="val -2245"/>
              <a:gd name="adj6" fmla="val -8343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“难为情” 说明小马回家见到妈妈自己也不好意思。省略号表现了小马在回答妈妈的话时，吞吞吐吐。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2"/>
          <p:cNvSpPr/>
          <p:nvPr/>
        </p:nvSpPr>
        <p:spPr>
          <a:xfrm>
            <a:off x="596900" y="747712"/>
            <a:ext cx="5688012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妈妈说：“那条河不是很浅吗？”小马说：“是啊！牛伯伯也这么说。可是松鼠说河水很深，还淹死过他的伙伴呢！”妈妈说：“那么河水到底是深是浅呢？你仔细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想过他们的话吗？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”</a:t>
            </a:r>
          </a:p>
        </p:txBody>
      </p:sp>
      <p:grpSp>
        <p:nvGrpSpPr>
          <p:cNvPr id="32771" name="组合 7"/>
          <p:cNvGrpSpPr/>
          <p:nvPr/>
        </p:nvGrpSpPr>
        <p:grpSpPr>
          <a:xfrm>
            <a:off x="6210300" y="1593850"/>
            <a:ext cx="2609850" cy="1382712"/>
            <a:chOff x="1273175" y="1779588"/>
            <a:chExt cx="5547238" cy="3061786"/>
          </a:xfrm>
        </p:grpSpPr>
        <p:pic>
          <p:nvPicPr>
            <p:cNvPr id="32773" name="Picture 4" descr="C:\Users\Administrator\Desktop\046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3175" y="1779588"/>
              <a:ext cx="2936875" cy="3006725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pic>
          <p:nvPicPr>
            <p:cNvPr id="32774" name="Picture 5" descr="C:\Users\Administrator\Desktop\20050522125901645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3175" y="1937838"/>
              <a:ext cx="2027238" cy="290353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32772" name="Text Box 5"/>
          <p:cNvSpPr/>
          <p:nvPr/>
        </p:nvSpPr>
        <p:spPr>
          <a:xfrm>
            <a:off x="3454400" y="3560762"/>
            <a:ext cx="4452938" cy="892175"/>
          </a:xfrm>
          <a:prstGeom prst="borderCallout2">
            <a:avLst>
              <a:gd name="adj1" fmla="val 35963"/>
              <a:gd name="adj2" fmla="val -514"/>
              <a:gd name="adj3" fmla="val 35000"/>
              <a:gd name="adj4" fmla="val -5440"/>
              <a:gd name="adj5" fmla="val 5894"/>
              <a:gd name="adj6" fmla="val -11602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“想过他们的话吗”是在引导小马学会自己思考。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2"/>
          <p:cNvSpPr txBox="1">
            <a:spLocks noChangeArrowheads="1"/>
          </p:cNvSpPr>
          <p:nvPr/>
        </p:nvSpPr>
        <p:spPr bwMode="auto">
          <a:xfrm>
            <a:off x="871538" y="1525588"/>
            <a:ext cx="5568163" cy="13729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711200" eaLnBrk="1" hangingPunct="1"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小马低下了头，说：“没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没想过。”</a:t>
            </a:r>
            <a:endParaRPr lang="zh-CN" altLang="en-US" sz="2800" b="1">
              <a:latin typeface="宋体" pitchFamily="2" charset="-122"/>
            </a:endParaRPr>
          </a:p>
        </p:txBody>
      </p:sp>
      <p:pic>
        <p:nvPicPr>
          <p:cNvPr id="33795" name="Picture 10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412" y="1438275"/>
            <a:ext cx="1554162" cy="3030538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3796" name="矩形 21"/>
          <p:cNvSpPr>
            <a:spLocks noChangeArrowheads="1"/>
          </p:cNvSpPr>
          <p:nvPr/>
        </p:nvSpPr>
        <p:spPr bwMode="auto">
          <a:xfrm>
            <a:off x="804863" y="3641725"/>
            <a:ext cx="7780172" cy="109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3888" eaLnBrk="1" hangingPunct="1">
              <a:lnSpc>
                <a:spcPct val="150000"/>
              </a:lnSpc>
            </a:pPr>
            <a:r>
              <a:rPr lang="zh-CN" altLang="en-US" sz="2200" b="1">
                <a:solidFill>
                  <a:srgbClr val="FF0000"/>
                </a:solidFill>
                <a:latin typeface="宋体" pitchFamily="2" charset="-122"/>
              </a:rPr>
              <a:t>这里的省略号表示小马在回答妈妈的问题时吞吞吐吐，十分不好意思。</a:t>
            </a:r>
          </a:p>
        </p:txBody>
      </p:sp>
      <p:sp>
        <p:nvSpPr>
          <p:cNvPr id="33797" name="Text Box 5"/>
          <p:cNvSpPr/>
          <p:nvPr/>
        </p:nvSpPr>
        <p:spPr>
          <a:xfrm>
            <a:off x="1728788" y="1039812"/>
            <a:ext cx="3259138" cy="493712"/>
          </a:xfrm>
          <a:prstGeom prst="borderCallout2">
            <a:avLst>
              <a:gd name="adj1" fmla="val 56889"/>
              <a:gd name="adj2" fmla="val -824"/>
              <a:gd name="adj3" fmla="val 89574"/>
              <a:gd name="adj4" fmla="val -14074"/>
              <a:gd name="adj5" fmla="val 154046"/>
              <a:gd name="adj6" fmla="val -8454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写出了小马的难为情。</a:t>
            </a:r>
          </a:p>
        </p:txBody>
      </p:sp>
      <p:grpSp>
        <p:nvGrpSpPr>
          <p:cNvPr id="33798" name="组合 10"/>
          <p:cNvGrpSpPr/>
          <p:nvPr/>
        </p:nvGrpSpPr>
        <p:grpSpPr>
          <a:xfrm>
            <a:off x="554038" y="3068638"/>
            <a:ext cx="8221662" cy="528638"/>
            <a:chOff x="3226926" y="866335"/>
            <a:chExt cx="8221446" cy="529056"/>
          </a:xfrm>
        </p:grpSpPr>
        <p:pic>
          <p:nvPicPr>
            <p:cNvPr id="33799" name="Picture 16" descr="C:\Users\Administrator\Desktop\对话框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26926" y="866335"/>
              <a:ext cx="8183495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3800" name="矩形 12"/>
            <p:cNvSpPr/>
            <p:nvPr/>
          </p:nvSpPr>
          <p:spPr>
            <a:xfrm>
              <a:off x="3391877" y="915412"/>
              <a:ext cx="8056495" cy="40000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 文中“我</a:t>
              </a:r>
              <a:r>
                <a:rPr lang="en-US" altLang="zh-CN" sz="2000" b="1">
                  <a:latin typeface="黑体" pitchFamily="49" charset="-122"/>
                  <a:ea typeface="黑体" pitchFamily="49" charset="-122"/>
                </a:rPr>
                <a:t>……</a:t>
              </a:r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我过不去”“没</a:t>
              </a:r>
              <a:r>
                <a:rPr lang="en-US" altLang="zh-CN" sz="2000" b="1">
                  <a:latin typeface="黑体" pitchFamily="49" charset="-122"/>
                  <a:ea typeface="黑体" pitchFamily="49" charset="-122"/>
                </a:rPr>
                <a:t>……</a:t>
              </a:r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没想过。”的省略号有什么作用？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2"/>
          <p:cNvSpPr txBox="1">
            <a:spLocks noChangeArrowheads="1"/>
          </p:cNvSpPr>
          <p:nvPr/>
        </p:nvSpPr>
        <p:spPr bwMode="auto">
          <a:xfrm>
            <a:off x="673100" y="1296988"/>
            <a:ext cx="5747730" cy="1601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711200" eaLnBrk="1" hangingPunct="1">
              <a:lnSpc>
                <a:spcPct val="150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妈妈亲切地对小马说：“孩子，光听别人说，自己不动脑筋，不去试试，是不行的。河水是深是浅，你去试一试就知道了。”</a:t>
            </a:r>
            <a:endParaRPr lang="zh-CN" altLang="en-US" sz="2200" b="1">
              <a:latin typeface="宋体" pitchFamily="2" charset="-122"/>
            </a:endParaRPr>
          </a:p>
        </p:txBody>
      </p:sp>
      <p:pic>
        <p:nvPicPr>
          <p:cNvPr id="35843" name="Picture 1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338" y="1454150"/>
            <a:ext cx="2020888" cy="13922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5844" name="矩形 21"/>
          <p:cNvSpPr>
            <a:spLocks noChangeArrowheads="1"/>
          </p:cNvSpPr>
          <p:nvPr/>
        </p:nvSpPr>
        <p:spPr bwMode="auto">
          <a:xfrm>
            <a:off x="703263" y="3570288"/>
            <a:ext cx="8013767" cy="118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3888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妈妈的话意思是：一是对于别人的话，要自己动脑筋想一想，不要人云亦云；二是当自己拿不定主意时，要亲自试一试。</a:t>
            </a:r>
          </a:p>
        </p:txBody>
      </p:sp>
      <p:sp>
        <p:nvSpPr>
          <p:cNvPr id="35845" name="Text Box 5"/>
          <p:cNvSpPr/>
          <p:nvPr/>
        </p:nvSpPr>
        <p:spPr>
          <a:xfrm>
            <a:off x="1319212" y="749300"/>
            <a:ext cx="4878388" cy="495300"/>
          </a:xfrm>
          <a:prstGeom prst="borderCallout2">
            <a:avLst>
              <a:gd name="adj1" fmla="val 56889"/>
              <a:gd name="adj2" fmla="val -824"/>
              <a:gd name="adj3" fmla="val 85310"/>
              <a:gd name="adj4" fmla="val -8704"/>
              <a:gd name="adj5" fmla="val 167648"/>
              <a:gd name="adj6" fmla="val -708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这句写出了妈妈语重心长的教导。</a:t>
            </a:r>
          </a:p>
          <a:p>
            <a:pPr marL="0" marR="0" lvl="0" indent="0" algn="just" eaLnBrk="1" hangingPunct="1"/>
            <a:endParaRPr lang="zh-CN" altLang="en-US" sz="2400" b="1"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35846" name="组合 10"/>
          <p:cNvGrpSpPr/>
          <p:nvPr/>
        </p:nvGrpSpPr>
        <p:grpSpPr>
          <a:xfrm>
            <a:off x="523875" y="3011488"/>
            <a:ext cx="7466012" cy="528638"/>
            <a:chOff x="3226926" y="895355"/>
            <a:chExt cx="7464876" cy="529056"/>
          </a:xfrm>
        </p:grpSpPr>
        <p:pic>
          <p:nvPicPr>
            <p:cNvPr id="35847" name="Picture 16" descr="C:\Users\Administrator\Desktop\对话框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26926" y="895355"/>
              <a:ext cx="7356227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5848" name="矩形 12"/>
            <p:cNvSpPr/>
            <p:nvPr/>
          </p:nvSpPr>
          <p:spPr>
            <a:xfrm>
              <a:off x="3391877" y="915412"/>
              <a:ext cx="7299925" cy="4615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读读妈妈说的话，你明白妈妈的话包含哪些意思吗？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"/>
          <p:cNvSpPr/>
          <p:nvPr/>
        </p:nvSpPr>
        <p:spPr>
          <a:xfrm>
            <a:off x="835025" y="1376362"/>
            <a:ext cx="7734300" cy="1649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小马试验的结果为什么跟老牛和松鼠说的都不一样？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4)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828675" y="844550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  <p:sp>
        <p:nvSpPr>
          <p:cNvPr id="9219" name="文本框 2"/>
          <p:cNvSpPr/>
          <p:nvPr/>
        </p:nvSpPr>
        <p:spPr>
          <a:xfrm>
            <a:off x="1474788" y="2062162"/>
            <a:ext cx="6326188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让我们用摘苹果的方法来复习一下上节课认识的生字宝宝吧！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2"/>
          <p:cNvSpPr/>
          <p:nvPr/>
        </p:nvSpPr>
        <p:spPr>
          <a:xfrm>
            <a:off x="949325" y="1455738"/>
            <a:ext cx="5321300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3888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原来河水既不像老牛说的那样浅，也不像松鼠说的那样深。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9939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012" y="1325562"/>
            <a:ext cx="1709738" cy="14128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9940" name="矩形 21"/>
          <p:cNvSpPr>
            <a:spLocks noChangeArrowheads="1"/>
          </p:cNvSpPr>
          <p:nvPr/>
        </p:nvSpPr>
        <p:spPr bwMode="auto">
          <a:xfrm>
            <a:off x="674688" y="3279775"/>
            <a:ext cx="8012179" cy="14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449263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宋体" pitchFamily="2" charset="-122"/>
              </a:rPr>
              <a:t>因为小马比老牛矮，比松鼠高。虽然河水的深浅没有改变，但小马从水淹没自己的身体的位置，感觉到河水并不像老牛说的那样浅，也不像松鼠说的那样深。</a:t>
            </a:r>
          </a:p>
        </p:txBody>
      </p:sp>
      <p:sp>
        <p:nvSpPr>
          <p:cNvPr id="39941" name="Text Box 5"/>
          <p:cNvSpPr/>
          <p:nvPr/>
        </p:nvSpPr>
        <p:spPr>
          <a:xfrm>
            <a:off x="1362075" y="865188"/>
            <a:ext cx="4152900" cy="495300"/>
          </a:xfrm>
          <a:prstGeom prst="borderCallout2">
            <a:avLst>
              <a:gd name="adj1" fmla="val 56889"/>
              <a:gd name="adj2" fmla="val -824"/>
              <a:gd name="adj3" fmla="val 111708"/>
              <a:gd name="adj4" fmla="val -7708"/>
              <a:gd name="adj5" fmla="val 167648"/>
              <a:gd name="adj6" fmla="val 546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小马过河后知道了水的深浅。</a:t>
            </a:r>
          </a:p>
        </p:txBody>
      </p:sp>
      <p:grpSp>
        <p:nvGrpSpPr>
          <p:cNvPr id="39942" name="组合 17"/>
          <p:cNvGrpSpPr/>
          <p:nvPr/>
        </p:nvGrpSpPr>
        <p:grpSpPr>
          <a:xfrm>
            <a:off x="481012" y="2778125"/>
            <a:ext cx="8350250" cy="530225"/>
            <a:chOff x="3226926" y="895356"/>
            <a:chExt cx="8349677" cy="529056"/>
          </a:xfrm>
        </p:grpSpPr>
        <p:pic>
          <p:nvPicPr>
            <p:cNvPr id="39943" name="Picture 16" descr="C:\Users\Administrator\Desktop\对话框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26926" y="895356"/>
              <a:ext cx="8244944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9944" name="矩形 12"/>
            <p:cNvSpPr/>
            <p:nvPr/>
          </p:nvSpPr>
          <p:spPr>
            <a:xfrm>
              <a:off x="3391877" y="944432"/>
              <a:ext cx="8184726" cy="40000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为什么小马觉得河水既不像老牛说的那样浅，又不像松鼠说的那样深？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6"/>
          <p:cNvSpPr/>
          <p:nvPr/>
        </p:nvSpPr>
        <p:spPr>
          <a:xfrm>
            <a:off x="1335088" y="2701925"/>
            <a:ext cx="6750050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      示例： 如果小马再次遇到困难，他不会再去找妈妈，而是动脑筋想办法。</a:t>
            </a:r>
            <a:endParaRPr lang="zh-CN" altLang="en-US" sz="2000">
              <a:solidFill>
                <a:srgbClr val="FF0000"/>
              </a:solidFill>
            </a:endParaRPr>
          </a:p>
        </p:txBody>
      </p:sp>
      <p:grpSp>
        <p:nvGrpSpPr>
          <p:cNvPr id="41987" name="组合 5"/>
          <p:cNvGrpSpPr/>
          <p:nvPr/>
        </p:nvGrpSpPr>
        <p:grpSpPr>
          <a:xfrm>
            <a:off x="842962" y="874712"/>
            <a:ext cx="7197725" cy="1747838"/>
            <a:chOff x="428920" y="1012760"/>
            <a:chExt cx="7198748" cy="1747208"/>
          </a:xfrm>
        </p:grpSpPr>
        <p:grpSp>
          <p:nvGrpSpPr>
            <p:cNvPr id="41988" name="组合 4"/>
            <p:cNvGrpSpPr/>
            <p:nvPr/>
          </p:nvGrpSpPr>
          <p:grpSpPr>
            <a:xfrm>
              <a:off x="807398" y="1012760"/>
              <a:ext cx="6820270" cy="1747208"/>
              <a:chOff x="759773" y="1012760"/>
              <a:chExt cx="6820270" cy="1747208"/>
            </a:xfrm>
          </p:grpSpPr>
          <p:sp>
            <p:nvSpPr>
              <p:cNvPr id="41990" name="矩形 2"/>
              <p:cNvSpPr/>
              <p:nvPr/>
            </p:nvSpPr>
            <p:spPr>
              <a:xfrm>
                <a:off x="759773" y="1012760"/>
                <a:ext cx="1261905" cy="52215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800" b="1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拓展：</a:t>
                </a:r>
                <a:endParaRPr lang="en-US" altLang="zh-CN" sz="2800" b="1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991" name="矩形 11"/>
              <p:cNvSpPr/>
              <p:nvPr/>
            </p:nvSpPr>
            <p:spPr>
              <a:xfrm>
                <a:off x="832209" y="1476143"/>
                <a:ext cx="6754582" cy="1372477"/>
              </a:xfrm>
              <a:prstGeom prst="rect">
                <a:avLst/>
              </a:prstGeom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711200" eaLnBrk="1" hangingPunct="1">
                  <a:lnSpc>
                    <a:spcPct val="150000"/>
                  </a:lnSpc>
                </a:pP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如果小马再次遇到困难，他还会去找妈妈吗？</a:t>
                </a:r>
              </a:p>
            </p:txBody>
          </p:sp>
        </p:grpSp>
        <p:pic>
          <p:nvPicPr>
            <p:cNvPr id="41989" name="图片 24" descr="花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920" y="1013454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2"/>
          <p:cNvSpPr/>
          <p:nvPr/>
        </p:nvSpPr>
        <p:spPr>
          <a:xfrm>
            <a:off x="614362" y="530225"/>
            <a:ext cx="6831012" cy="13636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268288" lvl="0" indent="-268288"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试着用上下面的词语，讲讲这个故事。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268288" lvl="0" indent="-268288"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愿意  麦子  磨房  驮  挡住  为难  突然</a:t>
            </a:r>
            <a:endParaRPr lang="en-US" altLang="zh-CN" sz="2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268288" lvl="0" indent="-268288"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拦住  吃惊  难为情   动脑筋  小心</a:t>
            </a:r>
            <a:endParaRPr lang="zh-CN" altLang="en-US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43011" name="组合 4"/>
          <p:cNvGrpSpPr/>
          <p:nvPr/>
        </p:nvGrpSpPr>
        <p:grpSpPr>
          <a:xfrm>
            <a:off x="6502400" y="712788"/>
            <a:ext cx="2185988" cy="644525"/>
            <a:chOff x="6685397" y="735569"/>
            <a:chExt cx="2185553" cy="643411"/>
          </a:xfrm>
        </p:grpSpPr>
        <p:pic>
          <p:nvPicPr>
            <p:cNvPr id="43013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3014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2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sp>
        <p:nvSpPr>
          <p:cNvPr id="43012" name="矩形 7"/>
          <p:cNvSpPr/>
          <p:nvPr/>
        </p:nvSpPr>
        <p:spPr>
          <a:xfrm>
            <a:off x="687388" y="1889125"/>
            <a:ext cx="7875588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示例：小马愿意帮妈妈把麦子驮到磨房去。它跑着跑着一条小河挡住了去路。小马很为难，不知道该怎么办。它去请教老牛伯伯，老牛伯伯说河水很浅，才没小腿，能蹚过去。小马回到小河边准备下水。突然，一只小松鼠拦住了它，并告诉它不能过河。小马吃惊地问：“河水很深吗？”小松鼠很认真地说是的，河水很深，还淹死他的一个同伴。小马跑回家难为情地把事情的经过告诉了妈妈。妈妈教育它遇事要学会动脑筋，不能光听别人说。要自己试一试。小马跑回了小河边小心地蹚过了河，原来河水没有松鼠说的那么深，也没有老牛说的那么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2"/>
          <p:cNvSpPr/>
          <p:nvPr/>
        </p:nvSpPr>
        <p:spPr>
          <a:xfrm>
            <a:off x="644525" y="903288"/>
            <a:ext cx="7831138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268288" lvl="0" indent="-2682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你同意下面的说法吗？说说你的理由。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268288" lvl="0" indent="-2682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◇河水既不像老牛说的那样浅，也不想松鼠说的那样深，所以老牛和松鼠对小马撒谎了。</a:t>
            </a:r>
          </a:p>
          <a:p>
            <a:pPr marL="268288" lvl="0" indent="-2682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◇小马向很多人请教，是对的。</a:t>
            </a:r>
          </a:p>
          <a:p>
            <a:pPr marL="268288" lvl="0" indent="-2682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◇别人的经验不一定可靠，得自己去尝试。</a:t>
            </a:r>
          </a:p>
          <a:p>
            <a:pPr marL="268288" lvl="0" indent="-2682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◇什么事都要自己尝试，别人的话不可信。</a:t>
            </a:r>
            <a:endParaRPr lang="zh-CN" altLang="en-US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44035" name="组合 4"/>
          <p:cNvGrpSpPr/>
          <p:nvPr/>
        </p:nvGrpSpPr>
        <p:grpSpPr>
          <a:xfrm>
            <a:off x="6178550" y="792162"/>
            <a:ext cx="2185988" cy="644525"/>
            <a:chOff x="6685397" y="735569"/>
            <a:chExt cx="2185553" cy="643411"/>
          </a:xfrm>
        </p:grpSpPr>
        <p:pic>
          <p:nvPicPr>
            <p:cNvPr id="44036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4037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3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2"/>
          <p:cNvSpPr/>
          <p:nvPr/>
        </p:nvSpPr>
        <p:spPr>
          <a:xfrm>
            <a:off x="565150" y="1104900"/>
            <a:ext cx="7910512" cy="355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261938" lvl="0" indent="-261938" eaLnBrk="1" hangingPunct="1">
              <a:spcAft>
                <a:spcPts val="60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◇</a:t>
            </a:r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不同意。因为老牛长得比小马高，所以他说河水很浅，才没小腿；小松鼠说河水很深，淹死了它的同伴是因为小松鼠长得很小。它们两个都是从自己的实际情况出发来说的，所以他们都没有说谎。</a:t>
            </a:r>
          </a:p>
          <a:p>
            <a:pPr marL="261938" lvl="0" indent="-261938" eaLnBrk="1" hangingPunct="1">
              <a:spcAft>
                <a:spcPts val="60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◇</a:t>
            </a:r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同意。当我们遇到难题的时候，就要学会多向别人请教。但是切记请教之后还要加上自己的分析，再来解决难题。</a:t>
            </a:r>
          </a:p>
          <a:p>
            <a:pPr marL="261938" lvl="0" indent="-261938" eaLnBrk="1" hangingPunct="1">
              <a:spcAft>
                <a:spcPts val="60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◇</a:t>
            </a:r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同意。别人的经验可以供自己参考，但不一定可靠，要结合自己的实际情况来思考分析。</a:t>
            </a:r>
          </a:p>
          <a:p>
            <a:pPr marL="261938" lvl="0" indent="-261938" eaLnBrk="1" hangingPunct="1">
              <a:spcAft>
                <a:spcPts val="60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◇</a:t>
            </a:r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不同意。有些问题很危险，就不能自己尝试，而是要请教别人，批判地接受别人的意见和建议。</a:t>
            </a:r>
          </a:p>
        </p:txBody>
      </p:sp>
      <p:grpSp>
        <p:nvGrpSpPr>
          <p:cNvPr id="45059" name="组合 5"/>
          <p:cNvGrpSpPr/>
          <p:nvPr/>
        </p:nvGrpSpPr>
        <p:grpSpPr>
          <a:xfrm>
            <a:off x="6445250" y="577850"/>
            <a:ext cx="2185988" cy="644525"/>
            <a:chOff x="6685397" y="735569"/>
            <a:chExt cx="2185553" cy="643411"/>
          </a:xfrm>
        </p:grpSpPr>
        <p:pic>
          <p:nvPicPr>
            <p:cNvPr id="45061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5062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3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sp>
        <p:nvSpPr>
          <p:cNvPr id="45060" name="矩形 12"/>
          <p:cNvSpPr/>
          <p:nvPr/>
        </p:nvSpPr>
        <p:spPr>
          <a:xfrm>
            <a:off x="565150" y="577850"/>
            <a:ext cx="215741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268288" lvl="0" indent="-2682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我来说一说。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1"/>
          <p:cNvSpPr/>
          <p:nvPr/>
        </p:nvSpPr>
        <p:spPr>
          <a:xfrm>
            <a:off x="595313" y="1298575"/>
            <a:ext cx="7783351" cy="3386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625475" marR="0" lvl="0" indent="-625475" eaLnBrk="1" hangingPunct="1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课文学得怎么样，把空填上才算棒！</a:t>
            </a:r>
          </a:p>
          <a:p>
            <a:pPr marL="625475" marR="0" lvl="0" indent="-625475" eaLnBrk="1" hangingPunct="1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(1)</a:t>
            </a:r>
            <a:r>
              <a:rPr lang="zh-CN" altLang="en-US" sz="2400" b="1" dirty="0">
                <a:latin typeface="宋体" pitchFamily="2" charset="-122"/>
              </a:rPr>
              <a:t>小马驮起口袋，飞快地往磨坊跑去。跑着跑着，一条小河挡住了去路，河水</a:t>
            </a:r>
            <a:r>
              <a:rPr lang="en-US" altLang="zh-CN" sz="2400" b="1" dirty="0">
                <a:latin typeface="宋体" pitchFamily="2" charset="-122"/>
              </a:rPr>
              <a:t>_____</a:t>
            </a:r>
            <a:r>
              <a:rPr lang="zh-CN" altLang="en-US" sz="2400" b="1" dirty="0">
                <a:latin typeface="宋体" pitchFamily="2" charset="-122"/>
              </a:rPr>
              <a:t>地流着。</a:t>
            </a:r>
          </a:p>
          <a:p>
            <a:pPr marL="625475" marR="0" lvl="0" indent="-625475" eaLnBrk="1" hangingPunct="1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(2)</a:t>
            </a:r>
            <a:r>
              <a:rPr lang="zh-CN" altLang="en-US" sz="2400" b="1" dirty="0">
                <a:latin typeface="宋体" pitchFamily="2" charset="-122"/>
              </a:rPr>
              <a:t>小马向四周望望，看见一头老牛在河边吃草，小马</a:t>
            </a:r>
            <a:r>
              <a:rPr lang="en-US" altLang="zh-CN" sz="2400" b="1" dirty="0">
                <a:latin typeface="宋体" pitchFamily="2" charset="-122"/>
              </a:rPr>
              <a:t>________</a:t>
            </a:r>
            <a:r>
              <a:rPr lang="zh-CN" altLang="en-US" sz="2400" b="1" dirty="0">
                <a:latin typeface="宋体" pitchFamily="2" charset="-122"/>
              </a:rPr>
              <a:t>跑过去，问道：“牛伯伯，请您告诉我，这条河，我能蹚过去吗？”</a:t>
            </a:r>
          </a:p>
        </p:txBody>
      </p:sp>
      <p:sp>
        <p:nvSpPr>
          <p:cNvPr id="46083" name="矩形 2"/>
          <p:cNvSpPr/>
          <p:nvPr/>
        </p:nvSpPr>
        <p:spPr>
          <a:xfrm>
            <a:off x="4411662" y="2503488"/>
            <a:ext cx="80327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哗哗</a:t>
            </a:r>
            <a:endParaRPr lang="zh-CN" altLang="en-US" sz="6000"/>
          </a:p>
        </p:txBody>
      </p:sp>
      <p:sp>
        <p:nvSpPr>
          <p:cNvPr id="46084" name="矩形 3"/>
          <p:cNvSpPr/>
          <p:nvPr/>
        </p:nvSpPr>
        <p:spPr>
          <a:xfrm>
            <a:off x="1387475" y="3582988"/>
            <a:ext cx="111283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嗒嗒嗒</a:t>
            </a:r>
            <a:endParaRPr lang="zh-CN" altLang="en-US" sz="6000"/>
          </a:p>
        </p:txBody>
      </p:sp>
      <p:grpSp>
        <p:nvGrpSpPr>
          <p:cNvPr id="46085" name="组合 15"/>
          <p:cNvGrpSpPr/>
          <p:nvPr/>
        </p:nvGrpSpPr>
        <p:grpSpPr>
          <a:xfrm>
            <a:off x="644525" y="595312"/>
            <a:ext cx="2363788" cy="803275"/>
            <a:chOff x="5241154" y="711201"/>
            <a:chExt cx="2364750" cy="801612"/>
          </a:xfrm>
        </p:grpSpPr>
        <p:pic>
          <p:nvPicPr>
            <p:cNvPr id="46086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6087" name="矩形 6"/>
            <p:cNvSpPr/>
            <p:nvPr/>
          </p:nvSpPr>
          <p:spPr>
            <a:xfrm>
              <a:off x="5639207" y="755875"/>
              <a:ext cx="1524620" cy="69350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4"/>
          <p:cNvSpPr/>
          <p:nvPr/>
        </p:nvSpPr>
        <p:spPr>
          <a:xfrm>
            <a:off x="893762" y="2536825"/>
            <a:ext cx="7378700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示例：要多向别人请教，再根据实际情况动脑筋，自己做出判断，寻找最佳解决方案，最好亲自试一试。</a:t>
            </a:r>
          </a:p>
        </p:txBody>
      </p:sp>
      <p:sp>
        <p:nvSpPr>
          <p:cNvPr id="47107" name="矩形 3"/>
          <p:cNvSpPr/>
          <p:nvPr/>
        </p:nvSpPr>
        <p:spPr>
          <a:xfrm>
            <a:off x="849312" y="1274762"/>
            <a:ext cx="7408862" cy="1114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536575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学习了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小马过河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这个故事，今后如果你在生活中遇到困难，该怎么办呢？</a:t>
            </a:r>
          </a:p>
        </p:txBody>
      </p:sp>
      <p:sp>
        <p:nvSpPr>
          <p:cNvPr id="47108" name="矩形 4"/>
          <p:cNvSpPr/>
          <p:nvPr/>
        </p:nvSpPr>
        <p:spPr>
          <a:xfrm>
            <a:off x="3757612" y="747712"/>
            <a:ext cx="16287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组合 7"/>
          <p:cNvGrpSpPr/>
          <p:nvPr/>
        </p:nvGrpSpPr>
        <p:grpSpPr>
          <a:xfrm>
            <a:off x="631825" y="628650"/>
            <a:ext cx="7854950" cy="3870325"/>
            <a:chOff x="656787" y="515762"/>
            <a:chExt cx="7854386" cy="3871331"/>
          </a:xfrm>
        </p:grpSpPr>
        <p:sp>
          <p:nvSpPr>
            <p:cNvPr id="48133" name="矩形 8"/>
            <p:cNvSpPr/>
            <p:nvPr/>
          </p:nvSpPr>
          <p:spPr>
            <a:xfrm>
              <a:off x="656787" y="874630"/>
              <a:ext cx="7854386" cy="3512463"/>
            </a:xfrm>
            <a:prstGeom prst="rect">
              <a:avLst/>
            </a:prstGeom>
            <a:solidFill>
              <a:srgbClr val="F2F6EA"/>
            </a:solidFill>
            <a:ln w="44450" cap="flat" cmpd="thickThin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134" name="矩形 9"/>
            <p:cNvSpPr/>
            <p:nvPr/>
          </p:nvSpPr>
          <p:spPr>
            <a:xfrm>
              <a:off x="673573" y="515762"/>
              <a:ext cx="2623713" cy="5798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r>
                <a:rPr lang="zh-CN" altLang="en-US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隶书" pitchFamily="49" charset="-122"/>
                  <a:ea typeface="隶书" pitchFamily="49" charset="-122"/>
                </a:rPr>
                <a:t>一课一法一练</a:t>
              </a:r>
            </a:p>
          </p:txBody>
        </p:sp>
      </p:grpSp>
      <p:sp>
        <p:nvSpPr>
          <p:cNvPr id="48131" name="矩形 11"/>
          <p:cNvSpPr/>
          <p:nvPr/>
        </p:nvSpPr>
        <p:spPr>
          <a:xfrm>
            <a:off x="2473325" y="1123950"/>
            <a:ext cx="4197350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正确使用拟声词</a:t>
            </a:r>
          </a:p>
        </p:txBody>
      </p:sp>
      <p:sp>
        <p:nvSpPr>
          <p:cNvPr id="48132" name="矩形 11"/>
          <p:cNvSpPr/>
          <p:nvPr/>
        </p:nvSpPr>
        <p:spPr>
          <a:xfrm>
            <a:off x="873125" y="1820862"/>
            <a:ext cx="7385050" cy="2341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536575" eaLnBrk="1" hangingPunct="1"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本文几处使用拟声词，“哗哗地”写了河水的声音，“嗒嗒嗒”是小马跑动时发出的声音，突出了此时小马的愉快心情。我们平时要留心观察、细心倾听，注意不同的事物使用不同的拟声词。还把事物相近并具有代表性的声音归纳起来，方便在写话时恰当地使用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矩形 3"/>
          <p:cNvSpPr/>
          <p:nvPr/>
        </p:nvSpPr>
        <p:spPr>
          <a:xfrm>
            <a:off x="1185862" y="1020762"/>
            <a:ext cx="1268412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zh-CN" sz="24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举例：</a:t>
            </a:r>
            <a:r>
              <a:rPr lang="en-US" altLang="zh-CN" sz="24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zh-CN" sz="2400">
              <a:solidFill>
                <a:srgbClr val="0066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9155" name="矩形 4"/>
          <p:cNvSpPr/>
          <p:nvPr/>
        </p:nvSpPr>
        <p:spPr>
          <a:xfrm>
            <a:off x="849312" y="1660525"/>
            <a:ext cx="7431088" cy="16684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泉水“叮咚”</a:t>
            </a:r>
            <a:endParaRPr lang="en-US" altLang="zh-CN" sz="2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雷声“隆隆”   </a:t>
            </a:r>
          </a:p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大雨“哗哗”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矩形 3"/>
          <p:cNvSpPr/>
          <p:nvPr/>
        </p:nvSpPr>
        <p:spPr>
          <a:xfrm>
            <a:off x="735012" y="874712"/>
            <a:ext cx="142081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练一练：</a:t>
            </a:r>
          </a:p>
        </p:txBody>
      </p:sp>
      <p:sp>
        <p:nvSpPr>
          <p:cNvPr id="50179" name="矩形 4"/>
          <p:cNvSpPr/>
          <p:nvPr/>
        </p:nvSpPr>
        <p:spPr>
          <a:xfrm>
            <a:off x="899592" y="801688"/>
            <a:ext cx="7503671" cy="118990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       写一写下大雨的情景，注意合理使用上面的拟声词：“隆隆”“哗哗”。</a:t>
            </a:r>
          </a:p>
        </p:txBody>
      </p:sp>
      <p:sp>
        <p:nvSpPr>
          <p:cNvPr id="50180" name="矩形 1"/>
          <p:cNvSpPr/>
          <p:nvPr/>
        </p:nvSpPr>
        <p:spPr>
          <a:xfrm>
            <a:off x="820738" y="2082800"/>
            <a:ext cx="7503671" cy="22882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20000"/>
              </a:lnSpc>
            </a:pPr>
            <a:r>
              <a:rPr lang="zh-CN" altLang="en-US" sz="2400" b="1" dirty="0"/>
              <a:t>示例：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“隆隆”的雷声刚过，雨就变大了，大得连对面的教学楼都没有办法看清楚。这场大雨就像在天地之间挂上了一道大瀑布。雨“哗哗”地下着。由于当时吹南风，所以南面的走廊都被大雨笼罩了。许多人被这狂风暴雨吓到了，逃进了教室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793750" y="1108075"/>
            <a:ext cx="7477125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800100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读课文，说一说小马要帮妈妈做什么事？遇到了什么困难？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1)</a:t>
            </a:r>
          </a:p>
        </p:txBody>
      </p:sp>
      <p:sp>
        <p:nvSpPr>
          <p:cNvPr id="11267" name="矩形 6"/>
          <p:cNvSpPr/>
          <p:nvPr/>
        </p:nvSpPr>
        <p:spPr>
          <a:xfrm>
            <a:off x="958850" y="2573338"/>
            <a:ext cx="7188200" cy="1114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小马要帮妈妈把麦子驮到磨坊去。小马被一条小河挡住了去路，河水哗哗地流着。</a:t>
            </a:r>
          </a:p>
        </p:txBody>
      </p:sp>
      <p:sp>
        <p:nvSpPr>
          <p:cNvPr id="11268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669925" y="676275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品读释疑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39952" y="33950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内容占位符 2"/>
          <p:cNvSpPr/>
          <p:nvPr/>
        </p:nvSpPr>
        <p:spPr>
          <a:xfrm>
            <a:off x="665162" y="1889125"/>
            <a:ext cx="7732712" cy="2917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2300" eaLnBrk="1" hangingPunct="1">
              <a:lnSpc>
                <a:spcPct val="150000"/>
              </a:lnSpc>
              <a:spcBef>
                <a:spcPct val="20000"/>
              </a:spcBef>
              <a:buFont typeface=""/>
            </a:pP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这是一篇童话故事。叙述了小马驮麦子去磨坊，路上要过一条小河，老牛说水很浅可以过，松鼠说水很深，他的伙伴刚被淹死。小马没了主意，只好跑回去问妈妈，妈妈要他亲自去试一试。小马又回到了河边，自己过了河。原来河水既不像老牛说的那样浅，也不像松鼠说的那样深。</a:t>
            </a:r>
            <a:r>
              <a:rPr lang="zh-CN" altLang="en-US" sz="2000" b="1">
                <a:solidFill>
                  <a:srgbClr val="FF0000"/>
                </a:solidFill>
                <a:latin typeface="宋体" pitchFamily="2" charset="-122"/>
                <a:sym typeface="Calibri" pitchFamily="34" charset="0"/>
              </a:rPr>
              <a:t>说明遇到事情要自己动脑筋，想办法克服困难，找到答案。</a:t>
            </a:r>
          </a:p>
        </p:txBody>
      </p:sp>
      <p:sp>
        <p:nvSpPr>
          <p:cNvPr id="51203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76262" y="666750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  <p:pic>
        <p:nvPicPr>
          <p:cNvPr id="51204" name="组合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8850" y="1096962"/>
            <a:ext cx="2060575" cy="96361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矩形 11"/>
          <p:cNvSpPr/>
          <p:nvPr/>
        </p:nvSpPr>
        <p:spPr>
          <a:xfrm>
            <a:off x="968375" y="1458912"/>
            <a:ext cx="7234238" cy="3330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2400" b="1" dirty="0">
                <a:latin typeface="宋体" pitchFamily="2" charset="-122"/>
              </a:rPr>
              <a:t>    这是一篇童话故事，作者运用拟人化手法，通过小马与牛伯伯、小松鼠的对话，把一个不善思考、凡事爱问妈妈的孩子写得活灵活现，使我们读起来感到特别亲切。启发了我们做事要认真思考，开动脑筋，努力亲自去实践，这样才能更好地锻炼自己的生活能力。</a:t>
            </a:r>
          </a:p>
        </p:txBody>
      </p:sp>
      <p:grpSp>
        <p:nvGrpSpPr>
          <p:cNvPr id="52227" name="组合 3"/>
          <p:cNvGrpSpPr/>
          <p:nvPr/>
        </p:nvGrpSpPr>
        <p:grpSpPr>
          <a:xfrm>
            <a:off x="3270250" y="957262"/>
            <a:ext cx="2125662" cy="523875"/>
            <a:chOff x="638175" y="996434"/>
            <a:chExt cx="2125723" cy="524153"/>
          </a:xfrm>
        </p:grpSpPr>
        <p:sp>
          <p:nvSpPr>
            <p:cNvPr id="52228" name="矩形 2"/>
            <p:cNvSpPr/>
            <p:nvPr/>
          </p:nvSpPr>
          <p:spPr>
            <a:xfrm>
              <a:off x="1142915" y="996434"/>
              <a:ext cx="1620983" cy="524153"/>
            </a:xfrm>
            <a:prstGeom prst="rect">
              <a:avLst/>
            </a:prstGeom>
            <a:solidFill>
              <a:srgbClr val="FFFFFF"/>
            </a:solidFill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grpSp>
          <p:nvGrpSpPr>
            <p:cNvPr id="52231" name="圆角矩形 9"/>
            <p:cNvGrpSpPr/>
            <p:nvPr/>
          </p:nvGrpSpPr>
          <p:grpSpPr>
            <a:xfrm>
              <a:off x="623189" y="1008441"/>
              <a:ext cx="615713" cy="475740"/>
              <a:chOff x="3255264" y="969264"/>
              <a:chExt cx="615696" cy="475488"/>
            </a:xfrm>
          </p:grpSpPr>
          <p:pic>
            <p:nvPicPr>
              <p:cNvPr id="52229" name="圆角矩形 9"/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55264" y="969264"/>
                <a:ext cx="615696" cy="47548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52230" name="矩形 52229"/>
              <p:cNvSpPr/>
              <p:nvPr/>
            </p:nvSpPr>
            <p:spPr>
              <a:xfrm>
                <a:off x="3283418" y="996849"/>
                <a:ext cx="564112" cy="423243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框 26"/>
          <p:cNvSpPr/>
          <p:nvPr/>
        </p:nvSpPr>
        <p:spPr>
          <a:xfrm>
            <a:off x="1209675" y="1862138"/>
            <a:ext cx="800100" cy="2111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vert"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buFont typeface=""/>
            </a:pP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小马过河</a:t>
            </a:r>
          </a:p>
        </p:txBody>
      </p:sp>
      <p:sp>
        <p:nvSpPr>
          <p:cNvPr id="53251" name="左大括号 19"/>
          <p:cNvSpPr/>
          <p:nvPr/>
        </p:nvSpPr>
        <p:spPr>
          <a:xfrm>
            <a:off x="2005012" y="1876425"/>
            <a:ext cx="215900" cy="2111375"/>
          </a:xfrm>
          <a:prstGeom prst="leftBrace">
            <a:avLst>
              <a:gd name="adj1" fmla="val 8331"/>
              <a:gd name="adj2" fmla="val 50000"/>
            </a:avLst>
          </a:prstGeom>
          <a:noFill/>
          <a:ln w="1270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53252" name="矩形 20"/>
          <p:cNvSpPr/>
          <p:nvPr/>
        </p:nvSpPr>
        <p:spPr>
          <a:xfrm>
            <a:off x="2151062" y="1644650"/>
            <a:ext cx="3405188" cy="2454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老牛</a:t>
            </a:r>
            <a:r>
              <a:rPr lang="en-US" altLang="zh-CN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水很浅</a:t>
            </a: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松鼠</a:t>
            </a:r>
            <a:r>
              <a:rPr lang="en-US" altLang="zh-CN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水很深</a:t>
            </a: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妈妈</a:t>
            </a:r>
            <a:r>
              <a:rPr lang="en-US" altLang="zh-CN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试一试</a:t>
            </a:r>
          </a:p>
        </p:txBody>
      </p:sp>
      <p:sp>
        <p:nvSpPr>
          <p:cNvPr id="53253" name="左大括号 26"/>
          <p:cNvSpPr/>
          <p:nvPr/>
        </p:nvSpPr>
        <p:spPr>
          <a:xfrm rot="10800000">
            <a:off x="5602288" y="1876425"/>
            <a:ext cx="215900" cy="2111375"/>
          </a:xfrm>
          <a:prstGeom prst="leftBrace">
            <a:avLst>
              <a:gd name="adj1" fmla="val 8331"/>
              <a:gd name="adj2" fmla="val 50000"/>
            </a:avLst>
          </a:prstGeom>
          <a:noFill/>
          <a:ln w="1270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53254" name="矩形 34"/>
          <p:cNvSpPr/>
          <p:nvPr/>
        </p:nvSpPr>
        <p:spPr>
          <a:xfrm>
            <a:off x="5843588" y="2679700"/>
            <a:ext cx="27098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遇事要动脑思考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3255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76262" y="666750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结构图示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  <p:bldP spid="53252" grpId="0"/>
      <p:bldP spid="53253" grpId="0" animBg="1"/>
      <p:bldP spid="5325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矩形 1"/>
          <p:cNvSpPr/>
          <p:nvPr/>
        </p:nvSpPr>
        <p:spPr>
          <a:xfrm>
            <a:off x="525462" y="1398588"/>
            <a:ext cx="8153400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一个春天的中午，爸爸陪着七岁的贝贝在广场上玩儿。贝贝一会儿拍球，一会儿瞄准篮筐练习投篮。爸爸坐在一条长凳上看书，并时时注意着儿子的举动。 </a:t>
            </a:r>
          </a:p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过了一会儿，几个大一点的男孩子跑过来，抢走了篮球，玩儿了起来。贝贝被抛在了一边，变成了观众。</a:t>
            </a:r>
          </a:p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他待在那儿，没有走开。</a:t>
            </a:r>
          </a:p>
        </p:txBody>
      </p:sp>
      <p:sp>
        <p:nvSpPr>
          <p:cNvPr id="54275" name="矩形 2"/>
          <p:cNvSpPr/>
          <p:nvPr/>
        </p:nvSpPr>
        <p:spPr>
          <a:xfrm>
            <a:off x="3706812" y="758825"/>
            <a:ext cx="1730375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我想我能行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4277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76262" y="666750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矩形 1"/>
          <p:cNvSpPr/>
          <p:nvPr/>
        </p:nvSpPr>
        <p:spPr>
          <a:xfrm>
            <a:off x="525462" y="758825"/>
            <a:ext cx="8153400" cy="3970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爸爸看见了，走到贝贝身边，问：“你想让我帮你要回篮球吗？”“不，我想我能行！”贝贝说。贝贝静静地等待着。忽然，他用力一跳，伸出双手接住飞到身边的篮球，又把手中的球传给了一个大孩子。 </a:t>
            </a:r>
          </a:p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球在孩子们手中传着，不一会儿，又传到了贝贝手里。很快，贝贝的喊声和身影与大孩子们融在了一起。</a:t>
            </a:r>
          </a:p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爸爸注视着儿子，高兴地笑了。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矩形 7"/>
          <p:cNvSpPr/>
          <p:nvPr/>
        </p:nvSpPr>
        <p:spPr>
          <a:xfrm>
            <a:off x="479425" y="2101850"/>
            <a:ext cx="8012112" cy="1076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　　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学了这篇课文，你懂得了什么道理呢，</a:t>
            </a:r>
            <a:endParaRPr lang="en-US" altLang="zh-CN" sz="3200" b="1" dirty="0">
              <a:latin typeface="黑体" pitchFamily="49" charset="-122"/>
              <a:ea typeface="黑体" pitchFamily="49" charset="-122"/>
            </a:endParaRPr>
          </a:p>
          <a:p>
            <a:pPr marL="0" lvl="0" indent="0" eaLnBrk="1" hangingPunct="1"/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和你的爸爸妈妈分享一下吧</a:t>
            </a:r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。 </a:t>
            </a:r>
            <a:endParaRPr lang="zh-CN" altLang="en-US" sz="32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6323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38" y="777875"/>
            <a:ext cx="2541588" cy="974725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09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2"/>
          <p:cNvSpPr/>
          <p:nvPr/>
        </p:nvSpPr>
        <p:spPr>
          <a:xfrm>
            <a:off x="1089025" y="1130300"/>
            <a:ext cx="4519612" cy="203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老马高兴地说：“那好啊，你把这半袋麦子驮到磨坊去吧。”</a:t>
            </a:r>
          </a:p>
        </p:txBody>
      </p:sp>
      <p:pic>
        <p:nvPicPr>
          <p:cNvPr id="13315" name="Picture 9" descr="http://www.zxxk.co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288" y="1220788"/>
            <a:ext cx="2027238" cy="19129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316" name="Text Box 5"/>
          <p:cNvSpPr/>
          <p:nvPr/>
        </p:nvSpPr>
        <p:spPr>
          <a:xfrm>
            <a:off x="1728788" y="3394075"/>
            <a:ext cx="5865812" cy="890588"/>
          </a:xfrm>
          <a:prstGeom prst="borderCallout2">
            <a:avLst>
              <a:gd name="adj1" fmla="val 46968"/>
              <a:gd name="adj2" fmla="val -514"/>
              <a:gd name="adj3" fmla="val 35000"/>
              <a:gd name="adj4" fmla="val -6764"/>
              <a:gd name="adj5" fmla="val -30509"/>
              <a:gd name="adj6" fmla="val -1676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这句话概括地写出了小马过河的原因：“老马让小马把半口袋麦子驮到磨坊去”。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2"/>
          <p:cNvSpPr txBox="1">
            <a:spLocks noChangeArrowheads="1"/>
          </p:cNvSpPr>
          <p:nvPr/>
        </p:nvSpPr>
        <p:spPr bwMode="auto">
          <a:xfrm>
            <a:off x="852488" y="1343025"/>
            <a:ext cx="7274843" cy="11899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711200"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小马驮起口袋，飞快地往磨坊跑去。跑着跑着，一条小河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挡住了去路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，河水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哗哗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地流着。</a:t>
            </a:r>
            <a:endParaRPr lang="zh-CN" altLang="en-US" sz="2400" b="1" dirty="0">
              <a:latin typeface="宋体" pitchFamily="2" charset="-122"/>
            </a:endParaRPr>
          </a:p>
        </p:txBody>
      </p:sp>
      <p:sp>
        <p:nvSpPr>
          <p:cNvPr id="15363" name="Text Box 5"/>
          <p:cNvSpPr/>
          <p:nvPr/>
        </p:nvSpPr>
        <p:spPr>
          <a:xfrm>
            <a:off x="2439988" y="2767012"/>
            <a:ext cx="4006850" cy="503238"/>
          </a:xfrm>
          <a:prstGeom prst="borderCallout2">
            <a:avLst>
              <a:gd name="adj1" fmla="val 46968"/>
              <a:gd name="adj2" fmla="val -514"/>
              <a:gd name="adj3" fmla="val 35000"/>
              <a:gd name="adj4" fmla="val -6764"/>
              <a:gd name="adj5" fmla="val -38644"/>
              <a:gd name="adj6" fmla="val 366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写一条河挡住了小马的去路。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23"/>
          <p:cNvSpPr txBox="1">
            <a:spLocks noChangeArrowheads="1"/>
          </p:cNvSpPr>
          <p:nvPr/>
        </p:nvSpPr>
        <p:spPr bwMode="auto">
          <a:xfrm>
            <a:off x="635000" y="1335107"/>
            <a:ext cx="7872340" cy="338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10668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概念：</a:t>
            </a:r>
            <a:r>
              <a:rPr lang="zh-CN" altLang="en-US" sz="2400" b="1" dirty="0">
                <a:latin typeface="宋体" pitchFamily="2" charset="-122"/>
              </a:rPr>
              <a:t>拟声词表示形容人或动物等其他事物发出的声音，用汉字来体现。</a:t>
            </a:r>
          </a:p>
          <a:p>
            <a:pPr marL="0" marR="0" lvl="0" indent="0" defTabSz="10668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作用：</a:t>
            </a:r>
            <a:r>
              <a:rPr lang="zh-CN" altLang="en-US" sz="2400" b="1" dirty="0">
                <a:latin typeface="宋体" pitchFamily="2" charset="-122"/>
              </a:rPr>
              <a:t>在句子中恰到好处地运用拟声词，能生动形象地表现事物的特点、人物的心情、动作的状态，使读者有身临其境的感觉。</a:t>
            </a:r>
          </a:p>
          <a:p>
            <a:pPr marL="0" marR="0" lvl="0" indent="0" defTabSz="10668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运用：</a:t>
            </a:r>
            <a:r>
              <a:rPr lang="zh-CN" altLang="en-US" sz="2400" b="1" dirty="0">
                <a:latin typeface="宋体" pitchFamily="2" charset="-122"/>
              </a:rPr>
              <a:t>本文中“嗒嗒嗒”“哗哗”都是拟声词。</a:t>
            </a:r>
          </a:p>
        </p:txBody>
      </p:sp>
      <p:grpSp>
        <p:nvGrpSpPr>
          <p:cNvPr id="17411" name="组合 9"/>
          <p:cNvGrpSpPr/>
          <p:nvPr/>
        </p:nvGrpSpPr>
        <p:grpSpPr>
          <a:xfrm>
            <a:off x="536575" y="660400"/>
            <a:ext cx="8102600" cy="835025"/>
            <a:chOff x="651350" y="964628"/>
            <a:chExt cx="8102232" cy="835025"/>
          </a:xfrm>
        </p:grpSpPr>
        <p:sp>
          <p:nvSpPr>
            <p:cNvPr id="17412" name="矩形 1"/>
            <p:cNvSpPr/>
            <p:nvPr/>
          </p:nvSpPr>
          <p:spPr>
            <a:xfrm>
              <a:off x="3729513" y="1001660"/>
              <a:ext cx="5024069" cy="6376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拟声词</a:t>
              </a:r>
            </a:p>
          </p:txBody>
        </p:sp>
        <p:pic>
          <p:nvPicPr>
            <p:cNvPr id="17413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350" y="964628"/>
              <a:ext cx="3078163" cy="835025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6"/>
          <p:cNvSpPr/>
          <p:nvPr/>
        </p:nvSpPr>
        <p:spPr>
          <a:xfrm>
            <a:off x="7065962" y="1706562"/>
            <a:ext cx="83661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ABC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18435" name="组合 5"/>
          <p:cNvGrpSpPr/>
          <p:nvPr/>
        </p:nvGrpSpPr>
        <p:grpSpPr>
          <a:xfrm>
            <a:off x="696912" y="1033462"/>
            <a:ext cx="8324850" cy="2830512"/>
            <a:chOff x="237848" y="1012760"/>
            <a:chExt cx="8325032" cy="2829484"/>
          </a:xfrm>
        </p:grpSpPr>
        <p:grpSp>
          <p:nvGrpSpPr>
            <p:cNvPr id="18436" name="组合 4"/>
            <p:cNvGrpSpPr/>
            <p:nvPr/>
          </p:nvGrpSpPr>
          <p:grpSpPr>
            <a:xfrm>
              <a:off x="574158" y="1012760"/>
              <a:ext cx="7988722" cy="2829484"/>
              <a:chOff x="526533" y="1012760"/>
              <a:chExt cx="7988722" cy="2829484"/>
            </a:xfrm>
          </p:grpSpPr>
          <p:sp>
            <p:nvSpPr>
              <p:cNvPr id="18438" name="矩形 2"/>
              <p:cNvSpPr/>
              <p:nvPr/>
            </p:nvSpPr>
            <p:spPr>
              <a:xfrm>
                <a:off x="526533" y="1012760"/>
                <a:ext cx="1728386" cy="52284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800" b="1" dirty="0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我会选： </a:t>
                </a:r>
              </a:p>
            </p:txBody>
          </p:sp>
          <p:sp>
            <p:nvSpPr>
              <p:cNvPr id="18439" name="矩形 11"/>
              <p:cNvSpPr/>
              <p:nvPr/>
            </p:nvSpPr>
            <p:spPr>
              <a:xfrm>
                <a:off x="526780" y="1534857"/>
                <a:ext cx="7996465" cy="2287455"/>
              </a:xfrm>
              <a:prstGeom prst="rect">
                <a:avLst/>
              </a:prstGeom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0" eaLnBrk="1" hangingPunct="1">
                  <a:lnSpc>
                    <a:spcPct val="150000"/>
                  </a:lnSpc>
                </a:pPr>
                <a:r>
                  <a:rPr lang="zh-CN" altLang="en-US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小马驮着麦子到磨坊去，遇到了什么困难？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(           )</a:t>
                </a:r>
              </a:p>
              <a:p>
                <a:pPr marL="0" marR="0" lvl="0" indent="0" eaLnBrk="1" hangingPunct="1"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A.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面对小河拦住去路不知所措。</a:t>
                </a:r>
              </a:p>
              <a:p>
                <a:pPr marL="0" marR="0" lvl="0" indent="0" eaLnBrk="1" hangingPunct="1"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B.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老牛、松鼠的话，正好相反，不知该听谁的。</a:t>
                </a:r>
              </a:p>
              <a:p>
                <a:pPr marL="0" marR="0" lvl="0" indent="0" eaLnBrk="1" hangingPunct="1"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C.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</a:rPr>
                  <a:t>离家已经很远，不知道该不该回去问妈妈。</a:t>
                </a:r>
              </a:p>
            </p:txBody>
          </p:sp>
        </p:grpSp>
        <p:pic>
          <p:nvPicPr>
            <p:cNvPr id="18437" name="图片 24" descr="花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848" y="1040731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75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/>
          <p:nvPr/>
        </p:nvSpPr>
        <p:spPr>
          <a:xfrm>
            <a:off x="1465262" y="3838575"/>
            <a:ext cx="6788150" cy="819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小马是怎么过河的？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核心问题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)</a:t>
            </a:r>
          </a:p>
        </p:txBody>
      </p:sp>
      <p:pic>
        <p:nvPicPr>
          <p:cNvPr id="19459" name="Picture 23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475" y="811212"/>
            <a:ext cx="5607050" cy="58086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/>
          <p:nvPr/>
        </p:nvSpPr>
        <p:spPr>
          <a:xfrm>
            <a:off x="766762" y="1117600"/>
            <a:ext cx="7558088" cy="2479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800100" eaLnBrk="1" hangingPunct="1">
              <a:lnSpc>
                <a:spcPct val="15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从课文原文中用下划线画出描写小马过河的语句，说说小马遇到了谁？他们说了写什么？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自定义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5258</TotalTime>
  <Words>2358</Words>
  <Application>Microsoft Office PowerPoint</Application>
  <PresentationFormat>全屏显示(16:9)</PresentationFormat>
  <Paragraphs>136</Paragraphs>
  <Slides>36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2" baseType="lpstr">
      <vt:lpstr>Gulim</vt:lpstr>
      <vt:lpstr>Malgun Gothic</vt:lpstr>
      <vt:lpstr>Meiryo</vt:lpstr>
      <vt:lpstr>方正大黑简体</vt:lpstr>
      <vt:lpstr>仿宋</vt:lpstr>
      <vt:lpstr>黑体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600</cp:revision>
  <dcterms:created xsi:type="dcterms:W3CDTF">2015-12-30T08:03:25Z</dcterms:created>
  <dcterms:modified xsi:type="dcterms:W3CDTF">2021-07-08T07:46:55Z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