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32"/>
  </p:notesMasterIdLst>
  <p:handoutMasterIdLst>
    <p:handoutMasterId r:id="rId33"/>
  </p:handoutMasterIdLst>
  <p:sldIdLst>
    <p:sldId id="256" r:id="rId3"/>
    <p:sldId id="258" r:id="rId4"/>
    <p:sldId id="259" r:id="rId5"/>
    <p:sldId id="261" r:id="rId6"/>
    <p:sldId id="435" r:id="rId7"/>
    <p:sldId id="397" r:id="rId8"/>
    <p:sldId id="493" r:id="rId9"/>
    <p:sldId id="436" r:id="rId10"/>
    <p:sldId id="546" r:id="rId11"/>
    <p:sldId id="547" r:id="rId12"/>
    <p:sldId id="267" r:id="rId13"/>
    <p:sldId id="282" r:id="rId14"/>
    <p:sldId id="451" r:id="rId15"/>
    <p:sldId id="482" r:id="rId16"/>
    <p:sldId id="549" r:id="rId17"/>
    <p:sldId id="564" r:id="rId18"/>
    <p:sldId id="565" r:id="rId19"/>
    <p:sldId id="566" r:id="rId20"/>
    <p:sldId id="270" r:id="rId21"/>
    <p:sldId id="416" r:id="rId22"/>
    <p:sldId id="487" r:id="rId23"/>
    <p:sldId id="541" r:id="rId24"/>
    <p:sldId id="574" r:id="rId25"/>
    <p:sldId id="578" r:id="rId26"/>
    <p:sldId id="575" r:id="rId27"/>
    <p:sldId id="384" r:id="rId28"/>
    <p:sldId id="568" r:id="rId29"/>
    <p:sldId id="579" r:id="rId30"/>
    <p:sldId id="580" r:id="rId31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29" userDrawn="1">
          <p15:clr>
            <a:srgbClr val="A4A3A4"/>
          </p15:clr>
        </p15:guide>
        <p15:guide id="2" pos="295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744">
          <p15:clr>
            <a:srgbClr val="A4A3A4"/>
          </p15:clr>
        </p15:guide>
        <p15:guide id="2" pos="221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EF93"/>
    <a:srgbClr val="FAC7D1"/>
    <a:srgbClr val="F10D1D"/>
    <a:srgbClr val="CBFBC6"/>
    <a:srgbClr val="30ED11"/>
    <a:srgbClr val="B7DDF9"/>
    <a:srgbClr val="06B1F8"/>
    <a:srgbClr val="20B5FA"/>
    <a:srgbClr val="FFEAFE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1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529"/>
        <p:guide pos="2953"/>
      </p:guideLst>
    </p:cSldViewPr>
  </p:slideViewPr>
  <p:outlineViewPr>
    <p:cViewPr>
      <p:scale>
        <a:sx n="33" d="100"/>
        <a:sy n="33" d="100"/>
      </p:scale>
      <p:origin x="0" y="167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2856" y="-108"/>
      </p:cViewPr>
      <p:guideLst>
        <p:guide orient="horz" pos="2744"/>
        <p:guide pos="221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33FA5A-66A3-4316-878E-E77A88EE2E73}" type="datetimeFigureOut">
              <a:rPr lang="zh-CN" altLang="en-US" smtClean="0"/>
              <a:pPr/>
              <a:t>2021/6/27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068CAC-6640-417F-821E-54E16AA235F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20043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2021/6/27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5806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37556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06407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9167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971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6158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327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248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927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2021/6/27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76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376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473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027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284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01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389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1"/>
          <p:cNvSpPr txBox="1">
            <a:spLocks noChangeArrowheads="1"/>
          </p:cNvSpPr>
          <p:nvPr/>
        </p:nvSpPr>
        <p:spPr bwMode="auto">
          <a:xfrm>
            <a:off x="4714240" y="2433320"/>
            <a:ext cx="3361055" cy="707886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sz="4000" b="1" dirty="0">
                <a:latin typeface="微软雅黑" panose="020B0503020204020204" charset="-122"/>
                <a:ea typeface="微软雅黑" panose="020B0503020204020204" charset="-122"/>
              </a:rPr>
              <a:t>13 </a:t>
            </a:r>
            <a:r>
              <a:rPr lang="zh-CN" altLang="en-US" sz="4000" b="1" dirty="0">
                <a:latin typeface="微软雅黑" panose="020B0503020204020204" charset="-122"/>
                <a:ea typeface="微软雅黑" panose="020B0503020204020204" charset="-122"/>
              </a:rPr>
              <a:t>画杨桃</a:t>
            </a:r>
          </a:p>
        </p:txBody>
      </p:sp>
      <p:sp>
        <p:nvSpPr>
          <p:cNvPr id="4" name="Line 12"/>
          <p:cNvSpPr>
            <a:spLocks noChangeShapeType="1"/>
          </p:cNvSpPr>
          <p:nvPr/>
        </p:nvSpPr>
        <p:spPr bwMode="auto">
          <a:xfrm>
            <a:off x="4714240" y="3244850"/>
            <a:ext cx="3361055" cy="635"/>
          </a:xfrm>
          <a:prstGeom prst="line">
            <a:avLst/>
          </a:prstGeom>
          <a:solidFill>
            <a:schemeClr val="bg1">
              <a:alpha val="51000"/>
            </a:schemeClr>
          </a:solidFill>
          <a:ln w="2857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250305" y="3348355"/>
            <a:ext cx="2183130" cy="39878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dirty="0">
                <a:latin typeface="微软雅黑" panose="020B0503020204020204" charset="-122"/>
                <a:ea typeface="微软雅黑" panose="020B0503020204020204" charset="-122"/>
              </a:rPr>
              <a:t>RJ  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</a:rPr>
              <a:t>二年级下</a:t>
            </a:r>
          </a:p>
        </p:txBody>
      </p:sp>
      <p:pic>
        <p:nvPicPr>
          <p:cNvPr id="2" name="图片 1" descr="F:\伊太宝\（旧）人教版课件\二下\2018小教搭语文二下（统编）图图\第13课  图1.jpg第13课  图1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05535" y="788670"/>
            <a:ext cx="3324860" cy="332486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175082" y="4120955"/>
            <a:ext cx="1061509" cy="375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660400" y="1518920"/>
            <a:ext cx="4791710" cy="2579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70000"/>
              </a:lnSpc>
            </a:pPr>
            <a:r>
              <a:rPr lang="en-US" altLang="zh-CN" sz="24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【</a:t>
            </a:r>
            <a:r>
              <a:rPr lang="zh-CN" altLang="en-US" sz="24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轮流</a:t>
            </a:r>
            <a:r>
              <a:rPr lang="en-US" altLang="zh-CN" sz="24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】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依照次序一个接替一个，周而复始。</a:t>
            </a:r>
          </a:p>
          <a:p>
            <a:pPr eaLnBrk="1" fontAlgn="auto" hangingPunct="1">
              <a:lnSpc>
                <a:spcPct val="170000"/>
              </a:lnSpc>
            </a:pPr>
            <a:r>
              <a:rPr lang="en-US" altLang="zh-CN" sz="24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【</a:t>
            </a:r>
            <a:r>
              <a:rPr lang="zh-CN" altLang="en-US" sz="24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和颜悦色</a:t>
            </a:r>
            <a:r>
              <a:rPr lang="en-US" altLang="zh-CN" sz="24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】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形容态度和蔼可亲。</a:t>
            </a:r>
          </a:p>
          <a:p>
            <a:pPr eaLnBrk="1" fontAlgn="auto" hangingPunct="1">
              <a:lnSpc>
                <a:spcPct val="170000"/>
              </a:lnSpc>
            </a:pPr>
            <a:r>
              <a:rPr lang="en-US" altLang="zh-CN" sz="24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【</a:t>
            </a:r>
            <a:r>
              <a:rPr lang="zh-CN" altLang="en-US" sz="24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教诲</a:t>
            </a:r>
            <a:r>
              <a:rPr lang="en-US" altLang="zh-CN" sz="24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】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教训；教导。</a:t>
            </a:r>
          </a:p>
        </p:txBody>
      </p:sp>
      <p:pic>
        <p:nvPicPr>
          <p:cNvPr id="5" name="图片 4" descr="C:\Users\DELL\Desktop\W020141127804679572563.jpgW02014112780467957256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46725" y="1827530"/>
            <a:ext cx="3158490" cy="2336800"/>
          </a:xfrm>
          <a:prstGeom prst="rect">
            <a:avLst/>
          </a:prstGeom>
        </p:spPr>
      </p:pic>
      <p:pic>
        <p:nvPicPr>
          <p:cNvPr id="16" name="图片 15" descr="通用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070" y="720090"/>
            <a:ext cx="2056630" cy="576004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732155" y="777875"/>
            <a:ext cx="14973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词语释义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13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3" grpId="2"/>
      <p:bldP spid="3" grpId="3"/>
      <p:bldP spid="3" grpId="4"/>
      <p:bldP spid="3" grpId="5"/>
      <p:bldP spid="3" grpId="6"/>
      <p:bldP spid="3" grpId="7"/>
      <p:bldP spid="3" grpId="8"/>
      <p:bldP spid="3" grpId="9"/>
      <p:bldP spid="3" grpId="10"/>
      <p:bldP spid="3" grpId="11"/>
      <p:bldP spid="3" grpId="12"/>
      <p:bldP spid="3" grpId="13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323226" y="1728604"/>
            <a:ext cx="8181975" cy="49911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indent="0">
              <a:spcBef>
                <a:spcPts val="18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请同学们朗读课文并思考下面的问题：</a:t>
            </a:r>
            <a:endParaRPr lang="zh-CN" altLang="en-US" sz="2800" dirty="0">
              <a:solidFill>
                <a:srgbClr val="3333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 descr="通用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450" y="748030"/>
            <a:ext cx="2056630" cy="57600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97535" y="805815"/>
            <a:ext cx="14973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整体感知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891665" y="2748915"/>
            <a:ext cx="58115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1.“</a:t>
            </a:r>
            <a:r>
              <a:rPr lang="zh-CN" altLang="en-US" sz="28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</a:t>
            </a:r>
            <a:r>
              <a:rPr lang="en-US" altLang="zh-CN" sz="28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是怎样画杨桃的？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891665" y="3486150"/>
            <a:ext cx="518985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2.</a:t>
            </a:r>
            <a:r>
              <a:rPr lang="zh-CN" altLang="en-US" sz="2800" b="1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读准字音，给文章划分层次。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248410" y="1145540"/>
            <a:ext cx="447484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en-US" altLang="zh-CN" sz="28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1.“</a:t>
            </a:r>
            <a:r>
              <a:rPr lang="zh-CN" altLang="en-US" sz="28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我</a:t>
            </a:r>
            <a:r>
              <a:rPr lang="en-US" altLang="zh-CN" sz="28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”</a:t>
            </a:r>
            <a:r>
              <a:rPr lang="zh-CN" altLang="en-US" sz="28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是怎样画杨桃的？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589405" y="2195195"/>
            <a:ext cx="346202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  </a:t>
            </a:r>
            <a:r>
              <a:rPr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我认认真真地看</a:t>
            </a:r>
            <a:r>
              <a:rPr 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，</a:t>
            </a:r>
            <a:r>
              <a:rPr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老老实实地画，自己觉得画得很准确。</a:t>
            </a:r>
          </a:p>
        </p:txBody>
      </p:sp>
      <p:pic>
        <p:nvPicPr>
          <p:cNvPr id="4" name="图片 3" descr="F:\伊太宝\（旧）人教版课件\二下\2018小教搭语文二下（统编）图图\X13-1 图.jpgX13-1 图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15280" y="1445895"/>
            <a:ext cx="2818765" cy="255905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512695" y="2336165"/>
            <a:ext cx="14833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认认真真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589405" y="2926080"/>
            <a:ext cx="17214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老老实实</a:t>
            </a:r>
            <a:endParaRPr lang="zh-CN" altLang="en-US" sz="24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131570" y="805815"/>
            <a:ext cx="518985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en-US" altLang="zh-CN" sz="28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2.</a:t>
            </a:r>
            <a:r>
              <a:rPr lang="zh-CN" altLang="en-US" sz="28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读准字音，给文章划分层次。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1187450" y="1565275"/>
            <a:ext cx="2022475" cy="2807970"/>
          </a:xfrm>
          <a:prstGeom prst="roundRect">
            <a:avLst/>
          </a:prstGeom>
          <a:ln w="28575" cmpd="sng">
            <a:solidFill>
              <a:srgbClr val="FC533C"/>
            </a:solidFill>
            <a:prstDash val="sys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l" fontAlgn="auto">
              <a:lnSpc>
                <a:spcPct val="15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第一部分（1至</a:t>
            </a:r>
            <a:r>
              <a:rPr lang="en-US" altLang="zh-CN" sz="20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</a:t>
            </a:r>
            <a:r>
              <a:rPr lang="zh-CN" altLang="en-US" sz="20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）：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写“我”在图画课上因为角度问题把杨桃画成了五角星。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3668395" y="1565275"/>
            <a:ext cx="2088515" cy="2807970"/>
          </a:xfrm>
          <a:prstGeom prst="roundRect">
            <a:avLst/>
          </a:prstGeom>
          <a:ln w="28575" cmpd="sng">
            <a:solidFill>
              <a:srgbClr val="E364EE"/>
            </a:solidFill>
            <a:prstDash val="sys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l" fontAlgn="auto">
              <a:lnSpc>
                <a:spcPct val="15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第二部分（5至 16）：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写老师让嘲笑“我”的同学轮流坐到“我”的座位上观察杨桃。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6187440" y="1565275"/>
            <a:ext cx="2088515" cy="2807970"/>
          </a:xfrm>
          <a:prstGeom prst="roundRect">
            <a:avLst/>
          </a:prstGeom>
          <a:ln w="28575" cmpd="sng">
            <a:solidFill>
              <a:srgbClr val="70E276"/>
            </a:solidFill>
            <a:prstDash val="sys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l" fontAlgn="auto">
              <a:lnSpc>
                <a:spcPct val="15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第三部分（1</a:t>
            </a:r>
            <a:r>
              <a:rPr lang="en-US" altLang="zh-CN" sz="20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7</a:t>
            </a:r>
            <a:r>
              <a:rPr lang="zh-CN" altLang="en-US" sz="20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至18）：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写老师教导同学们要学会站在别人的角度看问题。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7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通用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450" y="604520"/>
            <a:ext cx="2056630" cy="57600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97535" y="662305"/>
            <a:ext cx="14973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课文解读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172210" y="1323975"/>
            <a:ext cx="7261860" cy="142049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 anchor="t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我的座位在前排靠边的地方，讲桌上那两个杨桃的一端正对着我。我看到的杨桃根本不像平时看到的那样，而像是五个角的什么东西。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303655" y="2828925"/>
            <a:ext cx="4261485" cy="2009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sz="2400" dirty="0" err="1">
                <a:latin typeface="微软雅黑" panose="020B0503020204020204" charset="-122"/>
                <a:ea typeface="微软雅黑" panose="020B0503020204020204" charset="-122"/>
              </a:rPr>
              <a:t>这里介绍“我”的位置和“我”看到的杨桃的形状，为下文“我”把杨桃画成五角星做了</a:t>
            </a:r>
            <a:r>
              <a:rPr sz="2400" dirty="0" err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铺垫</a:t>
            </a:r>
            <a:r>
              <a:rPr sz="2400" dirty="0">
                <a:latin typeface="微软雅黑" panose="020B0503020204020204" charset="-122"/>
                <a:ea typeface="微软雅黑" panose="020B0503020204020204" charset="-122"/>
              </a:rPr>
              <a:t>。</a:t>
            </a:r>
          </a:p>
        </p:txBody>
      </p:sp>
      <p:pic>
        <p:nvPicPr>
          <p:cNvPr id="7" name="图片 6" descr="第13课  图1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8355" y="2931160"/>
            <a:ext cx="2488565" cy="19075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302385" y="923925"/>
            <a:ext cx="6539230" cy="97726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 anchor="t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en-US" sz="2400" b="1">
                <a:solidFill>
                  <a:srgbClr val="FF0000"/>
                </a:solidFill>
                <a:latin typeface="楷体_GB2312" panose="02010600030101010101" pitchFamily="49" charset="-122"/>
                <a:ea typeface="楷体_GB2312" panose="02010600030101010101" pitchFamily="49" charset="-122"/>
              </a:rPr>
              <a:t>    </a:t>
            </a:r>
            <a:r>
              <a:rPr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老师看了看这幅画，到我的座位上坐下来，审视了一下讲桌上的杨桃</a:t>
            </a:r>
            <a:r>
              <a:rPr lang="zh-CN"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042035" y="2388235"/>
            <a:ext cx="4240530" cy="1863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sz="2400">
                <a:latin typeface="微软雅黑" panose="020B0503020204020204" charset="-122"/>
                <a:ea typeface="微软雅黑" panose="020B0503020204020204" charset="-122"/>
              </a:rPr>
              <a:t>老师并没有直接评论“我”的画，而是到“我”的座位上坐下来，审视讲桌上的杨桃，说明</a:t>
            </a:r>
            <a:r>
              <a:rPr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老师很注重事实</a:t>
            </a:r>
            <a:r>
              <a:rPr sz="2400">
                <a:latin typeface="微软雅黑" panose="020B0503020204020204" charset="-122"/>
                <a:ea typeface="微软雅黑" panose="020B0503020204020204" charset="-122"/>
              </a:rPr>
              <a:t>。</a:t>
            </a:r>
          </a:p>
        </p:txBody>
      </p:sp>
      <p:pic>
        <p:nvPicPr>
          <p:cNvPr id="5" name="图片 4" descr="F:\伊太宝\（旧）人教版课件\二下\2018小教搭语文二下（统编）图图\第13课  图2.jpg第13课  图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63590" y="2143760"/>
            <a:ext cx="2792730" cy="2352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306955" y="999490"/>
            <a:ext cx="4267835" cy="73723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 anchor="t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老师的神情变得严肃了。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98195" y="2143760"/>
            <a:ext cx="4521200" cy="2009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sz="2400">
                <a:latin typeface="微软雅黑" panose="020B0503020204020204" charset="-122"/>
                <a:ea typeface="微软雅黑" panose="020B0503020204020204" charset="-122"/>
              </a:rPr>
              <a:t>“严肃”一词表现出了老师严厉的一面。 老师之所以变得严肃，是因为</a:t>
            </a:r>
            <a:r>
              <a:rPr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他发现很多同学不实事求是</a:t>
            </a:r>
            <a:r>
              <a:rPr sz="2400">
                <a:latin typeface="微软雅黑" panose="020B0503020204020204" charset="-122"/>
                <a:ea typeface="微软雅黑" panose="020B0503020204020204" charset="-122"/>
              </a:rPr>
              <a:t>。</a:t>
            </a:r>
          </a:p>
        </p:txBody>
      </p:sp>
      <p:pic>
        <p:nvPicPr>
          <p:cNvPr id="5" name="图片 4" descr="F:\伊太宝\（旧）人教版课件\二下\2018小教搭语文二下（统编）图图\第13课  图3.jpg第13课  图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44845" y="1919605"/>
            <a:ext cx="2831465" cy="2458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635760" y="1017905"/>
            <a:ext cx="6492240" cy="142049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 anchor="t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en-US" sz="2400" b="1">
                <a:solidFill>
                  <a:srgbClr val="FF0000"/>
                </a:solidFill>
                <a:latin typeface="楷体_GB2312" panose="02010600030101010101" pitchFamily="49" charset="-122"/>
                <a:ea typeface="楷体_GB2312" panose="02010600030101010101" pitchFamily="49" charset="-122"/>
              </a:rPr>
              <a:t>    </a:t>
            </a:r>
            <a:r>
              <a:rPr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于是，老师请这几个同学轮流坐到我的座位上。他对第一个坐下的同学说：“现在你看看那杨桃，像你平时看到的杨桃吗？”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635125" y="2921000"/>
            <a:ext cx="6492875" cy="1050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sz="2400">
                <a:latin typeface="微软雅黑" panose="020B0503020204020204" charset="-122"/>
                <a:ea typeface="微软雅黑" panose="020B0503020204020204" charset="-122"/>
              </a:rPr>
              <a:t>老师并没有直接批评那些嘲笑“我”的同学，而是让他们通过亲身体会知晓自己的错误。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37260" y="822325"/>
            <a:ext cx="7269480" cy="142049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 anchor="t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en-US" sz="2400" b="1" dirty="0">
                <a:solidFill>
                  <a:srgbClr val="FF0000"/>
                </a:solidFill>
                <a:latin typeface="楷体_GB2312" panose="02010600030101010101" pitchFamily="49" charset="-122"/>
                <a:ea typeface="楷体_GB2312" panose="02010600030101010101" pitchFamily="49" charset="-122"/>
              </a:rPr>
              <a:t>    </a:t>
            </a:r>
            <a:r>
              <a:rPr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“大家发现了吗？看的角度不同，杨桃的样子也就不一样。当我们看见别人把杨桃画成五角星的时候，不要忙着发笑，要看看人家是从什么角度看的。”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61365" y="2465705"/>
            <a:ext cx="530161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sz="2000">
                <a:latin typeface="微软雅黑" panose="020B0503020204020204" charset="-122"/>
                <a:ea typeface="微软雅黑" panose="020B0503020204020204" charset="-122"/>
              </a:rPr>
              <a:t>老师的话有</a:t>
            </a:r>
            <a:r>
              <a:rPr sz="20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两层意思</a:t>
            </a:r>
            <a:r>
              <a:rPr sz="2000">
                <a:latin typeface="微软雅黑" panose="020B0503020204020204" charset="-122"/>
                <a:ea typeface="微软雅黑" panose="020B0503020204020204" charset="-122"/>
              </a:rPr>
              <a:t>：一是从不同的角度看问题，会有不一样的结果；二是如果别人说的话、做的事与我们想的不一致，我们要学会从别人的角度看问题，不能随便嘲笑别人。</a:t>
            </a:r>
          </a:p>
        </p:txBody>
      </p:sp>
      <p:pic>
        <p:nvPicPr>
          <p:cNvPr id="5" name="图片 4" descr="F:\伊太宝\（旧）人教版课件\二下\2018小教搭语文二下（统编）图图\第13课  图4.jpg第13课  图4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04915" y="2520315"/>
            <a:ext cx="2322830" cy="19767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100" y="857885"/>
            <a:ext cx="2056630" cy="576004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740410" y="915670"/>
            <a:ext cx="17418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主题归纳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474470" y="1740535"/>
            <a:ext cx="640016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本文讲的是图画课上发生的事。“我”画的杨桃遭到了同学们的嘲笑，老师借此教导同学们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要学会站在别人的角度看问题，遇事不能轻易下结论，要实事求是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29970" y="1598930"/>
            <a:ext cx="7083425" cy="2861310"/>
          </a:xfrm>
          <a:prstGeom prst="rect">
            <a:avLst/>
          </a:prstGeom>
          <a:ln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“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面黄肌瘦似苦瓜，形比核桃大，皮肉均可食，果树南方家。</a:t>
            </a:r>
            <a:r>
              <a:rPr lang="en-US" altLang="zh-CN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这个谜语的谜底是杨桃。在一次图画课上，老师让同学们画杨桃，同学们画的杨桃是什么样的呢？又给了我们怎样的启示呢？让我们到文中看个究竟吧！</a:t>
            </a:r>
          </a:p>
        </p:txBody>
      </p:sp>
      <p:pic>
        <p:nvPicPr>
          <p:cNvPr id="6" name="图片 5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935" y="695325"/>
            <a:ext cx="2055820" cy="57600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958215" y="753110"/>
            <a:ext cx="15576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课文导入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427984" y="267494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C8EF93"/>
                </a:solidFill>
              </a:rPr>
              <a:t>https://www.ypppt.com/</a:t>
            </a:r>
            <a:endParaRPr lang="zh-CN" altLang="en-US" dirty="0">
              <a:solidFill>
                <a:srgbClr val="C8EF9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5" grpId="2" animBg="1"/>
      <p:bldP spid="5" grpId="3" animBg="1"/>
      <p:bldP spid="5" grpId="4" animBg="1"/>
      <p:bldP spid="5" grpId="5" animBg="1"/>
      <p:bldP spid="5" grpId="6" animBg="1"/>
      <p:bldP spid="5" grpId="7" animBg="1"/>
      <p:bldP spid="5" grpId="8" animBg="1"/>
      <p:bldP spid="5" grpId="9" animBg="1"/>
      <p:bldP spid="5" grpId="10" animBg="1"/>
      <p:bldP spid="5" grpId="11" animBg="1"/>
      <p:bldP spid="5" grpId="12" animBg="1"/>
      <p:bldP spid="5" grpId="13" animBg="1"/>
      <p:bldP spid="5" grpId="14" animBg="1"/>
      <p:bldP spid="5" grpId="15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855" y="598170"/>
            <a:ext cx="2056630" cy="57600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38175" y="669925"/>
            <a:ext cx="14395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文章结构</a:t>
            </a:r>
          </a:p>
        </p:txBody>
      </p:sp>
      <p:sp>
        <p:nvSpPr>
          <p:cNvPr id="179" name=" 179"/>
          <p:cNvSpPr/>
          <p:nvPr/>
        </p:nvSpPr>
        <p:spPr>
          <a:xfrm>
            <a:off x="130810" y="2607310"/>
            <a:ext cx="1492885" cy="792480"/>
          </a:xfrm>
          <a:prstGeom prst="snip2DiagRect">
            <a:avLst>
              <a:gd name="adj1" fmla="val 0"/>
              <a:gd name="adj2" fmla="val 23229"/>
            </a:avLst>
          </a:prstGeom>
          <a:solidFill>
            <a:srgbClr val="FD9A57"/>
          </a:solidFill>
          <a:ln w="28575" cmpd="dbl">
            <a:solidFill>
              <a:srgbClr val="FFA661"/>
            </a:solidFill>
            <a:prstDash val="sysDot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>
                <a:solidFill>
                  <a:srgbClr val="3333FF"/>
                </a:solidFill>
              </a:rPr>
              <a:t>画杨桃</a:t>
            </a:r>
          </a:p>
        </p:txBody>
      </p:sp>
      <p:sp>
        <p:nvSpPr>
          <p:cNvPr id="2050" name=" 2050"/>
          <p:cNvSpPr/>
          <p:nvPr/>
        </p:nvSpPr>
        <p:spPr bwMode="auto">
          <a:xfrm flipH="1">
            <a:off x="1788795" y="1885950"/>
            <a:ext cx="215900" cy="2235835"/>
          </a:xfrm>
          <a:custGeom>
            <a:avLst/>
            <a:gdLst>
              <a:gd name="T0" fmla="*/ 2147483646 w 41"/>
              <a:gd name="T1" fmla="*/ 2147483646 h 281"/>
              <a:gd name="T2" fmla="*/ 2147483646 w 41"/>
              <a:gd name="T3" fmla="*/ 2147483646 h 281"/>
              <a:gd name="T4" fmla="*/ 0 w 41"/>
              <a:gd name="T5" fmla="*/ 0 h 281"/>
              <a:gd name="T6" fmla="*/ 2147483646 w 41"/>
              <a:gd name="T7" fmla="*/ 2147483646 h 281"/>
              <a:gd name="T8" fmla="*/ 2147483646 w 41"/>
              <a:gd name="T9" fmla="*/ 2147483646 h 281"/>
              <a:gd name="T10" fmla="*/ 2147483646 w 41"/>
              <a:gd name="T11" fmla="*/ 2147483646 h 281"/>
              <a:gd name="T12" fmla="*/ 2147483646 w 41"/>
              <a:gd name="T13" fmla="*/ 2147483646 h 281"/>
              <a:gd name="T14" fmla="*/ 2147483646 w 41"/>
              <a:gd name="T15" fmla="*/ 2147483646 h 281"/>
              <a:gd name="T16" fmla="*/ 2147483646 w 41"/>
              <a:gd name="T17" fmla="*/ 2147483646 h 281"/>
              <a:gd name="T18" fmla="*/ 2147483646 w 41"/>
              <a:gd name="T19" fmla="*/ 2147483646 h 281"/>
              <a:gd name="T20" fmla="*/ 2147483646 w 41"/>
              <a:gd name="T21" fmla="*/ 2147483646 h 281"/>
              <a:gd name="T22" fmla="*/ 2147483646 w 41"/>
              <a:gd name="T23" fmla="*/ 2147483646 h 281"/>
              <a:gd name="T24" fmla="*/ 2147483646 w 41"/>
              <a:gd name="T25" fmla="*/ 2147483646 h 281"/>
              <a:gd name="T26" fmla="*/ 0 w 41"/>
              <a:gd name="T27" fmla="*/ 2147483646 h 281"/>
              <a:gd name="T28" fmla="*/ 2147483646 w 41"/>
              <a:gd name="T29" fmla="*/ 2147483646 h 281"/>
              <a:gd name="T30" fmla="*/ 2147483646 w 41"/>
              <a:gd name="T31" fmla="*/ 2147483646 h 281"/>
              <a:gd name="T32" fmla="*/ 2147483646 w 41"/>
              <a:gd name="T33" fmla="*/ 2147483646 h 281"/>
              <a:gd name="T34" fmla="*/ 2147483646 w 41"/>
              <a:gd name="T35" fmla="*/ 2147483646 h 281"/>
              <a:gd name="T36" fmla="*/ 2147483646 w 41"/>
              <a:gd name="T37" fmla="*/ 2147483646 h 281"/>
              <a:gd name="T38" fmla="*/ 2147483646 w 41"/>
              <a:gd name="T39" fmla="*/ 2147483646 h 281"/>
              <a:gd name="T40" fmla="*/ 2147483646 w 41"/>
              <a:gd name="T41" fmla="*/ 2147483646 h 281"/>
              <a:gd name="T42" fmla="*/ 2147483646 w 41"/>
              <a:gd name="T43" fmla="*/ 2147483646 h 281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1" h="281">
                <a:moveTo>
                  <a:pt x="15" y="41"/>
                </a:moveTo>
                <a:cubicBezTo>
                  <a:pt x="15" y="29"/>
                  <a:pt x="13" y="19"/>
                  <a:pt x="11" y="13"/>
                </a:cubicBezTo>
                <a:cubicBezTo>
                  <a:pt x="9" y="7"/>
                  <a:pt x="5" y="2"/>
                  <a:pt x="0" y="0"/>
                </a:cubicBezTo>
                <a:cubicBezTo>
                  <a:pt x="10" y="0"/>
                  <a:pt x="17" y="3"/>
                  <a:pt x="21" y="9"/>
                </a:cubicBezTo>
                <a:cubicBezTo>
                  <a:pt x="25" y="14"/>
                  <a:pt x="27" y="27"/>
                  <a:pt x="27" y="45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7" y="114"/>
                  <a:pt x="28" y="122"/>
                  <a:pt x="30" y="128"/>
                </a:cubicBezTo>
                <a:cubicBezTo>
                  <a:pt x="32" y="134"/>
                  <a:pt x="35" y="138"/>
                  <a:pt x="41" y="141"/>
                </a:cubicBezTo>
                <a:cubicBezTo>
                  <a:pt x="35" y="143"/>
                  <a:pt x="31" y="147"/>
                  <a:pt x="30" y="153"/>
                </a:cubicBezTo>
                <a:cubicBezTo>
                  <a:pt x="28" y="158"/>
                  <a:pt x="27" y="167"/>
                  <a:pt x="27" y="179"/>
                </a:cubicBezTo>
                <a:cubicBezTo>
                  <a:pt x="27" y="232"/>
                  <a:pt x="27" y="232"/>
                  <a:pt x="27" y="232"/>
                </a:cubicBezTo>
                <a:cubicBezTo>
                  <a:pt x="27" y="245"/>
                  <a:pt x="26" y="255"/>
                  <a:pt x="25" y="262"/>
                </a:cubicBezTo>
                <a:cubicBezTo>
                  <a:pt x="23" y="269"/>
                  <a:pt x="20" y="274"/>
                  <a:pt x="16" y="277"/>
                </a:cubicBezTo>
                <a:cubicBezTo>
                  <a:pt x="12" y="279"/>
                  <a:pt x="7" y="281"/>
                  <a:pt x="0" y="281"/>
                </a:cubicBezTo>
                <a:cubicBezTo>
                  <a:pt x="5" y="279"/>
                  <a:pt x="9" y="274"/>
                  <a:pt x="11" y="268"/>
                </a:cubicBezTo>
                <a:cubicBezTo>
                  <a:pt x="13" y="261"/>
                  <a:pt x="15" y="252"/>
                  <a:pt x="15" y="240"/>
                </a:cubicBezTo>
                <a:cubicBezTo>
                  <a:pt x="15" y="186"/>
                  <a:pt x="15" y="186"/>
                  <a:pt x="15" y="186"/>
                </a:cubicBezTo>
                <a:cubicBezTo>
                  <a:pt x="15" y="172"/>
                  <a:pt x="15" y="162"/>
                  <a:pt x="17" y="155"/>
                </a:cubicBezTo>
                <a:cubicBezTo>
                  <a:pt x="19" y="148"/>
                  <a:pt x="23" y="144"/>
                  <a:pt x="29" y="141"/>
                </a:cubicBezTo>
                <a:cubicBezTo>
                  <a:pt x="23" y="138"/>
                  <a:pt x="19" y="133"/>
                  <a:pt x="17" y="127"/>
                </a:cubicBezTo>
                <a:cubicBezTo>
                  <a:pt x="15" y="121"/>
                  <a:pt x="15" y="111"/>
                  <a:pt x="15" y="98"/>
                </a:cubicBezTo>
                <a:lnTo>
                  <a:pt x="15" y="41"/>
                </a:lnTo>
                <a:close/>
              </a:path>
            </a:pathLst>
          </a:cu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19" name=" 219"/>
          <p:cNvSpPr/>
          <p:nvPr/>
        </p:nvSpPr>
        <p:spPr>
          <a:xfrm>
            <a:off x="2150110" y="1885950"/>
            <a:ext cx="1236980" cy="431800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画杨桃</a:t>
            </a:r>
          </a:p>
        </p:txBody>
      </p:sp>
      <p:sp>
        <p:nvSpPr>
          <p:cNvPr id="4" name=" 4"/>
          <p:cNvSpPr/>
          <p:nvPr/>
        </p:nvSpPr>
        <p:spPr bwMode="auto">
          <a:xfrm flipH="1">
            <a:off x="3479800" y="1409065"/>
            <a:ext cx="167005" cy="1591945"/>
          </a:xfrm>
          <a:custGeom>
            <a:avLst/>
            <a:gdLst>
              <a:gd name="T0" fmla="*/ 2147483646 w 41"/>
              <a:gd name="T1" fmla="*/ 2147483646 h 281"/>
              <a:gd name="T2" fmla="*/ 2147483646 w 41"/>
              <a:gd name="T3" fmla="*/ 2147483646 h 281"/>
              <a:gd name="T4" fmla="*/ 0 w 41"/>
              <a:gd name="T5" fmla="*/ 0 h 281"/>
              <a:gd name="T6" fmla="*/ 2147483646 w 41"/>
              <a:gd name="T7" fmla="*/ 2147483646 h 281"/>
              <a:gd name="T8" fmla="*/ 2147483646 w 41"/>
              <a:gd name="T9" fmla="*/ 2147483646 h 281"/>
              <a:gd name="T10" fmla="*/ 2147483646 w 41"/>
              <a:gd name="T11" fmla="*/ 2147483646 h 281"/>
              <a:gd name="T12" fmla="*/ 2147483646 w 41"/>
              <a:gd name="T13" fmla="*/ 2147483646 h 281"/>
              <a:gd name="T14" fmla="*/ 2147483646 w 41"/>
              <a:gd name="T15" fmla="*/ 2147483646 h 281"/>
              <a:gd name="T16" fmla="*/ 2147483646 w 41"/>
              <a:gd name="T17" fmla="*/ 2147483646 h 281"/>
              <a:gd name="T18" fmla="*/ 2147483646 w 41"/>
              <a:gd name="T19" fmla="*/ 2147483646 h 281"/>
              <a:gd name="T20" fmla="*/ 2147483646 w 41"/>
              <a:gd name="T21" fmla="*/ 2147483646 h 281"/>
              <a:gd name="T22" fmla="*/ 2147483646 w 41"/>
              <a:gd name="T23" fmla="*/ 2147483646 h 281"/>
              <a:gd name="T24" fmla="*/ 2147483646 w 41"/>
              <a:gd name="T25" fmla="*/ 2147483646 h 281"/>
              <a:gd name="T26" fmla="*/ 0 w 41"/>
              <a:gd name="T27" fmla="*/ 2147483646 h 281"/>
              <a:gd name="T28" fmla="*/ 2147483646 w 41"/>
              <a:gd name="T29" fmla="*/ 2147483646 h 281"/>
              <a:gd name="T30" fmla="*/ 2147483646 w 41"/>
              <a:gd name="T31" fmla="*/ 2147483646 h 281"/>
              <a:gd name="T32" fmla="*/ 2147483646 w 41"/>
              <a:gd name="T33" fmla="*/ 2147483646 h 281"/>
              <a:gd name="T34" fmla="*/ 2147483646 w 41"/>
              <a:gd name="T35" fmla="*/ 2147483646 h 281"/>
              <a:gd name="T36" fmla="*/ 2147483646 w 41"/>
              <a:gd name="T37" fmla="*/ 2147483646 h 281"/>
              <a:gd name="T38" fmla="*/ 2147483646 w 41"/>
              <a:gd name="T39" fmla="*/ 2147483646 h 281"/>
              <a:gd name="T40" fmla="*/ 2147483646 w 41"/>
              <a:gd name="T41" fmla="*/ 2147483646 h 281"/>
              <a:gd name="T42" fmla="*/ 2147483646 w 41"/>
              <a:gd name="T43" fmla="*/ 2147483646 h 281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1" h="281">
                <a:moveTo>
                  <a:pt x="15" y="41"/>
                </a:moveTo>
                <a:cubicBezTo>
                  <a:pt x="15" y="29"/>
                  <a:pt x="13" y="19"/>
                  <a:pt x="11" y="13"/>
                </a:cubicBezTo>
                <a:cubicBezTo>
                  <a:pt x="9" y="7"/>
                  <a:pt x="5" y="2"/>
                  <a:pt x="0" y="0"/>
                </a:cubicBezTo>
                <a:cubicBezTo>
                  <a:pt x="10" y="0"/>
                  <a:pt x="17" y="3"/>
                  <a:pt x="21" y="9"/>
                </a:cubicBezTo>
                <a:cubicBezTo>
                  <a:pt x="25" y="14"/>
                  <a:pt x="27" y="27"/>
                  <a:pt x="27" y="45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7" y="114"/>
                  <a:pt x="28" y="122"/>
                  <a:pt x="30" y="128"/>
                </a:cubicBezTo>
                <a:cubicBezTo>
                  <a:pt x="32" y="134"/>
                  <a:pt x="35" y="138"/>
                  <a:pt x="41" y="141"/>
                </a:cubicBezTo>
                <a:cubicBezTo>
                  <a:pt x="35" y="143"/>
                  <a:pt x="31" y="147"/>
                  <a:pt x="30" y="153"/>
                </a:cubicBezTo>
                <a:cubicBezTo>
                  <a:pt x="28" y="158"/>
                  <a:pt x="27" y="167"/>
                  <a:pt x="27" y="179"/>
                </a:cubicBezTo>
                <a:cubicBezTo>
                  <a:pt x="27" y="232"/>
                  <a:pt x="27" y="232"/>
                  <a:pt x="27" y="232"/>
                </a:cubicBezTo>
                <a:cubicBezTo>
                  <a:pt x="27" y="245"/>
                  <a:pt x="26" y="255"/>
                  <a:pt x="25" y="262"/>
                </a:cubicBezTo>
                <a:cubicBezTo>
                  <a:pt x="23" y="269"/>
                  <a:pt x="20" y="274"/>
                  <a:pt x="16" y="277"/>
                </a:cubicBezTo>
                <a:cubicBezTo>
                  <a:pt x="12" y="279"/>
                  <a:pt x="7" y="281"/>
                  <a:pt x="0" y="281"/>
                </a:cubicBezTo>
                <a:cubicBezTo>
                  <a:pt x="5" y="279"/>
                  <a:pt x="9" y="274"/>
                  <a:pt x="11" y="268"/>
                </a:cubicBezTo>
                <a:cubicBezTo>
                  <a:pt x="13" y="261"/>
                  <a:pt x="15" y="252"/>
                  <a:pt x="15" y="240"/>
                </a:cubicBezTo>
                <a:cubicBezTo>
                  <a:pt x="15" y="186"/>
                  <a:pt x="15" y="186"/>
                  <a:pt x="15" y="186"/>
                </a:cubicBezTo>
                <a:cubicBezTo>
                  <a:pt x="15" y="172"/>
                  <a:pt x="15" y="162"/>
                  <a:pt x="17" y="155"/>
                </a:cubicBezTo>
                <a:cubicBezTo>
                  <a:pt x="19" y="148"/>
                  <a:pt x="23" y="144"/>
                  <a:pt x="29" y="141"/>
                </a:cubicBezTo>
                <a:cubicBezTo>
                  <a:pt x="23" y="138"/>
                  <a:pt x="19" y="133"/>
                  <a:pt x="17" y="127"/>
                </a:cubicBezTo>
                <a:cubicBezTo>
                  <a:pt x="15" y="121"/>
                  <a:pt x="15" y="111"/>
                  <a:pt x="15" y="98"/>
                </a:cubicBezTo>
                <a:lnTo>
                  <a:pt x="15" y="41"/>
                </a:lnTo>
                <a:close/>
              </a:path>
            </a:pathLst>
          </a:cu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8" name=" 8"/>
          <p:cNvSpPr/>
          <p:nvPr/>
        </p:nvSpPr>
        <p:spPr>
          <a:xfrm>
            <a:off x="3817620" y="1245870"/>
            <a:ext cx="956945" cy="360045"/>
          </a:xfrm>
          <a:prstGeom prst="roundRect">
            <a:avLst>
              <a:gd name="adj" fmla="val 50000"/>
            </a:avLst>
          </a:prstGeom>
          <a:ln w="28575" cmpd="sng">
            <a:solidFill>
              <a:schemeClr val="accent6"/>
            </a:solidFill>
            <a:prstDash val="sys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</a:t>
            </a:r>
            <a:r>
              <a:rPr lang="zh-CN" altLang="en-US"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我</a:t>
            </a:r>
            <a:r>
              <a:rPr lang="en-US" altLang="zh-CN"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</a:t>
            </a:r>
          </a:p>
        </p:txBody>
      </p:sp>
      <p:sp>
        <p:nvSpPr>
          <p:cNvPr id="135" name=" 135"/>
          <p:cNvSpPr/>
          <p:nvPr/>
        </p:nvSpPr>
        <p:spPr>
          <a:xfrm>
            <a:off x="4800600" y="1294130"/>
            <a:ext cx="359410" cy="262890"/>
          </a:xfrm>
          <a:custGeom>
            <a:avLst/>
            <a:gdLst>
              <a:gd name="connsiteX0" fmla="*/ 4381875 w 6516714"/>
              <a:gd name="connsiteY0" fmla="*/ 0 h 2476413"/>
              <a:gd name="connsiteX1" fmla="*/ 6516714 w 6516714"/>
              <a:gd name="connsiteY1" fmla="*/ 1238208 h 2476413"/>
              <a:gd name="connsiteX2" fmla="*/ 4381875 w 6516714"/>
              <a:gd name="connsiteY2" fmla="*/ 2476413 h 2476413"/>
              <a:gd name="connsiteX3" fmla="*/ 4381875 w 6516714"/>
              <a:gd name="connsiteY3" fmla="*/ 2456682 h 2476413"/>
              <a:gd name="connsiteX4" fmla="*/ 4855462 w 6516714"/>
              <a:gd name="connsiteY4" fmla="*/ 1644997 h 2476413"/>
              <a:gd name="connsiteX5" fmla="*/ 0 w 6516714"/>
              <a:gd name="connsiteY5" fmla="*/ 1238206 h 2476413"/>
              <a:gd name="connsiteX6" fmla="*/ 4855461 w 6516714"/>
              <a:gd name="connsiteY6" fmla="*/ 831415 h 2476413"/>
              <a:gd name="connsiteX7" fmla="*/ 4381875 w 6516714"/>
              <a:gd name="connsiteY7" fmla="*/ 19731 h 247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close/>
              </a:path>
            </a:pathLst>
          </a:cu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 8"/>
          <p:cNvSpPr/>
          <p:nvPr/>
        </p:nvSpPr>
        <p:spPr>
          <a:xfrm>
            <a:off x="5264785" y="1245870"/>
            <a:ext cx="1593215" cy="360045"/>
          </a:xfrm>
          <a:prstGeom prst="roundRect">
            <a:avLst>
              <a:gd name="adj" fmla="val 50000"/>
            </a:avLst>
          </a:prstGeom>
          <a:ln w="28575" cmpd="sng">
            <a:solidFill>
              <a:schemeClr val="accent6"/>
            </a:solidFill>
            <a:prstDash val="sys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认认真真</a:t>
            </a:r>
          </a:p>
        </p:txBody>
      </p:sp>
      <p:sp>
        <p:nvSpPr>
          <p:cNvPr id="11" name=" 8"/>
          <p:cNvSpPr/>
          <p:nvPr/>
        </p:nvSpPr>
        <p:spPr>
          <a:xfrm>
            <a:off x="3646805" y="1885950"/>
            <a:ext cx="1298575" cy="360045"/>
          </a:xfrm>
          <a:prstGeom prst="roundRect">
            <a:avLst>
              <a:gd name="adj" fmla="val 50000"/>
            </a:avLst>
          </a:prstGeom>
          <a:ln w="28575" cmpd="sng">
            <a:solidFill>
              <a:schemeClr val="accent6"/>
            </a:solidFill>
            <a:prstDash val="sys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同学们</a:t>
            </a:r>
          </a:p>
        </p:txBody>
      </p:sp>
      <p:sp>
        <p:nvSpPr>
          <p:cNvPr id="16" name=" 135"/>
          <p:cNvSpPr/>
          <p:nvPr/>
        </p:nvSpPr>
        <p:spPr>
          <a:xfrm>
            <a:off x="4945380" y="1956435"/>
            <a:ext cx="360045" cy="219075"/>
          </a:xfrm>
          <a:custGeom>
            <a:avLst/>
            <a:gdLst>
              <a:gd name="connsiteX0" fmla="*/ 4381875 w 6516714"/>
              <a:gd name="connsiteY0" fmla="*/ 0 h 2476413"/>
              <a:gd name="connsiteX1" fmla="*/ 6516714 w 6516714"/>
              <a:gd name="connsiteY1" fmla="*/ 1238208 h 2476413"/>
              <a:gd name="connsiteX2" fmla="*/ 4381875 w 6516714"/>
              <a:gd name="connsiteY2" fmla="*/ 2476413 h 2476413"/>
              <a:gd name="connsiteX3" fmla="*/ 4381875 w 6516714"/>
              <a:gd name="connsiteY3" fmla="*/ 2456682 h 2476413"/>
              <a:gd name="connsiteX4" fmla="*/ 4855462 w 6516714"/>
              <a:gd name="connsiteY4" fmla="*/ 1644997 h 2476413"/>
              <a:gd name="connsiteX5" fmla="*/ 0 w 6516714"/>
              <a:gd name="connsiteY5" fmla="*/ 1238206 h 2476413"/>
              <a:gd name="connsiteX6" fmla="*/ 4855461 w 6516714"/>
              <a:gd name="connsiteY6" fmla="*/ 831415 h 2476413"/>
              <a:gd name="connsiteX7" fmla="*/ 4381875 w 6516714"/>
              <a:gd name="connsiteY7" fmla="*/ 19731 h 247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close/>
              </a:path>
            </a:pathLst>
          </a:cu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7" name=" 8"/>
          <p:cNvSpPr/>
          <p:nvPr/>
        </p:nvSpPr>
        <p:spPr>
          <a:xfrm>
            <a:off x="5374005" y="1885950"/>
            <a:ext cx="1549400" cy="360045"/>
          </a:xfrm>
          <a:prstGeom prst="roundRect">
            <a:avLst>
              <a:gd name="adj" fmla="val 50000"/>
            </a:avLst>
          </a:prstGeom>
          <a:ln w="28575" cmpd="sng">
            <a:solidFill>
              <a:schemeClr val="accent6"/>
            </a:solidFill>
            <a:prstDash val="sys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哈哈大笑</a:t>
            </a:r>
          </a:p>
        </p:txBody>
      </p:sp>
      <p:sp>
        <p:nvSpPr>
          <p:cNvPr id="28" name=" 8"/>
          <p:cNvSpPr/>
          <p:nvPr/>
        </p:nvSpPr>
        <p:spPr>
          <a:xfrm>
            <a:off x="3843020" y="2559685"/>
            <a:ext cx="957580" cy="366395"/>
          </a:xfrm>
          <a:prstGeom prst="roundRect">
            <a:avLst>
              <a:gd name="adj" fmla="val 50000"/>
            </a:avLst>
          </a:prstGeom>
          <a:ln w="28575" cmpd="sng">
            <a:solidFill>
              <a:schemeClr val="accent6"/>
            </a:solidFill>
            <a:prstDash val="sys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老师</a:t>
            </a:r>
          </a:p>
        </p:txBody>
      </p:sp>
      <p:sp>
        <p:nvSpPr>
          <p:cNvPr id="30" name=" 8"/>
          <p:cNvSpPr/>
          <p:nvPr/>
        </p:nvSpPr>
        <p:spPr>
          <a:xfrm>
            <a:off x="5195570" y="2562860"/>
            <a:ext cx="1662430" cy="360045"/>
          </a:xfrm>
          <a:prstGeom prst="roundRect">
            <a:avLst>
              <a:gd name="adj" fmla="val 50000"/>
            </a:avLst>
          </a:prstGeom>
          <a:ln w="28575" cmpd="sng">
            <a:solidFill>
              <a:schemeClr val="accent6"/>
            </a:solidFill>
            <a:prstDash val="sys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耐心教导</a:t>
            </a:r>
          </a:p>
        </p:txBody>
      </p:sp>
      <p:sp>
        <p:nvSpPr>
          <p:cNvPr id="31" name=" 219"/>
          <p:cNvSpPr/>
          <p:nvPr/>
        </p:nvSpPr>
        <p:spPr>
          <a:xfrm>
            <a:off x="2078355" y="3587115"/>
            <a:ext cx="1565275" cy="431800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总结经验</a:t>
            </a:r>
          </a:p>
        </p:txBody>
      </p:sp>
      <p:sp>
        <p:nvSpPr>
          <p:cNvPr id="32" name=" 135"/>
          <p:cNvSpPr/>
          <p:nvPr/>
        </p:nvSpPr>
        <p:spPr>
          <a:xfrm>
            <a:off x="3643630" y="3694430"/>
            <a:ext cx="343535" cy="216535"/>
          </a:xfrm>
          <a:custGeom>
            <a:avLst/>
            <a:gdLst>
              <a:gd name="connsiteX0" fmla="*/ 4381875 w 6516714"/>
              <a:gd name="connsiteY0" fmla="*/ 0 h 2476413"/>
              <a:gd name="connsiteX1" fmla="*/ 6516714 w 6516714"/>
              <a:gd name="connsiteY1" fmla="*/ 1238208 h 2476413"/>
              <a:gd name="connsiteX2" fmla="*/ 4381875 w 6516714"/>
              <a:gd name="connsiteY2" fmla="*/ 2476413 h 2476413"/>
              <a:gd name="connsiteX3" fmla="*/ 4381875 w 6516714"/>
              <a:gd name="connsiteY3" fmla="*/ 2456682 h 2476413"/>
              <a:gd name="connsiteX4" fmla="*/ 4855462 w 6516714"/>
              <a:gd name="connsiteY4" fmla="*/ 1644997 h 2476413"/>
              <a:gd name="connsiteX5" fmla="*/ 0 w 6516714"/>
              <a:gd name="connsiteY5" fmla="*/ 1238206 h 2476413"/>
              <a:gd name="connsiteX6" fmla="*/ 4855461 w 6516714"/>
              <a:gd name="connsiteY6" fmla="*/ 831415 h 2476413"/>
              <a:gd name="connsiteX7" fmla="*/ 4381875 w 6516714"/>
              <a:gd name="connsiteY7" fmla="*/ 19731 h 247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close/>
              </a:path>
            </a:pathLst>
          </a:cu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4" name=" 8"/>
          <p:cNvSpPr/>
          <p:nvPr/>
        </p:nvSpPr>
        <p:spPr>
          <a:xfrm>
            <a:off x="3987165" y="3622675"/>
            <a:ext cx="1568450" cy="360045"/>
          </a:xfrm>
          <a:prstGeom prst="roundRect">
            <a:avLst>
              <a:gd name="adj" fmla="val 50000"/>
            </a:avLst>
          </a:prstGeom>
          <a:ln w="28575" cmpd="sng">
            <a:solidFill>
              <a:schemeClr val="accent6"/>
            </a:solidFill>
            <a:prstDash val="sys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老师教诲</a:t>
            </a:r>
          </a:p>
        </p:txBody>
      </p:sp>
      <p:sp>
        <p:nvSpPr>
          <p:cNvPr id="35" name=" 135"/>
          <p:cNvSpPr/>
          <p:nvPr/>
        </p:nvSpPr>
        <p:spPr>
          <a:xfrm>
            <a:off x="5457825" y="3729990"/>
            <a:ext cx="288290" cy="180975"/>
          </a:xfrm>
          <a:custGeom>
            <a:avLst/>
            <a:gdLst>
              <a:gd name="connsiteX0" fmla="*/ 4381875 w 6516714"/>
              <a:gd name="connsiteY0" fmla="*/ 0 h 2476413"/>
              <a:gd name="connsiteX1" fmla="*/ 6516714 w 6516714"/>
              <a:gd name="connsiteY1" fmla="*/ 1238208 h 2476413"/>
              <a:gd name="connsiteX2" fmla="*/ 4381875 w 6516714"/>
              <a:gd name="connsiteY2" fmla="*/ 2476413 h 2476413"/>
              <a:gd name="connsiteX3" fmla="*/ 4381875 w 6516714"/>
              <a:gd name="connsiteY3" fmla="*/ 2456682 h 2476413"/>
              <a:gd name="connsiteX4" fmla="*/ 4855462 w 6516714"/>
              <a:gd name="connsiteY4" fmla="*/ 1644997 h 2476413"/>
              <a:gd name="connsiteX5" fmla="*/ 0 w 6516714"/>
              <a:gd name="connsiteY5" fmla="*/ 1238206 h 2476413"/>
              <a:gd name="connsiteX6" fmla="*/ 4855461 w 6516714"/>
              <a:gd name="connsiteY6" fmla="*/ 831415 h 2476413"/>
              <a:gd name="connsiteX7" fmla="*/ 4381875 w 6516714"/>
              <a:gd name="connsiteY7" fmla="*/ 19731 h 247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close/>
              </a:path>
            </a:pathLst>
          </a:cu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6" name=" 8"/>
          <p:cNvSpPr/>
          <p:nvPr/>
        </p:nvSpPr>
        <p:spPr>
          <a:xfrm>
            <a:off x="5746115" y="3622675"/>
            <a:ext cx="1530985" cy="360045"/>
          </a:xfrm>
          <a:prstGeom prst="roundRect">
            <a:avLst>
              <a:gd name="adj" fmla="val 50000"/>
            </a:avLst>
          </a:prstGeom>
          <a:ln w="28575" cmpd="sng">
            <a:solidFill>
              <a:schemeClr val="accent6"/>
            </a:solidFill>
            <a:prstDash val="sys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终生难忘</a:t>
            </a:r>
          </a:p>
        </p:txBody>
      </p:sp>
      <p:sp>
        <p:nvSpPr>
          <p:cNvPr id="37" name=" 2050"/>
          <p:cNvSpPr/>
          <p:nvPr/>
        </p:nvSpPr>
        <p:spPr bwMode="auto">
          <a:xfrm>
            <a:off x="7259955" y="1050290"/>
            <a:ext cx="197485" cy="3131185"/>
          </a:xfrm>
          <a:custGeom>
            <a:avLst/>
            <a:gdLst>
              <a:gd name="T0" fmla="*/ 2147483646 w 41"/>
              <a:gd name="T1" fmla="*/ 2147483646 h 281"/>
              <a:gd name="T2" fmla="*/ 2147483646 w 41"/>
              <a:gd name="T3" fmla="*/ 2147483646 h 281"/>
              <a:gd name="T4" fmla="*/ 0 w 41"/>
              <a:gd name="T5" fmla="*/ 0 h 281"/>
              <a:gd name="T6" fmla="*/ 2147483646 w 41"/>
              <a:gd name="T7" fmla="*/ 2147483646 h 281"/>
              <a:gd name="T8" fmla="*/ 2147483646 w 41"/>
              <a:gd name="T9" fmla="*/ 2147483646 h 281"/>
              <a:gd name="T10" fmla="*/ 2147483646 w 41"/>
              <a:gd name="T11" fmla="*/ 2147483646 h 281"/>
              <a:gd name="T12" fmla="*/ 2147483646 w 41"/>
              <a:gd name="T13" fmla="*/ 2147483646 h 281"/>
              <a:gd name="T14" fmla="*/ 2147483646 w 41"/>
              <a:gd name="T15" fmla="*/ 2147483646 h 281"/>
              <a:gd name="T16" fmla="*/ 2147483646 w 41"/>
              <a:gd name="T17" fmla="*/ 2147483646 h 281"/>
              <a:gd name="T18" fmla="*/ 2147483646 w 41"/>
              <a:gd name="T19" fmla="*/ 2147483646 h 281"/>
              <a:gd name="T20" fmla="*/ 2147483646 w 41"/>
              <a:gd name="T21" fmla="*/ 2147483646 h 281"/>
              <a:gd name="T22" fmla="*/ 2147483646 w 41"/>
              <a:gd name="T23" fmla="*/ 2147483646 h 281"/>
              <a:gd name="T24" fmla="*/ 2147483646 w 41"/>
              <a:gd name="T25" fmla="*/ 2147483646 h 281"/>
              <a:gd name="T26" fmla="*/ 0 w 41"/>
              <a:gd name="T27" fmla="*/ 2147483646 h 281"/>
              <a:gd name="T28" fmla="*/ 2147483646 w 41"/>
              <a:gd name="T29" fmla="*/ 2147483646 h 281"/>
              <a:gd name="T30" fmla="*/ 2147483646 w 41"/>
              <a:gd name="T31" fmla="*/ 2147483646 h 281"/>
              <a:gd name="T32" fmla="*/ 2147483646 w 41"/>
              <a:gd name="T33" fmla="*/ 2147483646 h 281"/>
              <a:gd name="T34" fmla="*/ 2147483646 w 41"/>
              <a:gd name="T35" fmla="*/ 2147483646 h 281"/>
              <a:gd name="T36" fmla="*/ 2147483646 w 41"/>
              <a:gd name="T37" fmla="*/ 2147483646 h 281"/>
              <a:gd name="T38" fmla="*/ 2147483646 w 41"/>
              <a:gd name="T39" fmla="*/ 2147483646 h 281"/>
              <a:gd name="T40" fmla="*/ 2147483646 w 41"/>
              <a:gd name="T41" fmla="*/ 2147483646 h 281"/>
              <a:gd name="T42" fmla="*/ 2147483646 w 41"/>
              <a:gd name="T43" fmla="*/ 2147483646 h 281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1" h="281">
                <a:moveTo>
                  <a:pt x="15" y="41"/>
                </a:moveTo>
                <a:cubicBezTo>
                  <a:pt x="15" y="29"/>
                  <a:pt x="13" y="19"/>
                  <a:pt x="11" y="13"/>
                </a:cubicBezTo>
                <a:cubicBezTo>
                  <a:pt x="9" y="7"/>
                  <a:pt x="5" y="2"/>
                  <a:pt x="0" y="0"/>
                </a:cubicBezTo>
                <a:cubicBezTo>
                  <a:pt x="10" y="0"/>
                  <a:pt x="17" y="3"/>
                  <a:pt x="21" y="9"/>
                </a:cubicBezTo>
                <a:cubicBezTo>
                  <a:pt x="25" y="14"/>
                  <a:pt x="27" y="27"/>
                  <a:pt x="27" y="45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7" y="114"/>
                  <a:pt x="28" y="122"/>
                  <a:pt x="30" y="128"/>
                </a:cubicBezTo>
                <a:cubicBezTo>
                  <a:pt x="32" y="134"/>
                  <a:pt x="35" y="138"/>
                  <a:pt x="41" y="141"/>
                </a:cubicBezTo>
                <a:cubicBezTo>
                  <a:pt x="35" y="143"/>
                  <a:pt x="31" y="147"/>
                  <a:pt x="30" y="153"/>
                </a:cubicBezTo>
                <a:cubicBezTo>
                  <a:pt x="28" y="158"/>
                  <a:pt x="27" y="167"/>
                  <a:pt x="27" y="179"/>
                </a:cubicBezTo>
                <a:cubicBezTo>
                  <a:pt x="27" y="232"/>
                  <a:pt x="27" y="232"/>
                  <a:pt x="27" y="232"/>
                </a:cubicBezTo>
                <a:cubicBezTo>
                  <a:pt x="27" y="245"/>
                  <a:pt x="26" y="255"/>
                  <a:pt x="25" y="262"/>
                </a:cubicBezTo>
                <a:cubicBezTo>
                  <a:pt x="23" y="269"/>
                  <a:pt x="20" y="274"/>
                  <a:pt x="16" y="277"/>
                </a:cubicBezTo>
                <a:cubicBezTo>
                  <a:pt x="12" y="279"/>
                  <a:pt x="7" y="281"/>
                  <a:pt x="0" y="281"/>
                </a:cubicBezTo>
                <a:cubicBezTo>
                  <a:pt x="5" y="279"/>
                  <a:pt x="9" y="274"/>
                  <a:pt x="11" y="268"/>
                </a:cubicBezTo>
                <a:cubicBezTo>
                  <a:pt x="13" y="261"/>
                  <a:pt x="15" y="252"/>
                  <a:pt x="15" y="240"/>
                </a:cubicBezTo>
                <a:cubicBezTo>
                  <a:pt x="15" y="186"/>
                  <a:pt x="15" y="186"/>
                  <a:pt x="15" y="186"/>
                </a:cubicBezTo>
                <a:cubicBezTo>
                  <a:pt x="15" y="172"/>
                  <a:pt x="15" y="162"/>
                  <a:pt x="17" y="155"/>
                </a:cubicBezTo>
                <a:cubicBezTo>
                  <a:pt x="19" y="148"/>
                  <a:pt x="23" y="144"/>
                  <a:pt x="29" y="141"/>
                </a:cubicBezTo>
                <a:cubicBezTo>
                  <a:pt x="23" y="138"/>
                  <a:pt x="19" y="133"/>
                  <a:pt x="17" y="127"/>
                </a:cubicBezTo>
                <a:cubicBezTo>
                  <a:pt x="15" y="121"/>
                  <a:pt x="15" y="111"/>
                  <a:pt x="15" y="98"/>
                </a:cubicBezTo>
                <a:lnTo>
                  <a:pt x="15" y="41"/>
                </a:lnTo>
                <a:close/>
              </a:path>
            </a:pathLst>
          </a:cu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38" name="对角圆角矩形 37"/>
          <p:cNvSpPr/>
          <p:nvPr/>
        </p:nvSpPr>
        <p:spPr>
          <a:xfrm>
            <a:off x="7529195" y="1176020"/>
            <a:ext cx="1217295" cy="2934335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EC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7529195" y="978535"/>
            <a:ext cx="1167765" cy="329565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3200" b="1">
                <a:solidFill>
                  <a:srgbClr val="FF0000"/>
                </a:solidFill>
              </a:rPr>
              <a:t>相信自己的眼睛</a:t>
            </a:r>
          </a:p>
          <a:p>
            <a:pPr algn="ctr"/>
            <a:r>
              <a:rPr lang="zh-CN" altLang="en-US" sz="3200" b="1">
                <a:solidFill>
                  <a:srgbClr val="FF0000"/>
                </a:solidFill>
              </a:rPr>
              <a:t>遵循事物的本质</a:t>
            </a:r>
          </a:p>
        </p:txBody>
      </p:sp>
      <p:sp>
        <p:nvSpPr>
          <p:cNvPr id="42" name=" 135"/>
          <p:cNvSpPr/>
          <p:nvPr/>
        </p:nvSpPr>
        <p:spPr>
          <a:xfrm>
            <a:off x="4818380" y="2632075"/>
            <a:ext cx="323850" cy="221615"/>
          </a:xfrm>
          <a:custGeom>
            <a:avLst/>
            <a:gdLst>
              <a:gd name="connsiteX0" fmla="*/ 4381875 w 6516714"/>
              <a:gd name="connsiteY0" fmla="*/ 0 h 2476413"/>
              <a:gd name="connsiteX1" fmla="*/ 6516714 w 6516714"/>
              <a:gd name="connsiteY1" fmla="*/ 1238208 h 2476413"/>
              <a:gd name="connsiteX2" fmla="*/ 4381875 w 6516714"/>
              <a:gd name="connsiteY2" fmla="*/ 2476413 h 2476413"/>
              <a:gd name="connsiteX3" fmla="*/ 4381875 w 6516714"/>
              <a:gd name="connsiteY3" fmla="*/ 2456682 h 2476413"/>
              <a:gd name="connsiteX4" fmla="*/ 4855462 w 6516714"/>
              <a:gd name="connsiteY4" fmla="*/ 1644997 h 2476413"/>
              <a:gd name="connsiteX5" fmla="*/ 0 w 6516714"/>
              <a:gd name="connsiteY5" fmla="*/ 1238206 h 2476413"/>
              <a:gd name="connsiteX6" fmla="*/ 4855461 w 6516714"/>
              <a:gd name="connsiteY6" fmla="*/ 831415 h 2476413"/>
              <a:gd name="connsiteX7" fmla="*/ 4381875 w 6516714"/>
              <a:gd name="connsiteY7" fmla="*/ 19731 h 247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close/>
              </a:path>
            </a:pathLst>
          </a:cu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bldLvl="0" animBg="1"/>
      <p:bldP spid="2050" grpId="0" bldLvl="0" animBg="1"/>
      <p:bldP spid="219" grpId="0" bldLvl="0" animBg="1"/>
      <p:bldP spid="4" grpId="0" bldLvl="0" animBg="1"/>
      <p:bldP spid="8" grpId="0" bldLvl="0" animBg="1"/>
      <p:bldP spid="135" grpId="0" bldLvl="0" animBg="1"/>
      <p:bldP spid="10" grpId="0" bldLvl="0" animBg="1"/>
      <p:bldP spid="11" grpId="0" bldLvl="0" animBg="1"/>
      <p:bldP spid="16" grpId="0" bldLvl="0" animBg="1"/>
      <p:bldP spid="27" grpId="0" bldLvl="0" animBg="1"/>
      <p:bldP spid="28" grpId="0" bldLvl="0" animBg="1"/>
      <p:bldP spid="30" grpId="0" bldLvl="0" animBg="1"/>
      <p:bldP spid="31" grpId="0" bldLvl="0" animBg="1"/>
      <p:bldP spid="32" grpId="0" bldLvl="0" animBg="1"/>
      <p:bldP spid="34" grpId="0" bldLvl="0" animBg="1"/>
      <p:bldP spid="35" grpId="0" bldLvl="0" animBg="1"/>
      <p:bldP spid="36" grpId="0" bldLvl="0" animBg="1"/>
      <p:bldP spid="37" grpId="0" bldLvl="0" animBg="1"/>
      <p:bldP spid="38" grpId="0" bldLvl="0" animBg="1"/>
      <p:bldP spid="39" grpId="0"/>
      <p:bldP spid="42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2"/>
          <p:cNvSpPr txBox="1"/>
          <p:nvPr/>
        </p:nvSpPr>
        <p:spPr bwMode="auto">
          <a:xfrm>
            <a:off x="992505" y="1431925"/>
            <a:ext cx="5559425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50000"/>
              </a:lnSpc>
              <a:spcBef>
                <a:spcPts val="3000"/>
              </a:spcBef>
              <a:defRPr/>
            </a:pP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  1.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给加彩的字选择正确的读音。</a:t>
            </a:r>
          </a:p>
          <a:p>
            <a:pPr fontAlgn="auto">
              <a:lnSpc>
                <a:spcPct val="120000"/>
              </a:lnSpc>
              <a:spcBef>
                <a:spcPts val="3000"/>
              </a:spcBef>
              <a:defRPr/>
            </a:pP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</a:rPr>
              <a:t>  </a:t>
            </a:r>
          </a:p>
        </p:txBody>
      </p:sp>
      <p:pic>
        <p:nvPicPr>
          <p:cNvPr id="10" name="图片 5" descr="C:\Users\DELL\Desktop\三下图库\池子与河流2.jpg池子与河流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5060" y="1790065"/>
            <a:ext cx="2352675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 descr="通用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55" y="712470"/>
            <a:ext cx="2056425" cy="576004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704850" y="770255"/>
            <a:ext cx="15335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随堂练习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401445" y="2172335"/>
            <a:ext cx="4662170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800" b="1">
                <a:latin typeface="楷体_GB2312" panose="02010600030101010101" pitchFamily="49" charset="-122"/>
                <a:ea typeface="楷体_GB2312" panose="02010600030101010101" pitchFamily="49" charset="-122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楷体_GB2312" panose="02010600030101010101" pitchFamily="49" charset="-122"/>
                <a:ea typeface="楷体_GB2312" panose="02010600030101010101" pitchFamily="49" charset="-122"/>
              </a:rPr>
              <a:t> </a:t>
            </a:r>
            <a:r>
              <a:rPr lang="zh-CN" altLang="en-US" sz="2800" b="1">
                <a:solidFill>
                  <a:srgbClr val="FF0000"/>
                </a:solidFill>
                <a:latin typeface="楷体_GB2312" panose="02010600030101010101" pitchFamily="49" charset="-122"/>
                <a:ea typeface="楷体_GB2312" panose="02010600030101010101" pitchFamily="49" charset="-122"/>
              </a:rPr>
              <a:t>图</a:t>
            </a:r>
            <a:r>
              <a:rPr lang="zh-CN" altLang="en-US" sz="2800" b="1">
                <a:latin typeface="楷体_GB2312" panose="02010600030101010101" pitchFamily="49" charset="-122"/>
                <a:ea typeface="楷体_GB2312" panose="02010600030101010101" pitchFamily="49" charset="-122"/>
              </a:rPr>
              <a:t>画（</a:t>
            </a:r>
            <a:r>
              <a:rPr lang="zh-CN" altLang="en-US" sz="2800">
                <a:latin typeface="方正姚体" panose="02010601030101010101" charset="-122"/>
                <a:ea typeface="方正姚体" panose="02010601030101010101" charset="-122"/>
              </a:rPr>
              <a:t> </a:t>
            </a:r>
            <a:r>
              <a:rPr lang="en-US" altLang="zh-CN" sz="2800">
                <a:latin typeface="方正姚体" panose="02010601030101010101" charset="-122"/>
                <a:ea typeface="方正姚体" panose="02010601030101010101" charset="-122"/>
              </a:rPr>
              <a:t>tú</a:t>
            </a:r>
            <a:r>
              <a:rPr lang="en-US" altLang="zh-CN" sz="2800" b="1">
                <a:latin typeface="方正姚体" panose="02010601030101010101" charset="-122"/>
                <a:ea typeface="方正姚体" panose="02010601030101010101" charset="-122"/>
              </a:rPr>
              <a:t>               </a:t>
            </a:r>
            <a:r>
              <a:rPr lang="en-US" altLang="zh-CN" sz="2800">
                <a:latin typeface="方正姚体" panose="02010601030101010101" charset="-122"/>
                <a:ea typeface="方正姚体" panose="02010601030101010101" charset="-122"/>
              </a:rPr>
              <a:t>cú</a:t>
            </a:r>
            <a:r>
              <a:rPr lang="zh-CN" altLang="en-US" sz="2800" b="1">
                <a:latin typeface="楷体_GB2312" panose="02010600030101010101" pitchFamily="49" charset="-122"/>
                <a:ea typeface="楷体_GB2312" panose="02010600030101010101" pitchFamily="49" charset="-122"/>
              </a:rPr>
              <a:t>）</a:t>
            </a:r>
          </a:p>
          <a:p>
            <a:pPr fontAlgn="auto">
              <a:lnSpc>
                <a:spcPct val="150000"/>
              </a:lnSpc>
            </a:pPr>
            <a:r>
              <a:rPr lang="zh-CN" altLang="en-US" sz="2800" b="1">
                <a:latin typeface="楷体_GB2312" panose="02010600030101010101" pitchFamily="49" charset="-122"/>
                <a:ea typeface="楷体_GB2312" panose="02010600030101010101" pitchFamily="49" charset="-122"/>
              </a:rPr>
              <a:t>  </a:t>
            </a:r>
            <a:r>
              <a:rPr lang="zh-CN" altLang="en-US" sz="2800" b="1">
                <a:solidFill>
                  <a:srgbClr val="FF0000"/>
                </a:solidFill>
                <a:latin typeface="楷体_GB2312" panose="02010600030101010101" pitchFamily="49" charset="-122"/>
                <a:ea typeface="楷体_GB2312" panose="02010600030101010101" pitchFamily="49" charset="-122"/>
              </a:rPr>
              <a:t>审</a:t>
            </a:r>
            <a:r>
              <a:rPr lang="zh-CN" altLang="en-US" sz="2800" b="1">
                <a:latin typeface="楷体_GB2312" panose="02010600030101010101" pitchFamily="49" charset="-122"/>
                <a:ea typeface="楷体_GB2312" panose="02010600030101010101" pitchFamily="49" charset="-122"/>
              </a:rPr>
              <a:t>视（</a:t>
            </a:r>
            <a:r>
              <a:rPr lang="en-US" altLang="zh-CN" sz="2800">
                <a:latin typeface="方正姚体" panose="02010601030101010101" charset="-122"/>
                <a:ea typeface="方正姚体" panose="02010601030101010101" charset="-122"/>
              </a:rPr>
              <a:t>shēn</a:t>
            </a:r>
            <a:r>
              <a:rPr lang="en-US" altLang="zh-CN" sz="2800" b="1">
                <a:latin typeface="方正姚体" panose="02010601030101010101" charset="-122"/>
                <a:ea typeface="方正姚体" panose="02010601030101010101" charset="-122"/>
              </a:rPr>
              <a:t>       </a:t>
            </a:r>
            <a:r>
              <a:rPr lang="en-US" altLang="zh-CN" sz="2800">
                <a:latin typeface="方正姚体" panose="02010601030101010101" charset="-122"/>
                <a:ea typeface="方正姚体" panose="02010601030101010101" charset="-122"/>
              </a:rPr>
              <a:t>shěn </a:t>
            </a:r>
            <a:r>
              <a:rPr lang="zh-CN" altLang="en-US" sz="2800" b="1">
                <a:latin typeface="楷体_GB2312" panose="02010600030101010101" pitchFamily="49" charset="-122"/>
                <a:ea typeface="楷体_GB2312" panose="02010600030101010101" pitchFamily="49" charset="-122"/>
              </a:rPr>
              <a:t>） </a:t>
            </a:r>
          </a:p>
          <a:p>
            <a:pPr fontAlgn="auto">
              <a:lnSpc>
                <a:spcPct val="150000"/>
              </a:lnSpc>
            </a:pPr>
            <a:r>
              <a:rPr lang="zh-CN" altLang="en-US" sz="2800" b="1">
                <a:latin typeface="楷体_GB2312" panose="02010600030101010101" pitchFamily="49" charset="-122"/>
                <a:ea typeface="楷体_GB2312" panose="02010600030101010101" pitchFamily="49" charset="-122"/>
              </a:rPr>
              <a:t> </a:t>
            </a:r>
            <a:r>
              <a:rPr lang="zh-CN" altLang="en-US" sz="2800" b="1">
                <a:solidFill>
                  <a:srgbClr val="FF0000"/>
                </a:solidFill>
                <a:latin typeface="楷体_GB2312" panose="02010600030101010101" pitchFamily="49" charset="-122"/>
                <a:ea typeface="楷体_GB2312" panose="02010600030101010101" pitchFamily="49" charset="-122"/>
              </a:rPr>
              <a:t> 抢</a:t>
            </a:r>
            <a:r>
              <a:rPr lang="zh-CN" altLang="en-US" sz="2800" b="1">
                <a:latin typeface="楷体_GB2312" panose="02010600030101010101" pitchFamily="49" charset="-122"/>
                <a:ea typeface="楷体_GB2312" panose="02010600030101010101" pitchFamily="49" charset="-122"/>
              </a:rPr>
              <a:t>答（</a:t>
            </a:r>
            <a:r>
              <a:rPr lang="en-US" altLang="zh-CN" sz="2800">
                <a:latin typeface="方正姚体" panose="02010601030101010101" charset="-122"/>
                <a:ea typeface="方正姚体" panose="02010601030101010101" charset="-122"/>
              </a:rPr>
              <a:t>qiāng</a:t>
            </a:r>
            <a:r>
              <a:rPr lang="en-US" altLang="zh-CN" sz="2800" b="1">
                <a:latin typeface="方正姚体" panose="02010601030101010101" charset="-122"/>
                <a:ea typeface="方正姚体" panose="02010601030101010101" charset="-122"/>
              </a:rPr>
              <a:t>    </a:t>
            </a:r>
            <a:r>
              <a:rPr lang="en-US" altLang="zh-CN" sz="2800">
                <a:latin typeface="方正姚体" panose="02010601030101010101" charset="-122"/>
                <a:ea typeface="方正姚体" panose="02010601030101010101" charset="-122"/>
                <a:sym typeface="+mn-ea"/>
              </a:rPr>
              <a:t>qiǎng</a:t>
            </a:r>
            <a:r>
              <a:rPr lang="en-US" altLang="zh-CN" sz="2800">
                <a:latin typeface="方正姚体" panose="02010601030101010101" charset="-122"/>
                <a:ea typeface="方正姚体" panose="02010601030101010101" charset="-122"/>
              </a:rPr>
              <a:t> </a:t>
            </a:r>
            <a:r>
              <a:rPr lang="zh-CN" altLang="en-US" sz="2800" b="1">
                <a:latin typeface="楷体_GB2312" panose="02010600030101010101" pitchFamily="49" charset="-122"/>
                <a:ea typeface="楷体_GB2312" panose="02010600030101010101" pitchFamily="49" charset="-122"/>
              </a:rPr>
              <a:t>）   </a:t>
            </a:r>
          </a:p>
        </p:txBody>
      </p:sp>
      <p:sp>
        <p:nvSpPr>
          <p:cNvPr id="30728" name="Text Box 8"/>
          <p:cNvSpPr txBox="1">
            <a:spLocks noChangeArrowheads="1"/>
          </p:cNvSpPr>
          <p:nvPr/>
        </p:nvSpPr>
        <p:spPr bwMode="auto">
          <a:xfrm>
            <a:off x="3027363" y="2425700"/>
            <a:ext cx="692150" cy="701675"/>
          </a:xfrm>
          <a:prstGeom prst="rect">
            <a:avLst/>
          </a:prstGeom>
          <a:noFill/>
          <a:ln w="12700">
            <a:noFill/>
            <a:miter lim="800000"/>
          </a:ln>
          <a:effectLst>
            <a:outerShdw dist="38100" algn="ctr" rotWithShape="0">
              <a:srgbClr val="9999FF"/>
            </a:outerShdw>
          </a:effectLst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4000" b="1" kern="1200" cap="none" spc="0" normalizeH="0" baseline="0" noProof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√</a:t>
            </a: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4478338" y="3127375"/>
            <a:ext cx="692150" cy="706755"/>
          </a:xfrm>
          <a:prstGeom prst="rect">
            <a:avLst/>
          </a:prstGeom>
          <a:noFill/>
          <a:ln w="12700">
            <a:noFill/>
            <a:miter lim="800000"/>
          </a:ln>
          <a:effectLst>
            <a:outerShdw dist="38100" algn="ctr" rotWithShape="0">
              <a:srgbClr val="9999FF"/>
            </a:outerShdw>
          </a:effectLst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4000" b="1" kern="1200" cap="none" spc="0" normalizeH="0" baseline="0" noProof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√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4478338" y="3735705"/>
            <a:ext cx="692150" cy="701675"/>
          </a:xfrm>
          <a:prstGeom prst="rect">
            <a:avLst/>
          </a:prstGeom>
          <a:noFill/>
          <a:ln w="12700">
            <a:noFill/>
            <a:miter lim="800000"/>
          </a:ln>
          <a:effectLst>
            <a:outerShdw dist="38100" algn="ctr" rotWithShape="0">
              <a:srgbClr val="9999FF"/>
            </a:outerShdw>
          </a:effectLst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4000" b="1" kern="1200" cap="none" spc="0" normalizeH="0" baseline="0" noProof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8" grpId="0" bldLvl="0" animBg="1"/>
      <p:bldP spid="13" grpId="0" bldLvl="0" animBg="1"/>
      <p:bldP spid="14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2"/>
          <p:cNvSpPr txBox="1"/>
          <p:nvPr/>
        </p:nvSpPr>
        <p:spPr bwMode="auto">
          <a:xfrm>
            <a:off x="500380" y="664210"/>
            <a:ext cx="4831080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50000"/>
              </a:lnSpc>
              <a:spcBef>
                <a:spcPts val="3000"/>
              </a:spcBef>
              <a:defRPr/>
            </a:pP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zh-CN" sz="2400" dirty="0">
                <a:latin typeface="微软雅黑" panose="020B0503020204020204" charset="-122"/>
                <a:ea typeface="微软雅黑" panose="020B0503020204020204" charset="-122"/>
              </a:rPr>
              <a:t>根据拼音写出正确的汉字。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953260" y="2096135"/>
            <a:ext cx="17513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（       ）着</a:t>
            </a:r>
            <a:endParaRPr lang="en-US" altLang="zh-CN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307590" y="1635760"/>
            <a:ext cx="9861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</a:rPr>
              <a:t>qiǎng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446020" y="2096135"/>
            <a:ext cx="9404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抢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093970" y="2079625"/>
            <a:ext cx="20986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（     ）堂</a:t>
            </a:r>
            <a:endParaRPr lang="en-US" altLang="zh-CN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438140" y="1635760"/>
            <a:ext cx="9861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</a:rPr>
              <a:t>kè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438140" y="2079625"/>
            <a:ext cx="7581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课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1925320" y="3434715"/>
            <a:ext cx="17513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（       ）放</a:t>
            </a:r>
            <a:endParaRPr lang="en-US" altLang="zh-CN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330450" y="2962910"/>
            <a:ext cx="9861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</a:rPr>
              <a:t>bǎi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376170" y="3431540"/>
            <a:ext cx="9404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摆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055870" y="3423285"/>
            <a:ext cx="17513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（       ）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sym typeface="+mn-ea"/>
              </a:rPr>
              <a:t>位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438140" y="2962910"/>
            <a:ext cx="9861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</a:rPr>
              <a:t>zuò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5541645" y="3423285"/>
            <a:ext cx="9404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座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6" grpId="0"/>
      <p:bldP spid="2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文本框 1"/>
          <p:cNvSpPr txBox="1">
            <a:spLocks noChangeArrowheads="1"/>
          </p:cNvSpPr>
          <p:nvPr/>
        </p:nvSpPr>
        <p:spPr bwMode="auto">
          <a:xfrm>
            <a:off x="951230" y="1316355"/>
            <a:ext cx="7658100" cy="1027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900"/>
              </a:spcBef>
            </a:pPr>
            <a:r>
              <a:rPr lang="en-US" altLang="zh-CN" sz="2400" b="1" dirty="0">
                <a:latin typeface="楷体_GB2312" panose="02010600030101010101" pitchFamily="49" charset="-122"/>
                <a:ea typeface="楷体_GB2312" panose="02010600030101010101" pitchFamily="49" charset="-122"/>
              </a:rPr>
              <a:t>  </a:t>
            </a:r>
            <a:r>
              <a:rPr lang="zh-CN" altLang="en-US" sz="2400" b="1" dirty="0">
                <a:latin typeface="楷体_GB2312" panose="02010600030101010101" pitchFamily="49" charset="-122"/>
                <a:ea typeface="楷体_GB2312" panose="02010600030101010101" pitchFamily="49" charset="-122"/>
              </a:rPr>
              <a:t>看到“我”画的杨桃，老师和同学们的做法有什么不同？ 用自己的话说一说。</a:t>
            </a:r>
          </a:p>
        </p:txBody>
      </p:sp>
      <p:pic>
        <p:nvPicPr>
          <p:cNvPr id="3" name="图片 2" descr="图标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5370" y="1486535"/>
            <a:ext cx="238760" cy="243840"/>
          </a:xfrm>
          <a:prstGeom prst="rect">
            <a:avLst/>
          </a:prstGeom>
        </p:spPr>
      </p:pic>
      <p:pic>
        <p:nvPicPr>
          <p:cNvPr id="11" name="图片 10" descr="通用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80" y="614680"/>
            <a:ext cx="2056425" cy="576004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65480" y="672465"/>
            <a:ext cx="21507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教材习题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294130" y="2540635"/>
            <a:ext cx="701929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>
                <a:solidFill>
                  <a:srgbClr val="3333FF"/>
                </a:solidFill>
                <a:latin typeface="微软雅黑" panose="020B0503020204020204" charset="-122"/>
                <a:ea typeface="微软雅黑" panose="020B0503020204020204" charset="-122"/>
              </a:rPr>
              <a:t>同学们：</a:t>
            </a:r>
          </a:p>
          <a:p>
            <a:pPr fontAlgn="auto">
              <a:lnSpc>
                <a:spcPct val="150000"/>
              </a:lnSpc>
            </a:pPr>
            <a:r>
              <a:rPr lang="zh-CN" altLang="en-US" sz="2400">
                <a:solidFill>
                  <a:srgbClr val="3333FF"/>
                </a:solidFill>
                <a:latin typeface="微软雅黑" panose="020B0503020204020204" charset="-122"/>
                <a:ea typeface="微软雅黑" panose="020B0503020204020204" charset="-122"/>
              </a:rPr>
              <a:t>        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同学们看到“我”画的杨桃，只站在自己的角度一味嘲笑“我”画得不像。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38914" grpId="1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965835" y="1313180"/>
            <a:ext cx="744093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dirty="0">
                <a:solidFill>
                  <a:srgbClr val="3333FF"/>
                </a:solidFill>
                <a:latin typeface="微软雅黑" panose="020B0503020204020204" charset="-122"/>
                <a:ea typeface="微软雅黑" panose="020B0503020204020204" charset="-122"/>
              </a:rPr>
              <a:t>老师：</a:t>
            </a:r>
          </a:p>
          <a:p>
            <a:pPr fontAlgn="auto">
              <a:lnSpc>
                <a:spcPct val="150000"/>
              </a:lnSpc>
            </a:pPr>
            <a:r>
              <a:rPr lang="zh-CN" altLang="en-US" sz="2400" dirty="0">
                <a:solidFill>
                  <a:srgbClr val="3333FF"/>
                </a:solidFill>
                <a:latin typeface="微软雅黑" panose="020B0503020204020204" charset="-122"/>
                <a:ea typeface="微软雅黑" panose="020B0503020204020204" charset="-122"/>
              </a:rPr>
              <a:t>        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老师看到“我”的画后没有马上评论，而是用亲身体验的方式让同学们明白了“我”画成这样的原因，并借此教导同学们要学会站在别人的角度看问题。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文本框 1"/>
          <p:cNvSpPr txBox="1">
            <a:spLocks noChangeArrowheads="1"/>
          </p:cNvSpPr>
          <p:nvPr/>
        </p:nvSpPr>
        <p:spPr bwMode="auto">
          <a:xfrm>
            <a:off x="879475" y="798195"/>
            <a:ext cx="3819525" cy="628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900"/>
              </a:spcBef>
            </a:pPr>
            <a:r>
              <a:rPr lang="en-US" altLang="zh-CN" sz="2800" b="1" dirty="0">
                <a:latin typeface="楷体_GB2312" panose="02010600030101010101" pitchFamily="49" charset="-122"/>
                <a:ea typeface="楷体_GB2312" panose="02010600030101010101" pitchFamily="49" charset="-122"/>
              </a:rPr>
              <a:t>  </a:t>
            </a:r>
            <a:r>
              <a:rPr lang="zh-CN" altLang="en-US" sz="2800" b="1" dirty="0">
                <a:latin typeface="楷体_GB2312" panose="02010600030101010101" pitchFamily="49" charset="-122"/>
                <a:ea typeface="楷体_GB2312" panose="02010600030101010101" pitchFamily="49" charset="-122"/>
              </a:rPr>
              <a:t>读一读，记一记。</a:t>
            </a:r>
          </a:p>
        </p:txBody>
      </p:sp>
      <p:pic>
        <p:nvPicPr>
          <p:cNvPr id="3" name="图片 2" descr="图标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615" y="990600"/>
            <a:ext cx="238760" cy="24384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687070" y="1688465"/>
            <a:ext cx="3293110" cy="970915"/>
          </a:xfrm>
          <a:prstGeom prst="rect">
            <a:avLst/>
          </a:prstGeom>
          <a:solidFill>
            <a:srgbClr val="FFEAFE"/>
          </a:solidFill>
          <a:ln w="28575" cmpd="thickThin">
            <a:solidFill>
              <a:srgbClr val="E364EE"/>
            </a:solidFill>
            <a:prstDash val="sys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b" anchorCtr="0"/>
          <a:lstStyle/>
          <a:p>
            <a:pPr algn="ctr"/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靠 近    依 靠   可 靠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63270" y="1819910"/>
            <a:ext cx="332041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</a:rPr>
              <a:t>  kào jìn      yī  kào     kě  kào</a:t>
            </a:r>
          </a:p>
        </p:txBody>
      </p:sp>
      <p:sp>
        <p:nvSpPr>
          <p:cNvPr id="8" name="矩形 7"/>
          <p:cNvSpPr/>
          <p:nvPr/>
        </p:nvSpPr>
        <p:spPr>
          <a:xfrm>
            <a:off x="4449445" y="1688465"/>
            <a:ext cx="4159250" cy="970915"/>
          </a:xfrm>
          <a:prstGeom prst="rect">
            <a:avLst/>
          </a:prstGeom>
          <a:solidFill>
            <a:srgbClr val="B7DDF9"/>
          </a:solidFill>
          <a:ln w="28575" cmpd="thickThin">
            <a:solidFill>
              <a:srgbClr val="06B1F8"/>
            </a:solidFill>
            <a:prstDash val="sys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b" anchorCtr="0"/>
          <a:lstStyle/>
          <a:p>
            <a:pPr algn="ctr"/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注 视    仰 视    视 而 不 见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525645" y="1819910"/>
            <a:ext cx="419417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</a:rPr>
              <a:t> zhù shì    yǎng shì      shì  ér   bú jiàn</a:t>
            </a:r>
          </a:p>
        </p:txBody>
      </p:sp>
      <p:sp>
        <p:nvSpPr>
          <p:cNvPr id="10" name="矩形 9"/>
          <p:cNvSpPr/>
          <p:nvPr/>
        </p:nvSpPr>
        <p:spPr>
          <a:xfrm>
            <a:off x="687070" y="3162300"/>
            <a:ext cx="3293110" cy="970915"/>
          </a:xfrm>
          <a:prstGeom prst="rect">
            <a:avLst/>
          </a:prstGeom>
          <a:solidFill>
            <a:srgbClr val="CBFBC6"/>
          </a:solidFill>
          <a:ln w="28575" cmpd="thickThin">
            <a:solidFill>
              <a:srgbClr val="30ED11"/>
            </a:solidFill>
            <a:prstDash val="sys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b" anchorCtr="0"/>
          <a:lstStyle/>
          <a:p>
            <a:pPr algn="ctr"/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抢 先    抢 救   抢 夺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79755" y="3293110"/>
            <a:ext cx="368744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</a:rPr>
              <a:t> qiǎng xiān  qiǎng jiù  qiǎng duó</a:t>
            </a:r>
          </a:p>
        </p:txBody>
      </p:sp>
      <p:sp>
        <p:nvSpPr>
          <p:cNvPr id="13" name="矩形 12"/>
          <p:cNvSpPr/>
          <p:nvPr/>
        </p:nvSpPr>
        <p:spPr>
          <a:xfrm>
            <a:off x="4450080" y="3162300"/>
            <a:ext cx="4159250" cy="970915"/>
          </a:xfrm>
          <a:prstGeom prst="rect">
            <a:avLst/>
          </a:prstGeom>
          <a:solidFill>
            <a:srgbClr val="FAC7D1"/>
          </a:solidFill>
          <a:ln w="28575" cmpd="thickThin">
            <a:solidFill>
              <a:srgbClr val="F10D1D"/>
            </a:solidFill>
            <a:prstDash val="sys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b" anchorCtr="0"/>
          <a:lstStyle/>
          <a:p>
            <a:pPr algn="ctr"/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喜 悦     愉 悦    赏 心 悦 目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449445" y="3293110"/>
            <a:ext cx="426974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</a:rPr>
              <a:t>   xǐ   yuè      yú yuè   shǎng xīn yuè mù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38914" grpId="1"/>
      <p:bldP spid="2" grpId="0" bldLvl="0" animBg="1"/>
      <p:bldP spid="7" grpId="0"/>
      <p:bldP spid="8" grpId="0" bldLvl="0" animBg="1"/>
      <p:bldP spid="9" grpId="0"/>
      <p:bldP spid="10" grpId="0" bldLvl="0" animBg="1"/>
      <p:bldP spid="12" grpId="0"/>
      <p:bldP spid="13" grpId="0" bldLvl="0" animBg="1"/>
      <p:bldP spid="1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435" y="758190"/>
            <a:ext cx="2056425" cy="576004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740410" y="815975"/>
            <a:ext cx="15621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课外积累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293110" y="1029335"/>
            <a:ext cx="31972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</a:rPr>
              <a:t>关于水果的诗句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520825" y="1774825"/>
            <a:ext cx="6741160" cy="12966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40000"/>
              </a:lnSpc>
            </a:pPr>
            <a:r>
              <a:rPr lang="en-US" sz="28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1.</a:t>
            </a:r>
            <a:r>
              <a:rPr lang="zh-CN" altLang="en-US" sz="28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一年好景君须记，最是橙黄橘绿时。</a:t>
            </a:r>
          </a:p>
          <a:p>
            <a:pPr fontAlgn="auto">
              <a:lnSpc>
                <a:spcPct val="140000"/>
              </a:lnSpc>
            </a:pPr>
            <a:r>
              <a:rPr lang="zh-CN" altLang="en-US" sz="28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           </a:t>
            </a:r>
            <a:r>
              <a:rPr lang="en-US" altLang="zh-CN" sz="28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——</a:t>
            </a:r>
            <a:r>
              <a:rPr lang="zh-CN" altLang="en-US" sz="28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苏轼《赠刘景文》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520825" y="3206750"/>
            <a:ext cx="6741160" cy="12966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40000"/>
              </a:lnSpc>
            </a:pPr>
            <a:r>
              <a:rPr lang="en-US" sz="28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2.</a:t>
            </a:r>
            <a:r>
              <a:rPr lang="zh-CN" altLang="en-US" sz="28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梅子金黄杏子肥，麦花雪白菜花稀。</a:t>
            </a:r>
          </a:p>
          <a:p>
            <a:pPr fontAlgn="auto">
              <a:lnSpc>
                <a:spcPct val="140000"/>
              </a:lnSpc>
            </a:pPr>
            <a:r>
              <a:rPr lang="zh-CN" altLang="en-US" sz="28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     </a:t>
            </a:r>
            <a:r>
              <a:rPr lang="en-US" altLang="zh-CN" sz="28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——</a:t>
            </a:r>
            <a:r>
              <a:rPr lang="zh-CN" altLang="en-US" sz="28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范成大《四时田园杂兴》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5" grpId="2"/>
      <p:bldP spid="5" grpId="3"/>
      <p:bldP spid="8" grpId="0"/>
      <p:bldP spid="8" grpId="1"/>
      <p:bldP spid="8" grpId="2"/>
      <p:bldP spid="8" grpId="3"/>
      <p:bldP spid="3" grpId="0"/>
      <p:bldP spid="3" grpId="1"/>
      <p:bldP spid="3" grpId="2"/>
      <p:bldP spid="3" grpId="3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1334135" y="711835"/>
            <a:ext cx="6741160" cy="12966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40000"/>
              </a:lnSpc>
            </a:pPr>
            <a:r>
              <a:rPr lang="en-US" sz="28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3.</a:t>
            </a:r>
            <a:r>
              <a:rPr lang="zh-CN" altLang="en-US" sz="28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葡萄美酒夜光杯，欲饮琵琶马上催。</a:t>
            </a:r>
          </a:p>
          <a:p>
            <a:pPr fontAlgn="auto">
              <a:lnSpc>
                <a:spcPct val="140000"/>
              </a:lnSpc>
            </a:pPr>
            <a:r>
              <a:rPr lang="zh-CN" altLang="en-US" sz="28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          </a:t>
            </a:r>
            <a:r>
              <a:rPr lang="en-US" altLang="zh-CN" sz="28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——</a:t>
            </a:r>
            <a:r>
              <a:rPr lang="zh-CN" altLang="en-US" sz="28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王之涣《凉州词》</a:t>
            </a:r>
          </a:p>
        </p:txBody>
      </p:sp>
      <p:pic>
        <p:nvPicPr>
          <p:cNvPr id="4" name="图片 3" descr="201827-1206251T5117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5370" y="2036445"/>
            <a:ext cx="1936750" cy="1480185"/>
          </a:xfrm>
          <a:prstGeom prst="rect">
            <a:avLst/>
          </a:prstGeom>
        </p:spPr>
      </p:pic>
      <p:pic>
        <p:nvPicPr>
          <p:cNvPr id="6" name="图片 5" descr="838ba61ea8d3fd1fee516e173b4e251f95ca5f4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08275" y="3410585"/>
            <a:ext cx="1910715" cy="1108710"/>
          </a:xfrm>
          <a:prstGeom prst="rect">
            <a:avLst/>
          </a:prstGeom>
        </p:spPr>
      </p:pic>
      <p:pic>
        <p:nvPicPr>
          <p:cNvPr id="7" name="图片 6" descr="574e9258d109b3de628c4c4fc7bf6c81800a4ce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21175" y="2103755"/>
            <a:ext cx="1784350" cy="1346200"/>
          </a:xfrm>
          <a:prstGeom prst="rect">
            <a:avLst/>
          </a:prstGeom>
        </p:spPr>
      </p:pic>
      <p:pic>
        <p:nvPicPr>
          <p:cNvPr id="9" name="图片 8" descr="b03533fa828ba61ed162d3014b34970a304e590b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68085" y="3002280"/>
            <a:ext cx="2139315" cy="13328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8" grpId="2"/>
      <p:bldP spid="8" grpId="3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435" y="686435"/>
            <a:ext cx="2056425" cy="576004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740410" y="744220"/>
            <a:ext cx="15621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课后作业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407160" y="1815465"/>
            <a:ext cx="6657340" cy="1770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你最喜欢的水果是什么？先描述一下它的外貌特点吗？然后自己动手试着画一画，看谁画的最像。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0908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340" y="685165"/>
            <a:ext cx="2055784" cy="57600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701675" y="742950"/>
            <a:ext cx="16611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知识绿卡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729990" y="818515"/>
            <a:ext cx="16846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微软雅黑" panose="020B0503020204020204" charset="-122"/>
                <a:ea typeface="微软雅黑" panose="020B0503020204020204" charset="-122"/>
              </a:rPr>
              <a:t>杨  桃 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173220" y="1578610"/>
            <a:ext cx="4241800" cy="29686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en-US" altLang="zh-CN" sz="2400" b="1" dirty="0">
                <a:solidFill>
                  <a:srgbClr val="3333FF"/>
                </a:solidFill>
                <a:latin typeface="仿宋_GB2312" panose="02010609030101010101" charset="-122"/>
                <a:ea typeface="仿宋_GB2312" panose="02010609030101010101" charset="-122"/>
                <a:sym typeface="+mn-ea"/>
              </a:rPr>
              <a:t>    </a:t>
            </a:r>
            <a:r>
              <a:rPr lang="zh-CN" altLang="en-US" sz="2400" b="1" dirty="0">
                <a:solidFill>
                  <a:srgbClr val="3333FF"/>
                </a:solidFill>
                <a:latin typeface="仿宋_GB2312" panose="02010609030101010101" charset="-122"/>
                <a:ea typeface="仿宋_GB2312" panose="02010609030101010101" charset="-122"/>
                <a:sym typeface="+mn-ea"/>
              </a:rPr>
              <a:t>杨桃外皮坚硬，内里酸甜多汁，味道像是葡萄、芒果和柠檬的集合体。原产于斯里兰卡，后来广泛种植在世界各地。因为草酸含量过高，因此肾脏不好的人士不能多吃。</a:t>
            </a:r>
          </a:p>
        </p:txBody>
      </p:sp>
      <p:pic>
        <p:nvPicPr>
          <p:cNvPr id="3" name="图片 2" descr="C:\Users\DELL\Desktop\83025aafa40f4bfbc3971b71094f78f0f736184b.jpg83025aafa40f4bfbc3971b71094f78f0f736184b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4035" y="1804035"/>
            <a:ext cx="3034030" cy="2743200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通用的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330" y="627380"/>
            <a:ext cx="2258695" cy="63246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67055" y="713105"/>
            <a:ext cx="22479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生字认一认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084070" y="1793875"/>
            <a:ext cx="13182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靠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近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084070" y="1388745"/>
            <a:ext cx="7073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kào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097270" y="1793875"/>
            <a:ext cx="15570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美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而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香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525260" y="1388745"/>
            <a:ext cx="8324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ér</a:t>
            </a:r>
          </a:p>
        </p:txBody>
      </p:sp>
      <p:pic>
        <p:nvPicPr>
          <p:cNvPr id="4" name="图片 3" descr="F:\伊太宝\（旧）人教版课件\二下\2018小教搭语文二下（统编）图图\R13-1 靠近.jpgR13-1 靠近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39240" y="2315845"/>
            <a:ext cx="2407285" cy="2407285"/>
          </a:xfrm>
          <a:prstGeom prst="rect">
            <a:avLst/>
          </a:prstGeom>
        </p:spPr>
      </p:pic>
      <p:pic>
        <p:nvPicPr>
          <p:cNvPr id="8" name="图片 7" descr="F:\伊太宝\（旧）人教版课件\二下\2018小教搭语文二下（统编）图图\X2-8 桃花.jpgX2-8 桃花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01310" y="2544445"/>
            <a:ext cx="2459355" cy="19234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2199640" y="1339850"/>
            <a:ext cx="9842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班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级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2199640" y="957580"/>
            <a:ext cx="7073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bān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947410" y="1339850"/>
            <a:ext cx="9842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倒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车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947410" y="957580"/>
            <a:ext cx="7073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dào</a:t>
            </a:r>
          </a:p>
        </p:txBody>
      </p:sp>
      <p:pic>
        <p:nvPicPr>
          <p:cNvPr id="2" name="图片 1" descr="F:\伊太宝\（旧）人教版课件\二下\2018小教搭语文二下（统编）图图\R13-3 班级.jpgR13-3 班级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10945" y="1913255"/>
            <a:ext cx="2501265" cy="2501900"/>
          </a:xfrm>
          <a:prstGeom prst="rect">
            <a:avLst/>
          </a:prstGeom>
        </p:spPr>
      </p:pic>
      <p:pic>
        <p:nvPicPr>
          <p:cNvPr id="3" name="图片 2" descr="F:\伊太宝\（旧）人教版课件\二下\2018小教搭语文二下（统编）图图\R13-4 倒车.jpgR13-4 倒车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79340" y="2078990"/>
            <a:ext cx="3120390" cy="23361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  <p:bldP spid="7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037715" y="1285240"/>
            <a:ext cx="12922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审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问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915160" y="961390"/>
            <a:ext cx="10928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shěn</a:t>
            </a:r>
          </a:p>
        </p:txBody>
      </p:sp>
      <p:pic>
        <p:nvPicPr>
          <p:cNvPr id="4" name="图片 3" descr="F:\伊太宝\（旧）人教版课件\二下\2018小教搭语文二下（统编）图图\R13-5 审问.jpgR13-5 审问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91235" y="1870710"/>
            <a:ext cx="2900045" cy="241490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254750" y="1268730"/>
            <a:ext cx="12922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视</a:t>
            </a:r>
            <a:r>
              <a:rPr lang="en-US" altLang="zh-CN"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线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254750" y="961390"/>
            <a:ext cx="10928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shì</a:t>
            </a:r>
          </a:p>
        </p:txBody>
      </p:sp>
      <p:pic>
        <p:nvPicPr>
          <p:cNvPr id="12" name="图片 11" descr="F:\伊太宝\（旧）人教版课件\二下\2018小教搭语文二下（统编）图图\R13-6 视线.jpgR13-6 视线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00040" y="2093595"/>
            <a:ext cx="2802255" cy="21310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127885" y="1268095"/>
            <a:ext cx="9842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严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肃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538730" y="925195"/>
            <a:ext cx="7073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sù</a:t>
            </a:r>
          </a:p>
        </p:txBody>
      </p:sp>
      <p:pic>
        <p:nvPicPr>
          <p:cNvPr id="2" name="图片 1" descr="F:\伊太宝\（旧）人教版课件\二下\2018小教搭语文二下（统编）图图\R13-7 严肃.jpgR13-7 严肃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27860" y="2093595"/>
            <a:ext cx="1384300" cy="224663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129655" y="1251585"/>
            <a:ext cx="9842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晌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午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972810" y="925195"/>
            <a:ext cx="10928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shǎng</a:t>
            </a:r>
          </a:p>
        </p:txBody>
      </p:sp>
      <p:pic>
        <p:nvPicPr>
          <p:cNvPr id="7" name="图片 6" descr="F:\伊太宝\（旧）人教版课件\二下\2018小教搭语文二下（统编）图图\R13-8 晌午.jpgR13-8 晌午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44160" y="1773555"/>
            <a:ext cx="2219325" cy="26695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2056130" y="1339850"/>
            <a:ext cx="9842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悦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耳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042795" y="1013460"/>
            <a:ext cx="7073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yuè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217920" y="1339850"/>
            <a:ext cx="9842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教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诲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566535" y="1013460"/>
            <a:ext cx="7073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huì</a:t>
            </a:r>
          </a:p>
        </p:txBody>
      </p:sp>
      <p:pic>
        <p:nvPicPr>
          <p:cNvPr id="3" name="图片 2" descr="F:\伊太宝\（旧）人教版课件\二下\2018小教搭语文二下（统编）图图\R13-9 悦耳.jpgR13-9 悦耳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22375" y="2305368"/>
            <a:ext cx="2741930" cy="2000885"/>
          </a:xfrm>
          <a:prstGeom prst="rect">
            <a:avLst/>
          </a:prstGeom>
        </p:spPr>
      </p:pic>
      <p:pic>
        <p:nvPicPr>
          <p:cNvPr id="5" name="图片 4" descr="F:\伊太宝\（旧）人教版课件\二下\2018小教搭语文二下（统编）图图\R13-10 教诲.jpgR13-10 教诲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09210" y="2148205"/>
            <a:ext cx="2753995" cy="2327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792605" y="1933575"/>
            <a:ext cx="7359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/>
              <a:t>倒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744470" y="1577340"/>
            <a:ext cx="10083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dào 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580765" y="1577340"/>
            <a:ext cx="15392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3333FF"/>
                </a:solidFill>
              </a:rPr>
              <a:t>倒着走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744470" y="2249805"/>
            <a:ext cx="10083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dǎo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564255" y="2249805"/>
            <a:ext cx="16135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3333FF"/>
                </a:solidFill>
                <a:latin typeface="+mn-ea"/>
              </a:rPr>
              <a:t>摔倒</a:t>
            </a:r>
          </a:p>
        </p:txBody>
      </p:sp>
      <p:sp>
        <p:nvSpPr>
          <p:cNvPr id="4" name="左大括号 3"/>
          <p:cNvSpPr/>
          <p:nvPr/>
        </p:nvSpPr>
        <p:spPr>
          <a:xfrm>
            <a:off x="2375535" y="1704340"/>
            <a:ext cx="268605" cy="979805"/>
          </a:xfrm>
          <a:prstGeom prst="leftBrace">
            <a:avLst/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42745" y="3107690"/>
            <a:ext cx="559308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造句：</a:t>
            </a:r>
          </a:p>
          <a:p>
            <a:pPr fontAlgn="auto">
              <a:lnSpc>
                <a:spcPct val="150000"/>
              </a:lnSpc>
            </a:pP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他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倒着走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的时候不小心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摔倒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了。</a:t>
            </a:r>
          </a:p>
        </p:txBody>
      </p:sp>
      <p:pic>
        <p:nvPicPr>
          <p:cNvPr id="9" name="图片 8" descr="F:\伊太宝\（旧）人教版课件\二下\2018小教搭语文二下（统编）图图\第18课 18-2多音字.jpg第18课 18-2多音字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18505" y="1436370"/>
            <a:ext cx="2598420" cy="2424430"/>
          </a:xfrm>
          <a:prstGeom prst="rect">
            <a:avLst/>
          </a:prstGeom>
        </p:spPr>
      </p:pic>
      <p:pic>
        <p:nvPicPr>
          <p:cNvPr id="10" name="图片 9" descr="通用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205" y="676275"/>
            <a:ext cx="1859915" cy="57594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662305" y="734060"/>
            <a:ext cx="14973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多音字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6" grpId="0"/>
      <p:bldP spid="8" grpId="0"/>
      <p:bldP spid="4" grpId="0" animBg="1"/>
      <p:bldP spid="2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962</Words>
  <Application>Microsoft Office PowerPoint</Application>
  <PresentationFormat>全屏显示(16:9)</PresentationFormat>
  <Paragraphs>139</Paragraphs>
  <Slides>29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42" baseType="lpstr">
      <vt:lpstr>Meiryo</vt:lpstr>
      <vt:lpstr>方正姚体</vt:lpstr>
      <vt:lpstr>仿宋</vt:lpstr>
      <vt:lpstr>仿宋_GB2312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518</cp:revision>
  <dcterms:created xsi:type="dcterms:W3CDTF">2016-03-25T01:23:00Z</dcterms:created>
  <dcterms:modified xsi:type="dcterms:W3CDTF">2021-06-27T10:56:43Z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2052-10.1.0.7566</vt:lpwstr>
  </property>
</Properties>
</file>