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256" r:id="rId3"/>
    <p:sldId id="257" r:id="rId4"/>
    <p:sldId id="270" r:id="rId5"/>
    <p:sldId id="266" r:id="rId6"/>
    <p:sldId id="295" r:id="rId7"/>
    <p:sldId id="361" r:id="rId8"/>
    <p:sldId id="284" r:id="rId9"/>
    <p:sldId id="282" r:id="rId10"/>
    <p:sldId id="276" r:id="rId11"/>
    <p:sldId id="293" r:id="rId12"/>
    <p:sldId id="281" r:id="rId13"/>
    <p:sldId id="280" r:id="rId14"/>
    <p:sldId id="279" r:id="rId15"/>
    <p:sldId id="294" r:id="rId16"/>
    <p:sldId id="278" r:id="rId17"/>
    <p:sldId id="299" r:id="rId18"/>
    <p:sldId id="289" r:id="rId19"/>
    <p:sldId id="341" r:id="rId20"/>
    <p:sldId id="342" r:id="rId21"/>
    <p:sldId id="343" r:id="rId22"/>
    <p:sldId id="267" r:id="rId23"/>
    <p:sldId id="344" r:id="rId24"/>
    <p:sldId id="345" r:id="rId25"/>
    <p:sldId id="268" r:id="rId26"/>
    <p:sldId id="296" r:id="rId27"/>
    <p:sldId id="362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>
          <p15:clr>
            <a:srgbClr val="A4A3A4"/>
          </p15:clr>
        </p15:guide>
        <p15:guide id="2" pos="3784">
          <p15:clr>
            <a:srgbClr val="A4A3A4"/>
          </p15:clr>
        </p15:guide>
        <p15:guide id="3" orient="horz" pos="1631">
          <p15:clr>
            <a:srgbClr val="A4A3A4"/>
          </p15:clr>
        </p15:guide>
        <p15:guide id="4" pos="2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74"/>
        <p:guide pos="3784"/>
        <p:guide orient="horz" pos="1631"/>
        <p:guide pos="28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394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065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125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951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966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305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945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554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6670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15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68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668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130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529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773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3450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951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6877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7313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3593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335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097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43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184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295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252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33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矩形 321"/>
          <p:cNvSpPr/>
          <p:nvPr userDrawn="1"/>
        </p:nvSpPr>
        <p:spPr>
          <a:xfrm>
            <a:off x="2970280" y="4259916"/>
            <a:ext cx="3203442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3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631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84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40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03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763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897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70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71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4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4" name="矩形 323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矩形 315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0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  <a:t>2021/6/12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48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5588621" y="1463244"/>
            <a:ext cx="2801779" cy="55197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中国美食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5955894" y="2406696"/>
            <a:ext cx="1827848" cy="2938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课时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35" y="645459"/>
            <a:ext cx="4683055" cy="31376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05794"/>
            <a:ext cx="9144000" cy="83770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4534451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线形标注 1 15"/>
          <p:cNvSpPr/>
          <p:nvPr/>
        </p:nvSpPr>
        <p:spPr>
          <a:xfrm>
            <a:off x="407195" y="3488532"/>
            <a:ext cx="2667000" cy="685800"/>
          </a:xfrm>
          <a:prstGeom prst="borderCallout1">
            <a:avLst>
              <a:gd name="adj1" fmla="val -852"/>
              <a:gd name="adj2" fmla="val 17055"/>
              <a:gd name="adj3" fmla="val -234766"/>
              <a:gd name="adj4" fmla="val 25456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不要落下草字头</a:t>
            </a:r>
          </a:p>
        </p:txBody>
      </p:sp>
      <p:sp>
        <p:nvSpPr>
          <p:cNvPr id="2" name="文本框 62"/>
          <p:cNvSpPr txBox="1"/>
          <p:nvPr/>
        </p:nvSpPr>
        <p:spPr>
          <a:xfrm>
            <a:off x="3338885" y="2312188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/>
          <p:nvPr/>
        </p:nvSpPr>
        <p:spPr>
          <a:xfrm>
            <a:off x="4460071" y="2312353"/>
            <a:ext cx="3719657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番茄   茄子</a:t>
            </a:r>
          </a:p>
        </p:txBody>
      </p:sp>
      <p:sp>
        <p:nvSpPr>
          <p:cNvPr id="4" name="文本框 8"/>
          <p:cNvSpPr txBox="1"/>
          <p:nvPr/>
        </p:nvSpPr>
        <p:spPr>
          <a:xfrm>
            <a:off x="3338964" y="3347672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：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4572000" y="3347672"/>
            <a:ext cx="4114800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番茄含有丰富的维生素。</a:t>
            </a:r>
          </a:p>
        </p:txBody>
      </p:sp>
      <p:sp>
        <p:nvSpPr>
          <p:cNvPr id="7" name="文本框 60"/>
          <p:cNvSpPr txBox="1"/>
          <p:nvPr/>
        </p:nvSpPr>
        <p:spPr>
          <a:xfrm>
            <a:off x="3338964" y="1184071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67239" y="1099661"/>
            <a:ext cx="1944788" cy="1853955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/>
          <p:nvPr/>
        </p:nvSpPr>
        <p:spPr>
          <a:xfrm>
            <a:off x="837428" y="888596"/>
            <a:ext cx="2501457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茄</a:t>
            </a:r>
          </a:p>
        </p:txBody>
      </p:sp>
      <p:sp>
        <p:nvSpPr>
          <p:cNvPr id="17" name="文本框 59"/>
          <p:cNvSpPr txBox="1"/>
          <p:nvPr/>
        </p:nvSpPr>
        <p:spPr>
          <a:xfrm>
            <a:off x="1387327" y="477203"/>
            <a:ext cx="94984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qié</a:t>
            </a:r>
            <a:endParaRPr lang="en-US" altLang="zh-CN" sz="3600" b="1" dirty="0">
              <a:latin typeface="Pinyin Adjust" panose="02000500000000000000" charset="0"/>
              <a:ea typeface="GB Pinyinok-B" panose="02010601030101010101" pitchFamily="2" charset="-122"/>
              <a:cs typeface="Pinyin Adjust" panose="02000500000000000000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01695" y="1310727"/>
            <a:ext cx="1308994" cy="666257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QQ截图201907311034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693" y="1099661"/>
            <a:ext cx="4063365" cy="698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" grpId="0"/>
      <p:bldP spid="3" grpId="0"/>
      <p:bldP spid="4" grpId="0"/>
      <p:bldP spid="5" grpId="0"/>
      <p:bldP spid="7" grpId="0"/>
      <p:bldP spid="12" grpId="0"/>
      <p:bldP spid="17" grpId="0"/>
      <p:bldP spid="1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/>
          <p:nvPr/>
        </p:nvSpPr>
        <p:spPr>
          <a:xfrm>
            <a:off x="3380873" y="2472801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/>
          <p:nvPr/>
        </p:nvSpPr>
        <p:spPr>
          <a:xfrm>
            <a:off x="4515803" y="2472691"/>
            <a:ext cx="228457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烤肉   烤火  </a:t>
            </a:r>
          </a:p>
        </p:txBody>
      </p:sp>
      <p:sp>
        <p:nvSpPr>
          <p:cNvPr id="4" name="文本框 8"/>
          <p:cNvSpPr txBox="1"/>
          <p:nvPr/>
        </p:nvSpPr>
        <p:spPr>
          <a:xfrm>
            <a:off x="3381033" y="3450364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：</a:t>
            </a:r>
          </a:p>
        </p:txBody>
      </p:sp>
      <p:sp>
        <p:nvSpPr>
          <p:cNvPr id="5" name="文本框 9"/>
          <p:cNvSpPr txBox="1"/>
          <p:nvPr/>
        </p:nvSpPr>
        <p:spPr>
          <a:xfrm>
            <a:off x="4515802" y="3311000"/>
            <a:ext cx="4368425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烤肉香喷喷的，非常美味。</a:t>
            </a:r>
          </a:p>
        </p:txBody>
      </p:sp>
      <p:sp>
        <p:nvSpPr>
          <p:cNvPr id="7" name="文本框 60"/>
          <p:cNvSpPr txBox="1"/>
          <p:nvPr/>
        </p:nvSpPr>
        <p:spPr>
          <a:xfrm>
            <a:off x="3324676" y="1131683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38216" y="1454319"/>
            <a:ext cx="2079180" cy="1968989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/>
          <p:nvPr/>
        </p:nvSpPr>
        <p:spPr>
          <a:xfrm>
            <a:off x="730679" y="1358288"/>
            <a:ext cx="2501457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</a:t>
            </a:r>
          </a:p>
        </p:txBody>
      </p:sp>
      <p:sp>
        <p:nvSpPr>
          <p:cNvPr id="17" name="文本框 59"/>
          <p:cNvSpPr txBox="1"/>
          <p:nvPr/>
        </p:nvSpPr>
        <p:spPr>
          <a:xfrm>
            <a:off x="1260256" y="841973"/>
            <a:ext cx="1147763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kǎo</a:t>
            </a:r>
            <a:r>
              <a:rPr lang="en-US" altLang="zh-CN" sz="3600" dirty="0">
                <a:solidFill>
                  <a:srgbClr val="C00000"/>
                </a:solidFill>
                <a:latin typeface="Pinyin Adjust" panose="02000500000000000000" charset="0"/>
                <a:cs typeface="Pinyin Adjust" panose="02000500000000000000" charset="0"/>
              </a:rPr>
              <a:t>  </a:t>
            </a:r>
            <a:endParaRPr lang="zh-CN" altLang="en-US" sz="3600" dirty="0">
              <a:solidFill>
                <a:srgbClr val="C00000"/>
              </a:solidFill>
              <a:latin typeface="Pinyin Adjust" panose="02000500000000000000" charset="0"/>
              <a:cs typeface="Pinyin Adjust" panose="02000500000000000000" charset="0"/>
            </a:endParaRPr>
          </a:p>
        </p:txBody>
      </p:sp>
      <p:pic>
        <p:nvPicPr>
          <p:cNvPr id="14" name="图片 13" descr="QQ截图2019073110435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130" y="1064895"/>
            <a:ext cx="4293394" cy="663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9"/>
          <p:cNvSpPr txBox="1"/>
          <p:nvPr/>
        </p:nvSpPr>
        <p:spPr>
          <a:xfrm>
            <a:off x="1434578" y="868071"/>
            <a:ext cx="949849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yā</a:t>
            </a:r>
            <a:r>
              <a:rPr lang="en-US" altLang="zh-CN" sz="3600" dirty="0">
                <a:solidFill>
                  <a:srgbClr val="C00000"/>
                </a:solidFill>
                <a:latin typeface="Pinyin Adjust" panose="02000500000000000000" charset="0"/>
                <a:cs typeface="Pinyin Adjust" panose="02000500000000000000" charset="0"/>
              </a:rPr>
              <a:t>  </a:t>
            </a:r>
          </a:p>
        </p:txBody>
      </p:sp>
      <p:sp>
        <p:nvSpPr>
          <p:cNvPr id="4" name="文本框 60"/>
          <p:cNvSpPr txBox="1"/>
          <p:nvPr/>
        </p:nvSpPr>
        <p:spPr>
          <a:xfrm>
            <a:off x="3357244" y="1148203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5" name="文本框 62"/>
          <p:cNvSpPr txBox="1"/>
          <p:nvPr/>
        </p:nvSpPr>
        <p:spPr>
          <a:xfrm>
            <a:off x="3357244" y="2306413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6" name="文本框 63"/>
          <p:cNvSpPr txBox="1"/>
          <p:nvPr/>
        </p:nvSpPr>
        <p:spPr>
          <a:xfrm>
            <a:off x="4475798" y="2306479"/>
            <a:ext cx="215598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鸭子  鸭蛋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24610" y="1398143"/>
            <a:ext cx="2079180" cy="1968989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792787" y="1216231"/>
            <a:ext cx="2478881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鸭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3413760" y="3346059"/>
            <a:ext cx="138386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15" name="矩形 14"/>
          <p:cNvSpPr/>
          <p:nvPr/>
        </p:nvSpPr>
        <p:spPr>
          <a:xfrm>
            <a:off x="4562512" y="3346153"/>
            <a:ext cx="3261251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dirty="0">
                <a:latin typeface="微软雅黑" panose="020B0503020204020204" charset="-122"/>
                <a:ea typeface="微软雅黑" panose="020B0503020204020204" charset="-122"/>
              </a:rPr>
              <a:t>这只鸭子真可爱。</a:t>
            </a:r>
          </a:p>
        </p:txBody>
      </p:sp>
      <p:pic>
        <p:nvPicPr>
          <p:cNvPr id="2" name="图片 1" descr="QQ截图201907311047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797" y="1148239"/>
            <a:ext cx="4303395" cy="590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0"/>
          <p:cNvSpPr txBox="1"/>
          <p:nvPr/>
        </p:nvSpPr>
        <p:spPr>
          <a:xfrm>
            <a:off x="3671307" y="1241072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3" name="文本框 62"/>
          <p:cNvSpPr txBox="1"/>
          <p:nvPr/>
        </p:nvSpPr>
        <p:spPr>
          <a:xfrm>
            <a:off x="3671325" y="2566978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/>
          <p:nvPr/>
        </p:nvSpPr>
        <p:spPr>
          <a:xfrm>
            <a:off x="5022271" y="2566988"/>
            <a:ext cx="229552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牛肉    羊肉 </a:t>
            </a:r>
          </a:p>
        </p:txBody>
      </p:sp>
      <p:grpSp>
        <p:nvGrpSpPr>
          <p:cNvPr id="5" name="组合 23"/>
          <p:cNvGrpSpPr/>
          <p:nvPr/>
        </p:nvGrpSpPr>
        <p:grpSpPr>
          <a:xfrm>
            <a:off x="1165034" y="1662242"/>
            <a:ext cx="1920240" cy="1898420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/>
          <p:nvPr/>
        </p:nvSpPr>
        <p:spPr>
          <a:xfrm>
            <a:off x="1178032" y="1495642"/>
            <a:ext cx="2478881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71150" y="3530442"/>
            <a:ext cx="457057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 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我喜欢吃红烧牛肉。</a:t>
            </a:r>
          </a:p>
        </p:txBody>
      </p:sp>
      <p:sp>
        <p:nvSpPr>
          <p:cNvPr id="13" name="文本框 59"/>
          <p:cNvSpPr txBox="1"/>
          <p:nvPr/>
        </p:nvSpPr>
        <p:spPr>
          <a:xfrm>
            <a:off x="1882751" y="1152460"/>
            <a:ext cx="120015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ròu</a:t>
            </a:r>
            <a:r>
              <a:rPr lang="en-US" altLang="zh-CN" sz="3600" dirty="0">
                <a:solidFill>
                  <a:srgbClr val="C00000"/>
                </a:solidFill>
                <a:latin typeface="Pinyin Adjust" panose="02000500000000000000" charset="0"/>
                <a:cs typeface="Pinyin Adjust" panose="02000500000000000000" charset="0"/>
              </a:rPr>
              <a:t> </a:t>
            </a:r>
          </a:p>
        </p:txBody>
      </p:sp>
      <p:pic>
        <p:nvPicPr>
          <p:cNvPr id="15" name="图片 14" descr="QQ截图201907311052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866" y="1086803"/>
            <a:ext cx="3589973" cy="838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0"/>
          <p:cNvSpPr txBox="1"/>
          <p:nvPr/>
        </p:nvSpPr>
        <p:spPr>
          <a:xfrm>
            <a:off x="3413442" y="1222975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3" name="文本框 62"/>
          <p:cNvSpPr txBox="1"/>
          <p:nvPr/>
        </p:nvSpPr>
        <p:spPr>
          <a:xfrm>
            <a:off x="3466323" y="2502684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/>
          <p:nvPr/>
        </p:nvSpPr>
        <p:spPr>
          <a:xfrm>
            <a:off x="4673917" y="2502694"/>
            <a:ext cx="37195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公鸡   小鸡</a:t>
            </a:r>
          </a:p>
        </p:txBody>
      </p:sp>
      <p:grpSp>
        <p:nvGrpSpPr>
          <p:cNvPr id="5" name="组合 23"/>
          <p:cNvGrpSpPr/>
          <p:nvPr/>
        </p:nvGrpSpPr>
        <p:grpSpPr>
          <a:xfrm>
            <a:off x="611341" y="871452"/>
            <a:ext cx="2079180" cy="1968989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/>
          <p:nvPr/>
        </p:nvSpPr>
        <p:spPr>
          <a:xfrm>
            <a:off x="738205" y="768459"/>
            <a:ext cx="2478881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鸡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66166" y="3451440"/>
            <a:ext cx="46901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公鸡每天早上打鸣。</a:t>
            </a:r>
          </a:p>
        </p:txBody>
      </p:sp>
      <p:sp>
        <p:nvSpPr>
          <p:cNvPr id="13" name="文本框 59"/>
          <p:cNvSpPr txBox="1"/>
          <p:nvPr/>
        </p:nvSpPr>
        <p:spPr>
          <a:xfrm>
            <a:off x="1375904" y="302836"/>
            <a:ext cx="1203484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jī</a:t>
            </a:r>
            <a:r>
              <a:rPr lang="en-US" altLang="zh-CN" sz="3600" dirty="0">
                <a:solidFill>
                  <a:srgbClr val="C00000"/>
                </a:solidFill>
                <a:latin typeface="Pinyin Adjust" panose="02000500000000000000" charset="0"/>
                <a:cs typeface="Pinyin Adjust" panose="02000500000000000000" charset="0"/>
              </a:rPr>
              <a:t>  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534370" y="3342531"/>
            <a:ext cx="2931795" cy="839629"/>
          </a:xfrm>
          <a:prstGeom prst="borderCallout1">
            <a:avLst>
              <a:gd name="adj1" fmla="val -3119"/>
              <a:gd name="adj2" fmla="val 11419"/>
              <a:gd name="adj3" fmla="val -92775"/>
              <a:gd name="adj4" fmla="val 18908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偏旁部首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又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不要忘了写</a:t>
            </a:r>
          </a:p>
        </p:txBody>
      </p:sp>
      <p:pic>
        <p:nvPicPr>
          <p:cNvPr id="11" name="图片 10" descr="QQ截图2019073110560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692" y="1120140"/>
            <a:ext cx="3733324" cy="735806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9325" y="1353856"/>
            <a:ext cx="753428" cy="1190625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0" grpId="0"/>
      <p:bldP spid="13" grpId="0"/>
      <p:bldP spid="17" grpId="0" bldLvl="0" animBg="1"/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1432573" y="900854"/>
            <a:ext cx="1187768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dàn</a:t>
            </a:r>
            <a:r>
              <a:rPr lang="en-US" altLang="zh-CN" sz="3600" b="1" dirty="0">
                <a:solidFill>
                  <a:srgbClr val="000000"/>
                </a:solidFill>
                <a:latin typeface="Pinyin Adjust" panose="02000500000000000000" charset="0"/>
                <a:ea typeface="黑体" panose="02010609060101010101" charset="-122"/>
                <a:cs typeface="Pinyin Adjust" panose="02000500000000000000" charset="0"/>
              </a:rPr>
              <a:t> </a:t>
            </a:r>
            <a:r>
              <a:rPr lang="en-US" altLang="zh-CN" sz="3000" b="1" dirty="0">
                <a:solidFill>
                  <a:srgbClr val="C00000"/>
                </a:solidFill>
                <a:latin typeface="+mn-ea"/>
              </a:rPr>
              <a:t> </a:t>
            </a:r>
            <a:endParaRPr lang="zh-CN" altLang="en-US" sz="30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" name="文本框 60"/>
          <p:cNvSpPr txBox="1"/>
          <p:nvPr/>
        </p:nvSpPr>
        <p:spPr>
          <a:xfrm>
            <a:off x="3341052" y="1204877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/>
          <p:nvPr/>
        </p:nvSpPr>
        <p:spPr>
          <a:xfrm>
            <a:off x="3341052" y="2170682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/>
          <p:nvPr/>
        </p:nvSpPr>
        <p:spPr>
          <a:xfrm>
            <a:off x="4652487" y="2170748"/>
            <a:ext cx="225218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鸡蛋  鸭蛋</a:t>
            </a:r>
          </a:p>
        </p:txBody>
      </p:sp>
      <p:grpSp>
        <p:nvGrpSpPr>
          <p:cNvPr id="6" name="组合 23"/>
          <p:cNvGrpSpPr/>
          <p:nvPr/>
        </p:nvGrpSpPr>
        <p:grpSpPr>
          <a:xfrm>
            <a:off x="707035" y="1523312"/>
            <a:ext cx="2079180" cy="1968989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/>
          <p:nvPr/>
        </p:nvSpPr>
        <p:spPr>
          <a:xfrm>
            <a:off x="873835" y="1368296"/>
            <a:ext cx="2478881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</a:p>
        </p:txBody>
      </p:sp>
      <p:sp>
        <p:nvSpPr>
          <p:cNvPr id="11" name="文本框 9"/>
          <p:cNvSpPr txBox="1"/>
          <p:nvPr/>
        </p:nvSpPr>
        <p:spPr>
          <a:xfrm>
            <a:off x="3340894" y="3204687"/>
            <a:ext cx="46901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 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咸鸭蛋特别好吃。</a:t>
            </a:r>
          </a:p>
        </p:txBody>
      </p:sp>
      <p:pic>
        <p:nvPicPr>
          <p:cNvPr id="13" name="图片 12" descr="QQ截图2019073110585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1139666"/>
            <a:ext cx="4495800" cy="661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1094899" y="619125"/>
            <a:ext cx="119110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chǎo</a:t>
            </a:r>
            <a:r>
              <a:rPr lang="en-US" altLang="zh-CN" sz="3000" b="1" dirty="0">
                <a:solidFill>
                  <a:srgbClr val="C00000"/>
                </a:solidFill>
                <a:latin typeface="+mn-ea"/>
              </a:rPr>
              <a:t> </a:t>
            </a:r>
            <a:endParaRPr lang="zh-CN" altLang="en-US" sz="30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" name="文本框 60"/>
          <p:cNvSpPr txBox="1"/>
          <p:nvPr/>
        </p:nvSpPr>
        <p:spPr>
          <a:xfrm>
            <a:off x="3081971" y="1271076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/>
          <p:nvPr/>
        </p:nvSpPr>
        <p:spPr>
          <a:xfrm>
            <a:off x="3081971" y="2339275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/>
          <p:nvPr/>
        </p:nvSpPr>
        <p:spPr>
          <a:xfrm>
            <a:off x="4429929" y="2306413"/>
            <a:ext cx="3719657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炒菜   炒肉</a:t>
            </a:r>
          </a:p>
        </p:txBody>
      </p:sp>
      <p:grpSp>
        <p:nvGrpSpPr>
          <p:cNvPr id="6" name="组合 23"/>
          <p:cNvGrpSpPr/>
          <p:nvPr/>
        </p:nvGrpSpPr>
        <p:grpSpPr>
          <a:xfrm>
            <a:off x="420502" y="1195387"/>
            <a:ext cx="2079180" cy="1968989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/>
          <p:nvPr/>
        </p:nvSpPr>
        <p:spPr>
          <a:xfrm>
            <a:off x="574358" y="1148974"/>
            <a:ext cx="2478881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炒</a:t>
            </a:r>
          </a:p>
        </p:txBody>
      </p:sp>
      <p:sp>
        <p:nvSpPr>
          <p:cNvPr id="11" name="文本框 9"/>
          <p:cNvSpPr txBox="1"/>
          <p:nvPr/>
        </p:nvSpPr>
        <p:spPr>
          <a:xfrm>
            <a:off x="3081814" y="3164205"/>
            <a:ext cx="522571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厨房里妈妈正在炒菜。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483393" y="3518145"/>
            <a:ext cx="2660809" cy="839629"/>
          </a:xfrm>
          <a:prstGeom prst="borderCallout1">
            <a:avLst>
              <a:gd name="adj1" fmla="val 2495"/>
              <a:gd name="adj2" fmla="val 259"/>
              <a:gd name="adj3" fmla="val -89909"/>
              <a:gd name="adj4" fmla="val 19393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注意区分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炒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沙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18" name="矩形 17"/>
          <p:cNvSpPr/>
          <p:nvPr/>
        </p:nvSpPr>
        <p:spPr>
          <a:xfrm>
            <a:off x="728186" y="1489234"/>
            <a:ext cx="732473" cy="1338263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QQ截图201907311103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541" y="1149191"/>
            <a:ext cx="4496753" cy="773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/>
      <p:bldP spid="11" grpId="0"/>
      <p:bldP spid="17" grpId="0" bldLvl="0" animBg="1"/>
      <p:bldP spid="1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0"/>
          <p:cNvSpPr txBox="1"/>
          <p:nvPr/>
        </p:nvSpPr>
        <p:spPr>
          <a:xfrm>
            <a:off x="3171507" y="1232500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/>
          <p:nvPr/>
        </p:nvSpPr>
        <p:spPr>
          <a:xfrm>
            <a:off x="3171507" y="2306413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/>
          <p:nvPr/>
        </p:nvSpPr>
        <p:spPr>
          <a:xfrm>
            <a:off x="4302919" y="2306479"/>
            <a:ext cx="267128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早饭   吃饭</a:t>
            </a:r>
          </a:p>
        </p:txBody>
      </p:sp>
      <p:grpSp>
        <p:nvGrpSpPr>
          <p:cNvPr id="7" name="组合 23"/>
          <p:cNvGrpSpPr/>
          <p:nvPr/>
        </p:nvGrpSpPr>
        <p:grpSpPr>
          <a:xfrm>
            <a:off x="548613" y="1052549"/>
            <a:ext cx="2079180" cy="1968989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682890" y="1003488"/>
            <a:ext cx="2478881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饭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3171349" y="3178530"/>
            <a:ext cx="503301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我们一定要吃早饭。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262364" y="3636891"/>
            <a:ext cx="3050005" cy="685799"/>
          </a:xfrm>
          <a:prstGeom prst="borderCallout1">
            <a:avLst>
              <a:gd name="adj1" fmla="val -5378"/>
              <a:gd name="adj2" fmla="val 4700"/>
              <a:gd name="adj3" fmla="val -138086"/>
              <a:gd name="adj4" fmla="val 30457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不要写成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木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字旁</a:t>
            </a:r>
          </a:p>
        </p:txBody>
      </p:sp>
      <p:sp>
        <p:nvSpPr>
          <p:cNvPr id="14" name="矩形 13"/>
          <p:cNvSpPr/>
          <p:nvPr/>
        </p:nvSpPr>
        <p:spPr>
          <a:xfrm>
            <a:off x="808196" y="1329214"/>
            <a:ext cx="696278" cy="135969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9"/>
          <p:cNvSpPr txBox="1"/>
          <p:nvPr/>
        </p:nvSpPr>
        <p:spPr>
          <a:xfrm>
            <a:off x="1233011" y="522447"/>
            <a:ext cx="110871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fàn</a:t>
            </a:r>
            <a:r>
              <a:rPr lang="en-US" altLang="zh-CN" sz="3000" b="1" dirty="0">
                <a:solidFill>
                  <a:srgbClr val="C00000"/>
                </a:solidFill>
                <a:latin typeface="+mn-ea"/>
              </a:rPr>
              <a:t>  </a:t>
            </a:r>
            <a:endParaRPr lang="zh-CN" altLang="en-US" sz="30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2" name="图片 1" descr="QQ截图201907311106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249" y="1117759"/>
            <a:ext cx="3853339" cy="759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3" grpId="0" bldLvl="0" animBg="1"/>
      <p:bldP spid="14" grpId="0" bldLvl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24440" y="1786671"/>
            <a:ext cx="1044416" cy="573881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6738965" y="1577955"/>
            <a:ext cx="902494" cy="991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饭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1005602" y="3218931"/>
            <a:ext cx="713279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字形左边表示装饭的器皿，右边的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反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表示字音。</a:t>
            </a:r>
          </a:p>
        </p:txBody>
      </p:sp>
      <p:pic>
        <p:nvPicPr>
          <p:cNvPr id="4" name="图片 3" descr="QQ截图201907311112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88" y="1117063"/>
            <a:ext cx="3947160" cy="1913573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400527" y="365760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字源识字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3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/>
          <p:nvPr/>
        </p:nvSpPr>
        <p:spPr>
          <a:xfrm>
            <a:off x="798195" y="955358"/>
            <a:ext cx="754761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煎：一种烹饪方法。把食物放在少量的热油里弄熟。</a:t>
            </a:r>
          </a:p>
        </p:txBody>
      </p:sp>
      <p:sp>
        <p:nvSpPr>
          <p:cNvPr id="4" name="矩形 3"/>
          <p:cNvSpPr/>
          <p:nvPr/>
        </p:nvSpPr>
        <p:spPr>
          <a:xfrm>
            <a:off x="798195" y="1393032"/>
            <a:ext cx="615505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造句：妈妈正在煎鸡蛋。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00527" y="365760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798195" y="2228850"/>
            <a:ext cx="7823835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红烧：烹饪方法。把鱼、肉等加油、糖略炒，并加调料焖熟使成黑红色。</a:t>
            </a:r>
          </a:p>
        </p:txBody>
      </p:sp>
      <p:sp>
        <p:nvSpPr>
          <p:cNvPr id="6" name="矩形 5"/>
          <p:cNvSpPr/>
          <p:nvPr/>
        </p:nvSpPr>
        <p:spPr>
          <a:xfrm>
            <a:off x="798195" y="2920365"/>
            <a:ext cx="4930140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造句：小明最爱吃红烧丸子。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798195" y="3656648"/>
            <a:ext cx="668750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炖：煨煮食物使熟烂。</a:t>
            </a:r>
          </a:p>
        </p:txBody>
      </p:sp>
      <p:sp>
        <p:nvSpPr>
          <p:cNvPr id="7" name="矩形 6"/>
          <p:cNvSpPr/>
          <p:nvPr/>
        </p:nvSpPr>
        <p:spPr>
          <a:xfrm>
            <a:off x="798195" y="4094322"/>
            <a:ext cx="4930140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造句：妈妈正在炖肉。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72465" y="1575684"/>
            <a:ext cx="7799070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1.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认识“菠、煎”等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16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个生字。认识多音字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“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炸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”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，会写“烧、茄”等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9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个生字。正确读写“美食、红烧”等词语。</a:t>
            </a:r>
            <a:r>
              <a:rPr lang="zh-CN" altLang="en-US" sz="2100" b="1" dirty="0">
                <a:latin typeface="+mn-ea"/>
                <a:cs typeface="+mn-ea"/>
                <a:sym typeface="+mn-ea"/>
              </a:rPr>
              <a:t> </a:t>
            </a:r>
            <a:r>
              <a:rPr lang="en-US" altLang="zh-CN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)</a:t>
            </a:r>
            <a:endParaRPr lang="en-US" altLang="zh-CN" sz="2100" b="1" dirty="0">
              <a:latin typeface="+mn-ea"/>
              <a:cs typeface="+mn-ea"/>
              <a:sym typeface="+mn-ea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latin typeface="+mn-ea"/>
                <a:cs typeface="+mn-ea"/>
                <a:sym typeface="+mn-ea"/>
              </a:rPr>
              <a:t>2.</a:t>
            </a:r>
            <a:r>
              <a:rPr lang="zh-CN" altLang="en-US" sz="2100" b="1" dirty="0">
                <a:latin typeface="+mn-ea"/>
                <a:cs typeface="+mn-ea"/>
                <a:sym typeface="+mn-ea"/>
              </a:rPr>
              <a:t>初步感知文意，了解课文内容。</a:t>
            </a:r>
            <a:r>
              <a:rPr lang="en-US" altLang="zh-CN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)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3956" y="4478558"/>
            <a:ext cx="2382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/>
          <p:nvPr/>
        </p:nvSpPr>
        <p:spPr>
          <a:xfrm>
            <a:off x="400526" y="955358"/>
            <a:ext cx="5584508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烤：把东西放在火的周围使干或使熟。</a:t>
            </a:r>
          </a:p>
        </p:txBody>
      </p:sp>
      <p:sp>
        <p:nvSpPr>
          <p:cNvPr id="4" name="矩形 3"/>
          <p:cNvSpPr/>
          <p:nvPr/>
        </p:nvSpPr>
        <p:spPr>
          <a:xfrm>
            <a:off x="195739" y="1393032"/>
            <a:ext cx="615505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造句：妈妈给我买了一个烤红薯。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00527" y="365760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  <p:sp>
        <p:nvSpPr>
          <p:cNvPr id="5" name="文本框 5"/>
          <p:cNvSpPr txBox="1"/>
          <p:nvPr/>
        </p:nvSpPr>
        <p:spPr>
          <a:xfrm>
            <a:off x="400526" y="2151698"/>
            <a:ext cx="635698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爆：用滚水稍微一煮或用滚油稍微一炸。</a:t>
            </a:r>
          </a:p>
        </p:txBody>
      </p:sp>
      <p:sp>
        <p:nvSpPr>
          <p:cNvPr id="6" name="矩形 5"/>
          <p:cNvSpPr/>
          <p:nvPr/>
        </p:nvSpPr>
        <p:spPr>
          <a:xfrm>
            <a:off x="195739" y="2757012"/>
            <a:ext cx="615505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造句：牛肉可以爆炒。</a:t>
            </a:r>
          </a:p>
        </p:txBody>
      </p:sp>
      <p:sp>
        <p:nvSpPr>
          <p:cNvPr id="2" name="文本框 5"/>
          <p:cNvSpPr txBox="1"/>
          <p:nvPr/>
        </p:nvSpPr>
        <p:spPr>
          <a:xfrm>
            <a:off x="400526" y="3449955"/>
            <a:ext cx="635698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蒸：利用水蒸气的热力使食物变熟或变热。</a:t>
            </a:r>
          </a:p>
        </p:txBody>
      </p:sp>
      <p:sp>
        <p:nvSpPr>
          <p:cNvPr id="7" name="矩形 6"/>
          <p:cNvSpPr/>
          <p:nvPr/>
        </p:nvSpPr>
        <p:spPr>
          <a:xfrm>
            <a:off x="195739" y="3887629"/>
            <a:ext cx="6155055" cy="6224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造句：蒸米饭要加入适量得水。</a:t>
            </a:r>
          </a:p>
        </p:txBody>
      </p:sp>
      <p:pic>
        <p:nvPicPr>
          <p:cNvPr id="8" name="图片 7" descr="女1说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62299" y="2531442"/>
            <a:ext cx="1064723" cy="1560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2"/>
          <p:cNvSpPr txBox="1"/>
          <p:nvPr/>
        </p:nvSpPr>
        <p:spPr>
          <a:xfrm>
            <a:off x="297191" y="365185"/>
            <a:ext cx="681579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初读课文，课文讲了哪几种美食？</a:t>
            </a:r>
          </a:p>
        </p:txBody>
      </p:sp>
      <p:sp>
        <p:nvSpPr>
          <p:cNvPr id="7" name="右箭头 6"/>
          <p:cNvSpPr/>
          <p:nvPr/>
        </p:nvSpPr>
        <p:spPr>
          <a:xfrm>
            <a:off x="4461986" y="1752124"/>
            <a:ext cx="868680" cy="468630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565483" y="1571031"/>
            <a:ext cx="2248051" cy="700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凉拌菠菜</a:t>
            </a:r>
          </a:p>
        </p:txBody>
      </p:sp>
      <p:sp>
        <p:nvSpPr>
          <p:cNvPr id="9" name="右箭头 8"/>
          <p:cNvSpPr/>
          <p:nvPr/>
        </p:nvSpPr>
        <p:spPr>
          <a:xfrm rot="10800000">
            <a:off x="3819947" y="3602816"/>
            <a:ext cx="868680" cy="468630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339583" y="3491374"/>
            <a:ext cx="2248051" cy="700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香煎豆腐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482" y="1310572"/>
            <a:ext cx="3015312" cy="1821248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6" y="2727902"/>
            <a:ext cx="3015313" cy="205041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3" grpId="0"/>
      <p:bldP spid="9" grpId="0" bldLvl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右箭头 6"/>
          <p:cNvSpPr/>
          <p:nvPr/>
        </p:nvSpPr>
        <p:spPr>
          <a:xfrm>
            <a:off x="4224338" y="1283494"/>
            <a:ext cx="868680" cy="468630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377580" y="1172051"/>
            <a:ext cx="2248051" cy="700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红烧茄子</a:t>
            </a:r>
          </a:p>
        </p:txBody>
      </p:sp>
      <p:sp>
        <p:nvSpPr>
          <p:cNvPr id="9" name="右箭头 8"/>
          <p:cNvSpPr/>
          <p:nvPr/>
        </p:nvSpPr>
        <p:spPr>
          <a:xfrm rot="10800000">
            <a:off x="3406888" y="3391377"/>
            <a:ext cx="868680" cy="468630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808303" y="3276124"/>
            <a:ext cx="1193275" cy="700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烤鸭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18" y="656839"/>
            <a:ext cx="2891444" cy="1932056"/>
          </a:xfrm>
          <a:prstGeom prst="round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33174"/>
            <a:ext cx="3127445" cy="207662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3" grpId="0"/>
      <p:bldP spid="9" grpId="0" bldLvl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3536156" y="1245535"/>
            <a:ext cx="140017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3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水煮鱼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405328" y="2919350"/>
            <a:ext cx="182118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3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葱爆羊肉</a:t>
            </a: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627968" y="3519129"/>
            <a:ext cx="224218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3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小鸡炖蘑菇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709" y="652605"/>
            <a:ext cx="2746448" cy="1977248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323" y="938583"/>
            <a:ext cx="3196589" cy="1960233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86" y="2898816"/>
            <a:ext cx="2543471" cy="187941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0546" y="688182"/>
            <a:ext cx="3219926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一、选择正确读音填空。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081" y="2134553"/>
            <a:ext cx="7515225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妈妈在厨房做（    ）鱼。</a:t>
            </a:r>
          </a:p>
          <a:p>
            <a:endParaRPr lang="en-US" altLang="zh-CN" sz="2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电视上正在报道煤气爆炸</a:t>
            </a: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）</a:t>
            </a: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的新闻。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53715" y="1288733"/>
            <a:ext cx="351758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zhà</a:t>
            </a:r>
            <a:r>
              <a:rPr lang="en-US" altLang="zh-CN" sz="2700" dirty="0">
                <a:solidFill>
                  <a:srgbClr val="E04236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        </a:t>
            </a:r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zhá</a:t>
            </a:r>
            <a:endParaRPr lang="en-US" altLang="zh-CN" sz="2700" dirty="0">
              <a:solidFill>
                <a:srgbClr val="E04236"/>
              </a:solidFill>
              <a:latin typeface="Pinyin Adjust" panose="02000500000000000000" charset="0"/>
              <a:ea typeface="GB Pinyinok-B" panose="02010601030101010101" pitchFamily="2" charset="-122"/>
              <a:cs typeface="Pinyin Adjust" panose="02000500000000000000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93745" y="2209324"/>
            <a:ext cx="71723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  <a:sym typeface="+mn-ea"/>
              </a:rPr>
              <a:t>zhá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052060" y="3040380"/>
            <a:ext cx="69532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  <a:sym typeface="+mn-ea"/>
              </a:rPr>
              <a:t>zhà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10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1223" y="523131"/>
            <a:ext cx="31851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二、连一连，加一加。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83507" y="1203008"/>
            <a:ext cx="6815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火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49693" y="2093119"/>
            <a:ext cx="63055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49693" y="2939415"/>
            <a:ext cx="63103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49692" y="3697129"/>
            <a:ext cx="63150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又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265420" y="1203008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反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64944" y="2093119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265420" y="2895124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加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265420" y="3608546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少</a:t>
            </a:r>
          </a:p>
        </p:txBody>
      </p:sp>
      <p:cxnSp>
        <p:nvCxnSpPr>
          <p:cNvPr id="23" name="直接连接符 22"/>
          <p:cNvCxnSpPr>
            <a:stCxn id="4" idx="3"/>
            <a:endCxn id="22" idx="1"/>
          </p:cNvCxnSpPr>
          <p:nvPr/>
        </p:nvCxnSpPr>
        <p:spPr>
          <a:xfrm>
            <a:off x="2065020" y="1444943"/>
            <a:ext cx="3200400" cy="2405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0" idx="3"/>
            <a:endCxn id="21" idx="1"/>
          </p:cNvCxnSpPr>
          <p:nvPr/>
        </p:nvCxnSpPr>
        <p:spPr>
          <a:xfrm>
            <a:off x="1980247" y="2335054"/>
            <a:ext cx="3285173" cy="802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1" idx="3"/>
            <a:endCxn id="19" idx="1"/>
          </p:cNvCxnSpPr>
          <p:nvPr/>
        </p:nvCxnSpPr>
        <p:spPr>
          <a:xfrm flipV="1">
            <a:off x="1980724" y="1444942"/>
            <a:ext cx="3284696" cy="1736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2" idx="3"/>
            <a:endCxn id="20" idx="1"/>
          </p:cNvCxnSpPr>
          <p:nvPr/>
        </p:nvCxnSpPr>
        <p:spPr>
          <a:xfrm flipV="1">
            <a:off x="1981200" y="2335054"/>
            <a:ext cx="3283744" cy="1604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012180" y="1203008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饭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12180" y="2087880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鸡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012180" y="2940519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012180" y="3608546"/>
            <a:ext cx="50863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9" grpId="0"/>
      <p:bldP spid="20" grpId="0"/>
      <p:bldP spid="21" grpId="0"/>
      <p:bldP spid="21" grpId="1"/>
      <p:bldP spid="22" grpId="0"/>
      <p:bldP spid="13" grpId="0"/>
      <p:bldP spid="1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80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6167" y="335131"/>
            <a:ext cx="8187690" cy="1177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平遥的牛肉，太谷的饼，清徐的葡萄甜格盈盈。虞乡的柿子甜又红，杏花村的特产竹叶青。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345" y="1779473"/>
            <a:ext cx="3660683" cy="273826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086567" y="1768878"/>
            <a:ext cx="520541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bō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14936" y="1768878"/>
            <a:ext cx="823436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jiān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108438" y="1806600"/>
            <a:ext cx="515303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fǔ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51871" y="1766378"/>
            <a:ext cx="100917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zhǔ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628844" y="1714263"/>
            <a:ext cx="78771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dùn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739271" y="3114532"/>
            <a:ext cx="751999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jiǎo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77233" y="3168479"/>
            <a:ext cx="75390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mó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91302" y="3114532"/>
            <a:ext cx="75009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zhá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06811" y="2253886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菠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099875" y="2253886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煎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49953" y="2239698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腐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88423" y="2269599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煮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670626" y="2277219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炖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102116" y="3641543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蘑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773172" y="3634740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饺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545437" y="3634740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炸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000908" y="3634740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蒸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2813409" y="3114532"/>
            <a:ext cx="975836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zhēng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978250" y="3646207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菇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2033067" y="3168479"/>
            <a:ext cx="54435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gū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191421" y="3114532"/>
            <a:ext cx="100869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jiàng</a:t>
            </a:r>
          </a:p>
        </p:txBody>
      </p:sp>
      <p:sp>
        <p:nvSpPr>
          <p:cNvPr id="5" name="TextBox 28"/>
          <p:cNvSpPr txBox="1">
            <a:spLocks noChangeArrowheads="1"/>
          </p:cNvSpPr>
          <p:nvPr/>
        </p:nvSpPr>
        <p:spPr bwMode="auto">
          <a:xfrm>
            <a:off x="5317701" y="3634740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酱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100138" y="3114532"/>
            <a:ext cx="78009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zhōu</a:t>
            </a: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6181305" y="3634740"/>
            <a:ext cx="4478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粥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012615" y="1749564"/>
            <a:ext cx="751999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qié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714640" y="1749564"/>
            <a:ext cx="75009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kǎo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044583" y="2268865"/>
            <a:ext cx="44747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茄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820937" y="2268865"/>
            <a:ext cx="44747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620146" y="1735958"/>
            <a:ext cx="100869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bào</a:t>
            </a:r>
          </a:p>
        </p:txBody>
      </p:sp>
      <p:sp>
        <p:nvSpPr>
          <p:cNvPr id="36" name="TextBox 28"/>
          <p:cNvSpPr txBox="1">
            <a:spLocks noChangeArrowheads="1"/>
          </p:cNvSpPr>
          <p:nvPr/>
        </p:nvSpPr>
        <p:spPr bwMode="auto">
          <a:xfrm>
            <a:off x="6661045" y="2256166"/>
            <a:ext cx="44747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爆</a:t>
            </a: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201661" y="3114532"/>
            <a:ext cx="78009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err="1"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dàn</a:t>
            </a:r>
          </a:p>
        </p:txBody>
      </p:sp>
      <p:sp>
        <p:nvSpPr>
          <p:cNvPr id="41" name="TextBox 28"/>
          <p:cNvSpPr txBox="1">
            <a:spLocks noChangeArrowheads="1"/>
          </p:cNvSpPr>
          <p:nvPr/>
        </p:nvSpPr>
        <p:spPr bwMode="auto">
          <a:xfrm>
            <a:off x="7201825" y="3633833"/>
            <a:ext cx="44747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37" grpId="0"/>
      <p:bldP spid="39" grpId="0"/>
      <p:bldP spid="4" grpId="0"/>
      <p:bldP spid="6" grpId="0"/>
      <p:bldP spid="30" grpId="0"/>
      <p:bldP spid="31" grpId="0"/>
      <p:bldP spid="34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/>
          <p:cNvSpPr txBox="1"/>
          <p:nvPr/>
        </p:nvSpPr>
        <p:spPr>
          <a:xfrm>
            <a:off x="2618423" y="2175251"/>
            <a:ext cx="653891" cy="530066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+mn-ea"/>
              </a:rPr>
              <a:t>炸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3272314" y="1757103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695063" y="1761376"/>
            <a:ext cx="212883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zhá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炸鱼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5224" y="2705100"/>
            <a:ext cx="210645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zhà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爆炸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85900" y="3390900"/>
            <a:ext cx="6914674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他家煤气灶爆炸（</a:t>
            </a:r>
            <a:r>
              <a:rPr lang="en-US" altLang="zh-CN" sz="2700" dirty="0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zhà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)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的原因是炸（</a:t>
            </a:r>
            <a:r>
              <a:rPr lang="en-US" altLang="zh-CN" sz="2700" dirty="0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zhá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)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鱼后忘记关煤气灶。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/>
      <p:bldP spid="6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299" y="1077052"/>
            <a:ext cx="665888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+mn-ea"/>
              </a:rPr>
              <a:t>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98" y="1959879"/>
            <a:ext cx="3113673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加一加：火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乍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=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炸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99" y="2851785"/>
            <a:ext cx="665888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+mn-ea"/>
              </a:rPr>
              <a:t>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99" y="3747283"/>
            <a:ext cx="2993231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形近字：木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交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校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00978" y="2702644"/>
            <a:ext cx="8230643" cy="508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28554" y="1966260"/>
            <a:ext cx="16611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组词：油炸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8562" y="3747284"/>
            <a:ext cx="16611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组词：学校</a:t>
            </a:r>
          </a:p>
        </p:txBody>
      </p:sp>
      <p:cxnSp>
        <p:nvCxnSpPr>
          <p:cNvPr id="2" name="直接箭头连接符 1"/>
          <p:cNvCxnSpPr>
            <a:stCxn id="7" idx="3"/>
          </p:cNvCxnSpPr>
          <p:nvPr/>
        </p:nvCxnSpPr>
        <p:spPr>
          <a:xfrm flipV="1">
            <a:off x="1189187" y="3191828"/>
            <a:ext cx="520551" cy="100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6"/>
          <p:cNvSpPr txBox="1"/>
          <p:nvPr/>
        </p:nvSpPr>
        <p:spPr>
          <a:xfrm>
            <a:off x="1893470" y="2926556"/>
            <a:ext cx="2567049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 dirty="0">
                <a:solidFill>
                  <a:srgbClr val="E04236"/>
                </a:solidFill>
                <a:latin typeface="+mn-ea"/>
                <a:cs typeface="+mn-ea"/>
              </a:rPr>
              <a:t>校（</a:t>
            </a:r>
            <a:r>
              <a:rPr lang="en-US" altLang="zh-CN" sz="4100" b="1" dirty="0">
                <a:solidFill>
                  <a:srgbClr val="E04236"/>
                </a:solidFill>
                <a:latin typeface="Pinyin Adjust" panose="02000500000000000000" charset="0"/>
                <a:cs typeface="Pinyin Adjust" panose="02000500000000000000" charset="0"/>
              </a:rPr>
              <a:t>xiào</a:t>
            </a:r>
            <a:r>
              <a:rPr lang="zh-CN" altLang="en-US" sz="4100" b="1" dirty="0">
                <a:solidFill>
                  <a:srgbClr val="E04236"/>
                </a:solidFill>
                <a:latin typeface="+mn-ea"/>
                <a:cs typeface="+mn-ea"/>
              </a:rPr>
              <a:t>）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93396" y="5043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877" y="546455"/>
            <a:ext cx="2919351" cy="1944379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276" y="2884993"/>
            <a:ext cx="2756426" cy="184112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11" grpId="0"/>
      <p:bldP spid="14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493396" y="5043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看图识字</a:t>
            </a:r>
          </a:p>
        </p:txBody>
      </p:sp>
      <p:sp>
        <p:nvSpPr>
          <p:cNvPr id="5" name="右箭头 4"/>
          <p:cNvSpPr/>
          <p:nvPr/>
        </p:nvSpPr>
        <p:spPr>
          <a:xfrm>
            <a:off x="4356043" y="1775937"/>
            <a:ext cx="1044416" cy="573881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158674" y="1567221"/>
            <a:ext cx="902494" cy="991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煮</a:t>
            </a:r>
          </a:p>
        </p:txBody>
      </p:sp>
      <p:sp>
        <p:nvSpPr>
          <p:cNvPr id="8" name="线形标注 1 7"/>
          <p:cNvSpPr/>
          <p:nvPr/>
        </p:nvSpPr>
        <p:spPr>
          <a:xfrm>
            <a:off x="4356042" y="2838927"/>
            <a:ext cx="4484370" cy="1382554"/>
          </a:xfrm>
          <a:prstGeom prst="borderCallout1">
            <a:avLst>
              <a:gd name="adj1" fmla="val -22631"/>
              <a:gd name="adj2" fmla="val 45008"/>
              <a:gd name="adj3" fmla="val 2796"/>
              <a:gd name="adj4" fmla="val 41313"/>
            </a:avLst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E04236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煮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字下面的四点底就像火，上半部分就像锅，用火煮锅里的东西。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24" y="1500188"/>
            <a:ext cx="3693319" cy="214312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7"/>
          <p:cNvGrpSpPr/>
          <p:nvPr/>
        </p:nvGrpSpPr>
        <p:grpSpPr bwMode="auto">
          <a:xfrm>
            <a:off x="3362438" y="1742161"/>
            <a:ext cx="750094" cy="750094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/>
          <p:nvPr/>
        </p:nvGrpSpPr>
        <p:grpSpPr bwMode="auto">
          <a:xfrm>
            <a:off x="4273266" y="1754067"/>
            <a:ext cx="750094" cy="750094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85"/>
          <p:cNvGrpSpPr/>
          <p:nvPr/>
        </p:nvGrpSpPr>
        <p:grpSpPr bwMode="auto">
          <a:xfrm>
            <a:off x="5172189" y="1760020"/>
            <a:ext cx="750094" cy="751285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76"/>
          <p:cNvGrpSpPr/>
          <p:nvPr/>
        </p:nvGrpSpPr>
        <p:grpSpPr bwMode="auto">
          <a:xfrm>
            <a:off x="2451610" y="1742161"/>
            <a:ext cx="750094" cy="750094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2458754" y="1725361"/>
            <a:ext cx="45720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烧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3358628" y="1705596"/>
            <a:ext cx="45720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茄</a:t>
            </a: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4292555" y="1727504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烤</a:t>
            </a: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5178841" y="1737627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鸭</a:t>
            </a:r>
          </a:p>
        </p:txBody>
      </p:sp>
      <p:grpSp>
        <p:nvGrpSpPr>
          <p:cNvPr id="23" name="组合 89"/>
          <p:cNvGrpSpPr/>
          <p:nvPr/>
        </p:nvGrpSpPr>
        <p:grpSpPr bwMode="auto">
          <a:xfrm>
            <a:off x="6094923" y="1755972"/>
            <a:ext cx="750094" cy="751284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6117902" y="1716457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肉</a:t>
            </a:r>
          </a:p>
        </p:txBody>
      </p:sp>
      <p:grpSp>
        <p:nvGrpSpPr>
          <p:cNvPr id="30" name="组合 105"/>
          <p:cNvGrpSpPr/>
          <p:nvPr/>
        </p:nvGrpSpPr>
        <p:grpSpPr bwMode="auto">
          <a:xfrm>
            <a:off x="5571837" y="3152676"/>
            <a:ext cx="750094" cy="751285"/>
            <a:chOff x="714348" y="428604"/>
            <a:chExt cx="1000132" cy="1000926"/>
          </a:xfrm>
        </p:grpSpPr>
        <p:sp>
          <p:nvSpPr>
            <p:cNvPr id="31" name="矩形 3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32" name="直接连接符 31"/>
            <p:cNvCxnSpPr>
              <a:stCxn id="31" idx="0"/>
              <a:endCxn id="3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1"/>
              <a:endCxn id="3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93"/>
          <p:cNvGrpSpPr/>
          <p:nvPr/>
        </p:nvGrpSpPr>
        <p:grpSpPr bwMode="auto">
          <a:xfrm>
            <a:off x="2934290" y="3172101"/>
            <a:ext cx="750094" cy="751285"/>
            <a:chOff x="714348" y="428604"/>
            <a:chExt cx="1000132" cy="1000926"/>
          </a:xfrm>
        </p:grpSpPr>
        <p:sp>
          <p:nvSpPr>
            <p:cNvPr id="39" name="矩形 3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0" name="直接连接符 39"/>
            <p:cNvCxnSpPr>
              <a:stCxn id="39" idx="0"/>
              <a:endCxn id="39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97"/>
          <p:cNvGrpSpPr/>
          <p:nvPr/>
        </p:nvGrpSpPr>
        <p:grpSpPr bwMode="auto">
          <a:xfrm>
            <a:off x="3797493" y="3160195"/>
            <a:ext cx="750094" cy="751285"/>
            <a:chOff x="714348" y="428604"/>
            <a:chExt cx="1000132" cy="1000926"/>
          </a:xfrm>
        </p:grpSpPr>
        <p:sp>
          <p:nvSpPr>
            <p:cNvPr id="43" name="矩形 42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4" name="直接连接符 43"/>
            <p:cNvCxnSpPr>
              <a:stCxn id="43" idx="0"/>
              <a:endCxn id="43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1"/>
              <a:endCxn id="43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2957324" y="3128762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鸡</a:t>
            </a: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815829" y="3121242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</a:p>
        </p:txBody>
      </p:sp>
      <p:sp>
        <p:nvSpPr>
          <p:cNvPr id="48" name="文本框 64"/>
          <p:cNvSpPr txBox="1">
            <a:spLocks noChangeArrowheads="1"/>
          </p:cNvSpPr>
          <p:nvPr/>
        </p:nvSpPr>
        <p:spPr bwMode="auto">
          <a:xfrm>
            <a:off x="4666095" y="3121242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炒</a:t>
            </a:r>
          </a:p>
        </p:txBody>
      </p:sp>
      <p:sp>
        <p:nvSpPr>
          <p:cNvPr id="49" name="文本框 64"/>
          <p:cNvSpPr txBox="1">
            <a:spLocks noChangeArrowheads="1"/>
          </p:cNvSpPr>
          <p:nvPr/>
        </p:nvSpPr>
        <p:spPr bwMode="auto">
          <a:xfrm>
            <a:off x="5582936" y="3109236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饭</a:t>
            </a:r>
          </a:p>
        </p:txBody>
      </p:sp>
      <p:grpSp>
        <p:nvGrpSpPr>
          <p:cNvPr id="51" name="组合 101"/>
          <p:cNvGrpSpPr/>
          <p:nvPr/>
        </p:nvGrpSpPr>
        <p:grpSpPr bwMode="auto">
          <a:xfrm>
            <a:off x="4661009" y="3152676"/>
            <a:ext cx="750094" cy="751285"/>
            <a:chOff x="714348" y="428604"/>
            <a:chExt cx="1000132" cy="1000926"/>
          </a:xfrm>
        </p:grpSpPr>
        <p:sp>
          <p:nvSpPr>
            <p:cNvPr id="52" name="矩形 5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53" name="直接连接符 52"/>
            <p:cNvCxnSpPr>
              <a:stCxn id="52" idx="0"/>
              <a:endCxn id="5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1"/>
              <a:endCxn id="5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圆角矩形 54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706803" y="2690361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/>
          <p:nvPr/>
        </p:nvSpPr>
        <p:spPr>
          <a:xfrm>
            <a:off x="4788690" y="2690361"/>
            <a:ext cx="3719657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烧水   红烧</a:t>
            </a:r>
          </a:p>
        </p:txBody>
      </p:sp>
      <p:sp>
        <p:nvSpPr>
          <p:cNvPr id="5" name="文本框 20"/>
          <p:cNvSpPr txBox="1"/>
          <p:nvPr/>
        </p:nvSpPr>
        <p:spPr>
          <a:xfrm>
            <a:off x="3695103" y="3583032"/>
            <a:ext cx="178204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6" name="文本框 21"/>
          <p:cNvSpPr txBox="1"/>
          <p:nvPr/>
        </p:nvSpPr>
        <p:spPr>
          <a:xfrm>
            <a:off x="4799312" y="3583032"/>
            <a:ext cx="350489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妈妈在烧水。</a:t>
            </a:r>
          </a:p>
        </p:txBody>
      </p:sp>
      <p:grpSp>
        <p:nvGrpSpPr>
          <p:cNvPr id="7" name="组合 23"/>
          <p:cNvGrpSpPr/>
          <p:nvPr/>
        </p:nvGrpSpPr>
        <p:grpSpPr>
          <a:xfrm>
            <a:off x="745392" y="1404075"/>
            <a:ext cx="2079180" cy="1968989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866404" y="1428011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烧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499630" y="3773771"/>
            <a:ext cx="3082290" cy="714375"/>
          </a:xfrm>
          <a:prstGeom prst="borderCallout1">
            <a:avLst>
              <a:gd name="adj1" fmla="val -5397"/>
              <a:gd name="adj2" fmla="val 20951"/>
              <a:gd name="adj3" fmla="val -76400"/>
              <a:gd name="adj4" fmla="val 28711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氵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变成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浇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13" name="矩形 12"/>
          <p:cNvSpPr/>
          <p:nvPr/>
        </p:nvSpPr>
        <p:spPr>
          <a:xfrm>
            <a:off x="946598" y="1856133"/>
            <a:ext cx="758190" cy="1361599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84046" y="781617"/>
            <a:ext cx="1360646" cy="6224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charset="0"/>
                <a:ea typeface="GB Pinyinok-B" panose="02010601030101010101" pitchFamily="2" charset="-122"/>
                <a:cs typeface="Pinyin Adjust" panose="02000500000000000000" charset="0"/>
              </a:rPr>
              <a:t>shāo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2" name="文本框 60"/>
          <p:cNvSpPr txBox="1"/>
          <p:nvPr/>
        </p:nvSpPr>
        <p:spPr>
          <a:xfrm>
            <a:off x="3695199" y="1598408"/>
            <a:ext cx="94984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pic>
        <p:nvPicPr>
          <p:cNvPr id="14" name="图片 13" descr="QQ截图201907311030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012" y="1537336"/>
            <a:ext cx="4060984" cy="651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 bldLvl="0" animBg="1"/>
      <p:bldP spid="13" grpId="0" bldLvl="0" animBg="1"/>
      <p:bldP spid="15" grpId="0"/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768</Words>
  <Application>Microsoft Office PowerPoint</Application>
  <PresentationFormat>全屏显示(16:9)</PresentationFormat>
  <Paragraphs>210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4.中国美食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148</cp:revision>
  <dcterms:created xsi:type="dcterms:W3CDTF">2019-01-28T06:44:00Z</dcterms:created>
  <dcterms:modified xsi:type="dcterms:W3CDTF">2021-06-12T04:50:35Z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