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8"/>
  </p:notesMasterIdLst>
  <p:sldIdLst>
    <p:sldId id="260" r:id="rId3"/>
    <p:sldId id="296" r:id="rId4"/>
    <p:sldId id="352" r:id="rId5"/>
    <p:sldId id="354" r:id="rId6"/>
    <p:sldId id="355" r:id="rId7"/>
    <p:sldId id="356" r:id="rId8"/>
    <p:sldId id="278" r:id="rId9"/>
    <p:sldId id="311" r:id="rId10"/>
    <p:sldId id="314" r:id="rId11"/>
    <p:sldId id="358" r:id="rId12"/>
    <p:sldId id="359" r:id="rId13"/>
    <p:sldId id="417" r:id="rId14"/>
    <p:sldId id="360" r:id="rId15"/>
    <p:sldId id="361" r:id="rId16"/>
    <p:sldId id="362" r:id="rId17"/>
    <p:sldId id="363" r:id="rId18"/>
    <p:sldId id="364" r:id="rId19"/>
    <p:sldId id="267" r:id="rId20"/>
    <p:sldId id="300" r:id="rId21"/>
    <p:sldId id="366" r:id="rId22"/>
    <p:sldId id="302" r:id="rId23"/>
    <p:sldId id="414" r:id="rId24"/>
    <p:sldId id="415" r:id="rId25"/>
    <p:sldId id="416" r:id="rId26"/>
    <p:sldId id="418" r:id="rId27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91">
          <p15:clr>
            <a:srgbClr val="A4A3A4"/>
          </p15:clr>
        </p15:guide>
        <p15:guide id="2" orient="horz" pos="144">
          <p15:clr>
            <a:srgbClr val="A4A3A4"/>
          </p15:clr>
        </p15:guide>
        <p15:guide id="3" orient="horz" pos="3063">
          <p15:clr>
            <a:srgbClr val="A4A3A4"/>
          </p15:clr>
        </p15:guide>
        <p15:guide id="4" pos="2853">
          <p15:clr>
            <a:srgbClr val="A4A3A4"/>
          </p15:clr>
        </p15:guide>
        <p15:guide id="5" pos="216">
          <p15:clr>
            <a:srgbClr val="A4A3A4"/>
          </p15:clr>
        </p15:guide>
        <p15:guide id="6" pos="55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FFCC"/>
    <a:srgbClr val="00642D"/>
    <a:srgbClr val="70C833"/>
    <a:srgbClr val="00A5E7"/>
    <a:srgbClr val="FFCC00"/>
    <a:srgbClr val="306A9B"/>
    <a:srgbClr val="A9C3DB"/>
    <a:srgbClr val="295175"/>
    <a:srgbClr val="FBAF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5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96" y="120"/>
      </p:cViewPr>
      <p:guideLst>
        <p:guide orient="horz" pos="1491"/>
        <p:guide orient="horz" pos="144"/>
        <p:guide orient="horz" pos="3063"/>
        <p:guide pos="2853"/>
        <p:guide pos="216"/>
        <p:guide pos="55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6521E-2FA7-4509-A93F-63A7766BFE86}" type="datetimeFigureOut">
              <a:rPr lang="zh-CN" altLang="en-US" smtClean="0"/>
              <a:t>2021/6/11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62C148-F096-46B2-9DB2-D0624D38AD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5352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2C148-F096-46B2-9DB2-D0624D38ADA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4652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3630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502412" y="1941211"/>
            <a:ext cx="8139178" cy="674375"/>
          </a:xfrm>
        </p:spPr>
        <p:txBody>
          <a:bodyPr lIns="76200" tIns="28575" rIns="19050" bIns="28575" anchor="t" anchorCtr="0">
            <a:noAutofit/>
          </a:bodyPr>
          <a:lstStyle>
            <a:lvl1pPr algn="ctr">
              <a:defRPr sz="4100" b="0" spc="4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502412" y="2674620"/>
            <a:ext cx="8139178" cy="713238"/>
          </a:xfrm>
        </p:spPr>
        <p:txBody>
          <a:bodyPr lIns="76200" tIns="28575" rIns="57150" bIns="28575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8" y="714381"/>
            <a:ext cx="8139178" cy="37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02412" y="1941211"/>
            <a:ext cx="8139178" cy="674375"/>
          </a:xfrm>
        </p:spPr>
        <p:txBody>
          <a:bodyPr vert="horz" lIns="76200" tIns="28575" rIns="19050" bIns="28575" rtlCol="0" anchor="t" anchorCtr="0">
            <a:no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4100" b="0" i="0" u="none" strike="noStrike" kern="1200" cap="none" spc="45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3085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7055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772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1677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5761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2903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9839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236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3066741" y="496405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2" y="972000"/>
            <a:ext cx="8139178" cy="378101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8569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4440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325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2856548"/>
            <a:ext cx="8139178" cy="468634"/>
          </a:xfrm>
        </p:spPr>
        <p:txBody>
          <a:bodyPr lIns="76200" tIns="28575" rIns="47625" bIns="28575" anchor="t" anchorCtr="0">
            <a:noAutofit/>
          </a:bodyPr>
          <a:lstStyle>
            <a:lvl1pPr>
              <a:defRPr sz="2700" b="0" u="none" strike="noStrike" kern="1200" cap="none" spc="225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02444" y="3383757"/>
            <a:ext cx="8139178" cy="808489"/>
          </a:xfrm>
        </p:spPr>
        <p:txBody>
          <a:bodyPr lIns="76200" tIns="28575" rIns="57150" bIns="28575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02447" y="972001"/>
            <a:ext cx="3962432" cy="285752"/>
          </a:xfrm>
        </p:spPr>
        <p:txBody>
          <a:bodyPr lIns="76200" tIns="28575" rIns="57150" bIns="28575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502444" y="1341782"/>
            <a:ext cx="3962400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2" y="972001"/>
            <a:ext cx="3962432" cy="285752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2" y="1341782"/>
            <a:ext cx="3962432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679194" y="972000"/>
            <a:ext cx="3962432" cy="378000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2021/6/11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2021/6/11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2735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 idx="4294967295"/>
          </p:nvPr>
        </p:nvSpPr>
        <p:spPr bwMode="auto">
          <a:xfrm>
            <a:off x="418335" y="438027"/>
            <a:ext cx="399352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sz="2700" dirty="0">
                <a:latin typeface="微软雅黑" panose="020B0503020204020204" pitchFamily="34" charset="-122"/>
              </a:rPr>
              <a:t>识字</a:t>
            </a:r>
            <a:r>
              <a:rPr lang="en-US" altLang="zh-CN" sz="2700" dirty="0">
                <a:latin typeface="微软雅黑" panose="020B0503020204020204" pitchFamily="34" charset="-122"/>
              </a:rPr>
              <a:t>2</a:t>
            </a:r>
            <a:endParaRPr lang="zh-CN" altLang="en-US" sz="2700" dirty="0">
              <a:latin typeface="微软雅黑" panose="020B0503020204020204" pitchFamily="34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4689565" y="2213930"/>
            <a:ext cx="4374275" cy="1069524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5000" b="1" dirty="0">
                <a:solidFill>
                  <a:schemeClr val="bg2">
                    <a:lumMod val="50000"/>
                  </a:schemeClr>
                </a:solidFill>
              </a:rPr>
              <a:t>传统节日</a:t>
            </a:r>
            <a:r>
              <a:rPr lang="en-US" altLang="zh-CN" sz="3000" b="1" dirty="0">
                <a:solidFill>
                  <a:schemeClr val="bg2">
                    <a:lumMod val="50000"/>
                  </a:schemeClr>
                </a:solidFill>
              </a:rPr>
              <a:t>                 </a:t>
            </a:r>
            <a:endParaRPr lang="zh-CN" altLang="en-US" sz="3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SXJY-OFFICE\Desktop\dl20100702643244642184.jpgdl201007026432446421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870" y="1525348"/>
            <a:ext cx="4267676" cy="272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5847662" y="562591"/>
            <a:ext cx="2058083" cy="130035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3600" b="1" cap="all" spc="450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楷体_GB2312" pitchFamily="49" charset="-122"/>
                <a:ea typeface="楷体_GB2312" pitchFamily="49" charset="-122"/>
              </a:rPr>
              <a:t>语文</a:t>
            </a:r>
            <a:endParaRPr lang="en-US" altLang="zh-CN" sz="3600" b="1" cap="all" spc="450" dirty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楷体_GB2312" pitchFamily="49" charset="-122"/>
              <a:ea typeface="楷体_GB2312" pitchFamily="49" charset="-122"/>
            </a:endParaRPr>
          </a:p>
          <a:p>
            <a:pPr algn="ctr">
              <a:spcBef>
                <a:spcPts val="900"/>
              </a:spcBef>
              <a:defRPr/>
            </a:pPr>
            <a:r>
              <a:rPr lang="zh-CN" altLang="en-US" cap="all" dirty="0" smtClean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二年级</a:t>
            </a:r>
            <a:r>
              <a:rPr lang="en-US" altLang="zh-CN" cap="all" dirty="0" smtClean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·</a:t>
            </a:r>
            <a:r>
              <a:rPr lang="zh-CN" altLang="en-US" cap="all" dirty="0" smtClean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下</a:t>
            </a:r>
            <a:endParaRPr lang="en-US" altLang="zh-CN" cap="all" dirty="0" smtClean="0">
              <a:ln w="9000" cmpd="sng">
                <a:solidFill>
                  <a:srgbClr val="00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000000">
                      <a:shade val="20000"/>
                      <a:satMod val="245000"/>
                    </a:srgbClr>
                  </a:gs>
                  <a:gs pos="43000">
                    <a:srgbClr val="000000">
                      <a:satMod val="255000"/>
                    </a:srgbClr>
                  </a:gs>
                  <a:gs pos="48000">
                    <a:srgbClr val="000000">
                      <a:shade val="85000"/>
                      <a:satMod val="255000"/>
                    </a:srgbClr>
                  </a:gs>
                  <a:gs pos="100000">
                    <a:srgbClr val="00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spcBef>
                <a:spcPts val="900"/>
              </a:spcBef>
              <a:defRPr/>
            </a:pPr>
            <a:r>
              <a:rPr lang="zh-CN" altLang="en-US" sz="1100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（配人教版）</a:t>
            </a:r>
          </a:p>
        </p:txBody>
      </p:sp>
      <p:sp>
        <p:nvSpPr>
          <p:cNvPr id="7" name="矩形 6"/>
          <p:cNvSpPr/>
          <p:nvPr/>
        </p:nvSpPr>
        <p:spPr>
          <a:xfrm>
            <a:off x="4689565" y="3858753"/>
            <a:ext cx="4305411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>
              <a:lnSpc>
                <a:spcPct val="110000"/>
              </a:lnSpc>
            </a:pPr>
            <a:r>
              <a:rPr lang="zh-CN" altLang="en-US" kern="0" dirty="0">
                <a:solidFill>
                  <a:srgbClr val="000000"/>
                </a:solidFill>
                <a:latin typeface="微软雅黑" panose="020B0503020204020204" pitchFamily="34" charset="-122"/>
              </a:rPr>
              <a:t>优</a:t>
            </a: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1427321" y="879634"/>
            <a:ext cx="1360170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ài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960153" y="1963643"/>
            <a:ext cx="4425046" cy="1454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组词：（艾蒿）（艾香）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造句：端午节有种非常独特的习俗</a:t>
            </a:r>
            <a:r>
              <a:rPr lang="en-US" altLang="zh-CN" sz="3000" b="1" dirty="0">
                <a:solidFill>
                  <a:schemeClr val="tx2"/>
                </a:solidFill>
              </a:rPr>
              <a:t>——</a:t>
            </a:r>
            <a:r>
              <a:rPr lang="zh-CN" altLang="en-US" sz="3000" b="1" dirty="0">
                <a:solidFill>
                  <a:schemeClr val="tx2"/>
                </a:solidFill>
              </a:rPr>
              <a:t>插艾蒿。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 dirty="0">
                <a:latin typeface="楷体" panose="02010609060101010101" charset="-122"/>
                <a:ea typeface="楷体" panose="02010609060101010101" charset="-122"/>
              </a:rPr>
              <a:t>艾</a:t>
            </a:r>
          </a:p>
        </p:txBody>
      </p:sp>
      <p:sp>
        <p:nvSpPr>
          <p:cNvPr id="4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+mj-ea"/>
              </a:rPr>
              <a:t>     </a:t>
            </a:r>
            <a:r>
              <a:rPr lang="zh-CN" altLang="en-US" sz="2400" b="1" dirty="0">
                <a:latin typeface="+mj-ea"/>
              </a:rPr>
              <a:t>会写的字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0" y="872049"/>
            <a:ext cx="2988469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/>
              <a:t>jìng</a:t>
            </a:r>
            <a:endParaRPr lang="en-US" altLang="zh-CN" sz="6600" b="1" dirty="0">
              <a:solidFill>
                <a:schemeClr val="tx2"/>
              </a:solidFill>
            </a:endParaRP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960019" y="1963579"/>
            <a:ext cx="4904899" cy="99257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组词：（尊敬）（敬爱）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造句：我们必须尊敬长辈。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8"/>
            <a:ext cx="2425065" cy="28276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900" b="1" dirty="0">
                <a:latin typeface="楷体" panose="02010609060101010101" charset="-122"/>
                <a:ea typeface="楷体" panose="02010609060101010101" charset="-122"/>
              </a:rPr>
              <a:t>敬</a:t>
            </a:r>
            <a:endParaRPr lang="zh-CN" altLang="zh-CN" sz="179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+mj-ea"/>
              </a:rPr>
              <a:t>     </a:t>
            </a:r>
            <a:r>
              <a:rPr lang="zh-CN" altLang="en-US" sz="2400" b="1" dirty="0">
                <a:latin typeface="+mj-ea"/>
              </a:rPr>
              <a:t>会写的字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380048" y="879634"/>
            <a:ext cx="2988469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zhuǎn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960019" y="1963579"/>
            <a:ext cx="4904899" cy="1453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组词：（转发）（转达）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造句：请把这个消息转发给李老师。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charset="-122"/>
                <a:ea typeface="楷体" panose="02010609060101010101" charset="-122"/>
              </a:rPr>
              <a:t>转</a:t>
            </a:r>
          </a:p>
        </p:txBody>
      </p:sp>
      <p:sp>
        <p:nvSpPr>
          <p:cNvPr id="5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+mj-ea"/>
              </a:rPr>
              <a:t>     </a:t>
            </a:r>
            <a:r>
              <a:rPr lang="zh-CN" altLang="en-US" sz="2400" b="1" dirty="0">
                <a:latin typeface="+mj-ea"/>
              </a:rPr>
              <a:t>会写的字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971550" y="879634"/>
            <a:ext cx="2319814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tuán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983013" y="1970786"/>
            <a:ext cx="4425046" cy="1453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组词：（团圆）（团体）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造句：全家人聚在一起吃团圆饭。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2802" y="197049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charset="-122"/>
                <a:ea typeface="楷体" panose="02010609060101010101" charset="-122"/>
              </a:rPr>
              <a:t>团</a:t>
            </a:r>
          </a:p>
        </p:txBody>
      </p:sp>
      <p:sp>
        <p:nvSpPr>
          <p:cNvPr id="5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+mj-ea"/>
              </a:rPr>
              <a:t>    </a:t>
            </a:r>
            <a:r>
              <a:rPr lang="zh-CN" altLang="en-US" sz="2400" b="1" dirty="0">
                <a:latin typeface="+mj-ea"/>
              </a:rPr>
              <a:t>会写的字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628650" y="886778"/>
            <a:ext cx="2319814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rè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073500" y="1970786"/>
            <a:ext cx="4425046" cy="1454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组词：（热水）（热心）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造句：天气炎热，大家要注意防暑降温。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2802" y="197049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charset="-122"/>
                <a:ea typeface="楷体" panose="02010609060101010101" charset="-122"/>
              </a:rPr>
              <a:t>热</a:t>
            </a:r>
          </a:p>
        </p:txBody>
      </p:sp>
      <p:sp>
        <p:nvSpPr>
          <p:cNvPr id="5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+mj-ea"/>
              </a:rPr>
              <a:t>     </a:t>
            </a:r>
            <a:r>
              <a:rPr lang="zh-CN" altLang="en-US" sz="2400" b="1" dirty="0">
                <a:latin typeface="+mj-ea"/>
              </a:rPr>
              <a:t>会写的字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971550" y="879634"/>
            <a:ext cx="2319814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nào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005396" y="1970786"/>
            <a:ext cx="4425046" cy="1454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组词：（热闹）（闹心）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造句：国庆节那天，大街上非常热闹。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2802" y="197049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>
                <a:latin typeface="楷体" panose="02010609060101010101" charset="-122"/>
                <a:ea typeface="楷体" panose="02010609060101010101" charset="-122"/>
              </a:rPr>
              <a:t>闹</a:t>
            </a:r>
          </a:p>
        </p:txBody>
      </p:sp>
      <p:sp>
        <p:nvSpPr>
          <p:cNvPr id="5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+mj-ea"/>
              </a:rPr>
              <a:t>    </a:t>
            </a:r>
            <a:r>
              <a:rPr lang="zh-CN" altLang="en-US" sz="2400" b="1" dirty="0">
                <a:latin typeface="+mj-ea"/>
              </a:rPr>
              <a:t>会写的字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utoShape 13" descr="卡通看书儿童图片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AutoShape 15" descr="卡通看书儿童图片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AutoShape 17" descr="卡通看书儿童图片"/>
          <p:cNvSpPr>
            <a:spLocks noChangeAspect="1" noChangeArrowheads="1"/>
          </p:cNvSpPr>
          <p:nvPr/>
        </p:nvSpPr>
        <p:spPr bwMode="auto">
          <a:xfrm>
            <a:off x="345281" y="1202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graphicFrame>
        <p:nvGraphicFramePr>
          <p:cNvPr id="5" name="表格 4"/>
          <p:cNvGraphicFramePr/>
          <p:nvPr/>
        </p:nvGraphicFramePr>
        <p:xfrm>
          <a:off x="686753" y="1761649"/>
          <a:ext cx="5619275" cy="19392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2425"/>
                <a:gridCol w="2380298"/>
                <a:gridCol w="721519"/>
                <a:gridCol w="2165033"/>
              </a:tblGrid>
              <a:tr h="1939290">
                <a:tc>
                  <a:txBody>
                    <a:bodyPr/>
                    <a:lstStyle/>
                    <a:p>
                      <a:pPr indent="0" algn="r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36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0" name="文本框 99"/>
          <p:cNvSpPr txBox="1"/>
          <p:nvPr/>
        </p:nvSpPr>
        <p:spPr>
          <a:xfrm>
            <a:off x="459581" y="1449589"/>
            <a:ext cx="8222456" cy="256224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/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花灯：元宵节供观赏的用花彩装饰的灯。</a:t>
            </a:r>
            <a:endParaRPr lang="en-US" altLang="zh-CN" sz="2700" dirty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00025"/>
            <a:r>
              <a:rPr lang="en-US" altLang="zh-CN" sz="2700" dirty="0">
                <a:solidFill>
                  <a:srgbClr val="000000"/>
                </a:solidFill>
                <a:ea typeface="宋体" panose="02010600030101010101" pitchFamily="2" charset="-122"/>
              </a:rPr>
              <a:t>       </a:t>
            </a:r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（例句：元宵节，我们一起去观花灯。）</a:t>
            </a:r>
          </a:p>
          <a:p>
            <a:pPr indent="200025"/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祭扫：到墓前祭奠亡灵</a:t>
            </a:r>
            <a:r>
              <a:rPr lang="en-US" altLang="zh-CN" sz="2700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并打扫坟墓。</a:t>
            </a:r>
            <a:endParaRPr lang="en-US" altLang="zh-CN" sz="2700" dirty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00025"/>
            <a:r>
              <a:rPr lang="en-US" altLang="zh-CN" sz="2700" dirty="0">
                <a:solidFill>
                  <a:srgbClr val="000000"/>
                </a:solidFill>
                <a:ea typeface="宋体" panose="02010600030101010101" pitchFamily="2" charset="-122"/>
              </a:rPr>
              <a:t>       </a:t>
            </a:r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（例句：清明节，少先队员去烈士陵园祭扫。）</a:t>
            </a:r>
          </a:p>
          <a:p>
            <a:pPr indent="200025"/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热闹：景象繁盛活跃。</a:t>
            </a:r>
            <a:endParaRPr lang="en-US" altLang="zh-CN" sz="2700" dirty="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pPr indent="200025"/>
            <a:r>
              <a:rPr lang="en-US" altLang="zh-CN" sz="2700" dirty="0">
                <a:solidFill>
                  <a:srgbClr val="000000"/>
                </a:solidFill>
                <a:ea typeface="宋体" panose="02010600030101010101" pitchFamily="2" charset="-122"/>
              </a:rPr>
              <a:t>       </a:t>
            </a:r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（例句：菜市场很热闹。）</a:t>
            </a:r>
          </a:p>
        </p:txBody>
      </p:sp>
      <p:sp>
        <p:nvSpPr>
          <p:cNvPr id="4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+mj-ea"/>
              </a:rPr>
              <a:t>     </a:t>
            </a:r>
            <a:r>
              <a:rPr lang="zh-CN" altLang="en-US" sz="2400" b="1" dirty="0">
                <a:latin typeface="+mj-ea"/>
              </a:rPr>
              <a:t>词汇积累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14300" y="112626"/>
            <a:ext cx="138564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7" name="太阳形 16"/>
          <p:cNvSpPr/>
          <p:nvPr/>
        </p:nvSpPr>
        <p:spPr bwMode="auto">
          <a:xfrm>
            <a:off x="302175" y="1061790"/>
            <a:ext cx="685800" cy="685800"/>
          </a:xfrm>
          <a:prstGeom prst="sun">
            <a:avLst>
              <a:gd name="adj" fmla="val 16428"/>
            </a:avLst>
          </a:prstGeom>
          <a:gradFill flip="none" rotWithShape="1">
            <a:gsLst>
              <a:gs pos="0">
                <a:srgbClr val="00642D"/>
              </a:gs>
              <a:gs pos="61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/>
          <a:lstStyle/>
          <a:p>
            <a:pPr defTabSz="685800"/>
            <a:endParaRPr lang="zh-CN" altLang="en-US" sz="1400"/>
          </a:p>
        </p:txBody>
      </p:sp>
      <p:sp>
        <p:nvSpPr>
          <p:cNvPr id="18" name="TextBox 17"/>
          <p:cNvSpPr txBox="1"/>
          <p:nvPr/>
        </p:nvSpPr>
        <p:spPr>
          <a:xfrm>
            <a:off x="1165211" y="1139233"/>
            <a:ext cx="2508714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chemeClr val="accent4"/>
                </a:solidFill>
                <a:latin typeface="+mj-ea"/>
                <a:ea typeface="+mj-ea"/>
              </a:rPr>
              <a:t>近反义词辨析</a:t>
            </a:r>
          </a:p>
        </p:txBody>
      </p:sp>
      <p:sp>
        <p:nvSpPr>
          <p:cNvPr id="21" name="AutoShape 13" descr="卡通看书儿童图片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2" name="AutoShape 15" descr="卡通看书儿童图片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3" name="AutoShape 17" descr="卡通看书儿童图片"/>
          <p:cNvSpPr>
            <a:spLocks noChangeAspect="1" noChangeArrowheads="1"/>
          </p:cNvSpPr>
          <p:nvPr/>
        </p:nvSpPr>
        <p:spPr bwMode="auto">
          <a:xfrm>
            <a:off x="345281" y="1202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460058" y="1747362"/>
            <a:ext cx="8372951" cy="228457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978"/>
            <a:r>
              <a:rPr lang="zh-CN" altLang="en-US" sz="2400" b="1" dirty="0">
                <a:solidFill>
                  <a:srgbClr val="000000"/>
                </a:solidFill>
                <a:ea typeface="宋体" panose="02010600030101010101" pitchFamily="2" charset="-122"/>
              </a:rPr>
              <a:t>★近义词：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纷纷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相继    团圆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团聚    热闹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喧闹</a:t>
            </a:r>
          </a:p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辨析：热闹</a:t>
            </a:r>
            <a:r>
              <a:rPr lang="en-US" altLang="zh-CN" sz="2400" dirty="0">
                <a:solidFill>
                  <a:srgbClr val="000000"/>
                </a:solidFill>
                <a:ea typeface="宋体" panose="02010600030101010101" pitchFamily="2" charset="-122"/>
              </a:rPr>
              <a:t>——</a:t>
            </a:r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喧闹</a:t>
            </a:r>
          </a:p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同：都具有“气氛活跃”的意思。</a:t>
            </a:r>
          </a:p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异：“热闹”指表示人多，心里比较喜欢；“喧闹”指声音大而热闹，多用于市场、会场、戏院等公众场合或节日。</a:t>
            </a:r>
          </a:p>
          <a:p>
            <a:pPr indent="200978"/>
            <a:r>
              <a:rPr lang="zh-CN" altLang="en-US" sz="2400" dirty="0">
                <a:solidFill>
                  <a:srgbClr val="000000"/>
                </a:solidFill>
                <a:ea typeface="宋体" panose="02010600030101010101" pitchFamily="2" charset="-122"/>
              </a:rPr>
              <a:t>例句：春节，大街上锣鼓喧闹，全家人团聚在一起很热闹。</a:t>
            </a:r>
          </a:p>
        </p:txBody>
      </p:sp>
      <p:sp>
        <p:nvSpPr>
          <p:cNvPr id="4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+mj-ea"/>
              </a:rPr>
              <a:t>     </a:t>
            </a:r>
            <a:r>
              <a:rPr lang="zh-CN" altLang="en-US" sz="2400" b="1" dirty="0">
                <a:latin typeface="+mj-ea"/>
              </a:rPr>
              <a:t>词汇积累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9075" y="1033582"/>
            <a:ext cx="8197113" cy="7610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dirty="0">
                <a:latin typeface="+mj-ea"/>
                <a:ea typeface="+mj-ea"/>
                <a:sym typeface="+mn-ea"/>
              </a:rPr>
              <a:t>1.春节到，人欢笑，贴窗花，放鞭炮。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79076" y="2175822"/>
            <a:ext cx="7804473" cy="15096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答案</a:t>
            </a: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】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这句话写出了春节时人们张贴窗花，燃放鞭炮庆贺春节的到来。写出了春节时爆竹声声，烟花竞放，阖家团圆，其乐融融的情景。</a:t>
            </a:r>
          </a:p>
        </p:txBody>
      </p:sp>
      <p:sp>
        <p:nvSpPr>
          <p:cNvPr id="5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+mj-ea"/>
              </a:rPr>
              <a:t>    </a:t>
            </a:r>
            <a:r>
              <a:rPr lang="zh-CN" altLang="en-US" sz="2400" b="1" dirty="0">
                <a:latin typeface="+mj-ea"/>
              </a:rPr>
              <a:t>句段导读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7649" y="1107281"/>
            <a:ext cx="8197113" cy="7610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dirty="0">
                <a:latin typeface="+mj-ea"/>
                <a:ea typeface="+mj-ea"/>
              </a:rPr>
              <a:t>2.</a:t>
            </a:r>
            <a:r>
              <a:rPr lang="zh-CN" altLang="en-US" sz="3000" dirty="0">
                <a:latin typeface="+mj-ea"/>
                <a:ea typeface="+mj-ea"/>
              </a:rPr>
              <a:t>过端午，赛龙舟，粽香艾香满堂飘。</a:t>
            </a:r>
          </a:p>
        </p:txBody>
      </p:sp>
      <p:sp>
        <p:nvSpPr>
          <p:cNvPr id="7" name="矩形 6"/>
          <p:cNvSpPr/>
          <p:nvPr/>
        </p:nvSpPr>
        <p:spPr>
          <a:xfrm>
            <a:off x="290396" y="2622389"/>
            <a:ext cx="8099415" cy="117724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答案</a:t>
            </a: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】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这句话告诉我们端午节人们通过赛龙舟、吃粽子、插艾条等活动来庆祝端午节。</a:t>
            </a:r>
          </a:p>
        </p:txBody>
      </p:sp>
      <p:sp>
        <p:nvSpPr>
          <p:cNvPr id="5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+mj-ea"/>
              </a:rPr>
              <a:t>     </a:t>
            </a:r>
            <a:r>
              <a:rPr lang="zh-CN" altLang="en-US" sz="2400" b="1" dirty="0">
                <a:latin typeface="+mj-ea"/>
              </a:rPr>
              <a:t>句段导读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4904" y="417755"/>
            <a:ext cx="2729484" cy="4385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</a:rPr>
              <a:t>课文情景图</a:t>
            </a:r>
            <a:endParaRPr lang="zh-CN" altLang="zh-CN" sz="2400" b="1" dirty="0">
              <a:latin typeface="微软雅黑" panose="020B0503020204020204" pitchFamily="34" charset="-122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834309" y="3511560"/>
            <a:ext cx="3505200" cy="900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4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江南水乡</a:t>
            </a:r>
          </a:p>
        </p:txBody>
      </p:sp>
      <p:pic>
        <p:nvPicPr>
          <p:cNvPr id="8" name="Picture 4" descr="C:\Users\SXJY-OFFICE\Desktop\t01490e8a4fbe155805.jpgt01490e8a4fbe15580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1155" y="856774"/>
            <a:ext cx="6791325" cy="4087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76263" y="1429226"/>
            <a:ext cx="739140" cy="283845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500" b="1" dirty="0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传统节日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7648" y="1051703"/>
            <a:ext cx="8197113" cy="7610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sz="3000" dirty="0">
                <a:latin typeface="+mj-ea"/>
                <a:ea typeface="+mj-ea"/>
              </a:rPr>
              <a:t>3.重阳节，要敬老，踏秋赏菊去登高。</a:t>
            </a:r>
          </a:p>
        </p:txBody>
      </p:sp>
      <p:sp>
        <p:nvSpPr>
          <p:cNvPr id="7" name="矩形 6"/>
          <p:cNvSpPr/>
          <p:nvPr/>
        </p:nvSpPr>
        <p:spPr>
          <a:xfrm>
            <a:off x="303122" y="2015515"/>
            <a:ext cx="8399444" cy="173021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答案</a:t>
            </a: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】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九月九日重阳节，是我国传统的祭祖节日。这一天，亲人们会登高、观赏菊花，同时这天还是老人节，我们要从自己做起，孝敬、爱戴老人。</a:t>
            </a:r>
          </a:p>
        </p:txBody>
      </p:sp>
      <p:sp>
        <p:nvSpPr>
          <p:cNvPr id="5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+mj-ea"/>
              </a:rPr>
              <a:t>    </a:t>
            </a:r>
            <a:r>
              <a:rPr lang="zh-CN" altLang="en-US" sz="2400" b="1" dirty="0">
                <a:latin typeface="+mj-ea"/>
              </a:rPr>
              <a:t>句段导读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77516" y="982106"/>
            <a:ext cx="8731146" cy="380809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和节日相关的古诗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charset="-122"/>
                <a:ea typeface="楷体" panose="02010609060101010101" charset="-122"/>
              </a:rPr>
              <a:t>春节：爆竹声中一岁除，春风送暖入屠苏。——王安石《元日》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charset="-122"/>
                <a:ea typeface="楷体" panose="02010609060101010101" charset="-122"/>
              </a:rPr>
              <a:t>元宵节：火树银花合，星桥铁锁开。——苏味道《正月十五夜》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charset="-122"/>
                <a:ea typeface="楷体" panose="02010609060101010101" charset="-122"/>
              </a:rPr>
              <a:t>清明节：清明时节雨纷纷，路上行人欲断魂。——杜牧《清明》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charset="-122"/>
                <a:ea typeface="楷体" panose="02010609060101010101" charset="-122"/>
              </a:rPr>
              <a:t>端午节：碧艾香蒲处处忙。谁家儿共女，庆端阳。——舒頔《小重山·端午》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charset="-122"/>
                <a:ea typeface="楷体" panose="02010609060101010101" charset="-122"/>
              </a:rPr>
              <a:t>七夕节：七夕今宵看碧霄，牵牛织女渡河桥。——林杰《乞巧》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charset="-122"/>
                <a:ea typeface="楷体" panose="02010609060101010101" charset="-122"/>
              </a:rPr>
              <a:t>中秋节：但愿人长久，千里共婵娟。——苏轼《水调歌头·丙辰中秋》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charset="-122"/>
                <a:ea typeface="楷体" panose="02010609060101010101" charset="-122"/>
              </a:rPr>
              <a:t>中秋谁与共孤光。把盏凄然北望。——苏轼《西江月·世事一场大梦》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楷体" panose="02010609060101010101" charset="-122"/>
                <a:ea typeface="楷体" panose="02010609060101010101" charset="-122"/>
              </a:rPr>
              <a:t>重阳节：遥知兄弟登高处，遍插茱萸少一人。——王维《九月九日忆山东兄弟》</a:t>
            </a:r>
          </a:p>
        </p:txBody>
      </p:sp>
      <p:sp>
        <p:nvSpPr>
          <p:cNvPr id="4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+mj-ea"/>
              </a:rPr>
              <a:t>     </a:t>
            </a:r>
            <a:r>
              <a:rPr lang="zh-CN" altLang="en-US" sz="2400" b="1" dirty="0">
                <a:latin typeface="+mj-ea"/>
              </a:rPr>
              <a:t>知识链接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坐在月亮上吹笛子的男孩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" name="AutoShape 4" descr="坐在月亮上吹笛子的男孩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9" name="AutoShape 5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0" y="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2" name="AutoShape 6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114300" y="1143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3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+mj-ea"/>
              </a:rPr>
              <a:t>   </a:t>
            </a:r>
            <a:r>
              <a:rPr lang="zh-CN" altLang="en-US" sz="2400" b="1" dirty="0">
                <a:latin typeface="+mj-ea"/>
              </a:rPr>
              <a:t>  课后习题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14300" y="3644232"/>
            <a:ext cx="7722394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/>
            <a:r>
              <a:rPr sz="2400" dirty="0">
                <a:solidFill>
                  <a:srgbClr val="FF0000"/>
                </a:solidFill>
              </a:rPr>
              <a:t>【</a:t>
            </a:r>
            <a:r>
              <a:rPr sz="2400" dirty="0" err="1">
                <a:solidFill>
                  <a:srgbClr val="FF0000"/>
                </a:solidFill>
              </a:rPr>
              <a:t>参考答案】chuán</a:t>
            </a:r>
            <a:r>
              <a:rPr sz="2400" dirty="0">
                <a:solidFill>
                  <a:srgbClr val="FF0000"/>
                </a:solidFill>
              </a:rPr>
              <a:t>  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sz="2400" dirty="0" err="1">
                <a:solidFill>
                  <a:srgbClr val="FF0000"/>
                </a:solidFill>
              </a:rPr>
              <a:t>zhōu</a:t>
            </a:r>
            <a:r>
              <a:rPr lang="zh-CN" altLang="en-US" sz="2400" dirty="0">
                <a:solidFill>
                  <a:srgbClr val="FF0000"/>
                </a:solidFill>
              </a:rPr>
              <a:t>；</a:t>
            </a:r>
            <a:r>
              <a:rPr sz="2400" dirty="0" err="1">
                <a:solidFill>
                  <a:srgbClr val="FF0000"/>
                </a:solidFill>
              </a:rPr>
              <a:t>qiǎo</a:t>
            </a:r>
            <a:r>
              <a:rPr lang="zh-CN" altLang="en-US" sz="2400" dirty="0">
                <a:solidFill>
                  <a:srgbClr val="FF0000"/>
                </a:solidFill>
              </a:rPr>
              <a:t>  </a:t>
            </a:r>
            <a:r>
              <a:rPr sz="2400" dirty="0" err="1">
                <a:solidFill>
                  <a:srgbClr val="FF0000"/>
                </a:solidFill>
              </a:rPr>
              <a:t>chóng</a:t>
            </a:r>
            <a:r>
              <a:rPr lang="zh-CN" altLang="en-US" sz="2400" dirty="0">
                <a:solidFill>
                  <a:srgbClr val="FF0000"/>
                </a:solidFill>
              </a:rPr>
              <a:t>；</a:t>
            </a:r>
            <a:r>
              <a:rPr sz="2400" dirty="0" err="1">
                <a:solidFill>
                  <a:srgbClr val="FF0000"/>
                </a:solidFill>
              </a:rPr>
              <a:t>jú</a:t>
            </a:r>
            <a:r>
              <a:rPr sz="2400" dirty="0">
                <a:solidFill>
                  <a:srgbClr val="FF0000"/>
                </a:solidFill>
              </a:rPr>
              <a:t>  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sz="2400" dirty="0" err="1">
                <a:solidFill>
                  <a:srgbClr val="FF0000"/>
                </a:solidFill>
              </a:rPr>
              <a:t>yuán</a:t>
            </a:r>
            <a:endParaRPr sz="2400" dirty="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4300" y="1349463"/>
            <a:ext cx="9029700" cy="173124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/>
            <a:r>
              <a:rPr lang="en-US" altLang="zh-CN" sz="2700" dirty="0">
                <a:solidFill>
                  <a:srgbClr val="000000"/>
                </a:solidFill>
                <a:ea typeface="宋体" panose="02010600030101010101" pitchFamily="2" charset="-122"/>
              </a:rPr>
              <a:t>1.</a:t>
            </a:r>
            <a:r>
              <a:rPr lang="zh-CN" altLang="en-US" sz="2700" dirty="0">
                <a:solidFill>
                  <a:srgbClr val="000000"/>
                </a:solidFill>
                <a:ea typeface="宋体" panose="02010600030101010101" pitchFamily="2" charset="-122"/>
              </a:rPr>
              <a:t>给下列加横线的字选择正确的读音。</a:t>
            </a:r>
            <a:endParaRPr sz="2700" dirty="0">
              <a:solidFill>
                <a:srgbClr val="000000"/>
              </a:solidFill>
            </a:endParaRPr>
          </a:p>
          <a:p>
            <a:pPr indent="200025"/>
            <a:r>
              <a:rPr sz="2700" u="sng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传</a:t>
            </a:r>
            <a:r>
              <a:rPr sz="27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统（chuán</a:t>
            </a:r>
            <a:r>
              <a:rPr sz="27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sz="27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zhuàn</a:t>
            </a:r>
            <a:r>
              <a:rPr sz="27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) </a:t>
            </a:r>
            <a:r>
              <a:rPr lang="en-US" sz="27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sz="2700" dirty="0" err="1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龙</a:t>
            </a:r>
            <a:r>
              <a:rPr sz="2700" u="sng" dirty="0" err="1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舟</a:t>
            </a:r>
            <a:r>
              <a:rPr sz="27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（zōu</a:t>
            </a:r>
            <a:r>
              <a:rPr sz="27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sz="27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zhōu</a:t>
            </a:r>
            <a:r>
              <a:rPr sz="27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) </a:t>
            </a:r>
            <a:endParaRPr lang="en-US" sz="270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200025"/>
            <a:r>
              <a:rPr sz="27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乞</a:t>
            </a:r>
            <a:r>
              <a:rPr sz="2700" u="sng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巧</a:t>
            </a:r>
            <a:r>
              <a:rPr sz="27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（qiǎo</a:t>
            </a:r>
            <a:r>
              <a:rPr sz="27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sz="27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qǎo</a:t>
            </a:r>
            <a:r>
              <a:rPr sz="27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)</a:t>
            </a:r>
            <a:r>
              <a:rPr lang="en-US" sz="27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 </a:t>
            </a:r>
            <a:r>
              <a:rPr sz="2700" u="sng" dirty="0" err="1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重</a:t>
            </a:r>
            <a:r>
              <a:rPr sz="2700" dirty="0" err="1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阳节</a:t>
            </a:r>
            <a:r>
              <a:rPr sz="27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（chóng</a:t>
            </a:r>
            <a:r>
              <a:rPr sz="27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sz="27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zhòng</a:t>
            </a:r>
            <a:r>
              <a:rPr sz="27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) </a:t>
            </a:r>
            <a:endParaRPr lang="en-US" sz="270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indent="200025"/>
            <a:r>
              <a:rPr sz="27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赏</a:t>
            </a:r>
            <a:r>
              <a:rPr sz="2700" u="sng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菊</a:t>
            </a:r>
            <a:r>
              <a:rPr sz="27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（jú</a:t>
            </a:r>
            <a:r>
              <a:rPr sz="27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sz="27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jǘ</a:t>
            </a:r>
            <a:r>
              <a:rPr sz="27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) </a:t>
            </a:r>
            <a:r>
              <a:rPr lang="en-US" sz="27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   </a:t>
            </a:r>
            <a:r>
              <a:rPr sz="2700" dirty="0" err="1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团</a:t>
            </a:r>
            <a:r>
              <a:rPr sz="2700" u="sng" dirty="0" err="1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圆</a:t>
            </a:r>
            <a:r>
              <a:rPr sz="27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（yán</a:t>
            </a:r>
            <a:r>
              <a:rPr sz="27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sz="27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yuán</a:t>
            </a:r>
            <a:r>
              <a:rPr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坐在月亮上吹笛子的男孩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" name="AutoShape 4" descr="坐在月亮上吹笛子的男孩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9" name="AutoShape 5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0" y="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2" name="AutoShape 6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114300" y="1143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3" name="标题 1"/>
          <p:cNvSpPr txBox="1"/>
          <p:nvPr/>
        </p:nvSpPr>
        <p:spPr bwMode="auto">
          <a:xfrm>
            <a:off x="342901" y="448390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+mj-ea"/>
              </a:rPr>
              <a:t>课后习题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42900" y="3699412"/>
            <a:ext cx="8534770" cy="807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/>
            <a:r>
              <a:rPr sz="2400" dirty="0">
                <a:solidFill>
                  <a:srgbClr val="FF0000"/>
                </a:solidFill>
              </a:rPr>
              <a:t>【</a:t>
            </a:r>
            <a:r>
              <a:rPr sz="2400" dirty="0" err="1">
                <a:solidFill>
                  <a:srgbClr val="FF0000"/>
                </a:solidFill>
              </a:rPr>
              <a:t>参考答案</a:t>
            </a:r>
            <a:r>
              <a:rPr sz="2400" dirty="0">
                <a:solidFill>
                  <a:srgbClr val="FF0000"/>
                </a:solidFill>
              </a:rPr>
              <a:t>】</a:t>
            </a:r>
            <a:r>
              <a:rPr lang="zh-CN" altLang="en-US" sz="2400" dirty="0">
                <a:solidFill>
                  <a:srgbClr val="FF0000"/>
                </a:solidFill>
              </a:rPr>
              <a:t>（</a:t>
            </a:r>
            <a:r>
              <a:rPr sz="2400" dirty="0">
                <a:solidFill>
                  <a:srgbClr val="FF0000"/>
                </a:solidFill>
              </a:rPr>
              <a:t>1）左右结构  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sz="2400" dirty="0" err="1">
                <a:solidFill>
                  <a:srgbClr val="FF0000"/>
                </a:solidFill>
              </a:rPr>
              <a:t>粘贴</a:t>
            </a:r>
            <a:r>
              <a:rPr sz="2400" dirty="0">
                <a:solidFill>
                  <a:srgbClr val="FF0000"/>
                </a:solidFill>
              </a:rPr>
              <a:t>  </a:t>
            </a:r>
            <a:r>
              <a:rPr lang="en-US" sz="2400" dirty="0">
                <a:solidFill>
                  <a:srgbClr val="FF0000"/>
                </a:solidFill>
              </a:rPr>
              <a:t>  </a:t>
            </a:r>
            <a:r>
              <a:rPr sz="2400" dirty="0">
                <a:solidFill>
                  <a:srgbClr val="FF0000"/>
                </a:solidFill>
              </a:rPr>
              <a:t>（2）Z  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sz="2400" dirty="0">
                <a:solidFill>
                  <a:srgbClr val="FF0000"/>
                </a:solidFill>
              </a:rPr>
              <a:t>车</a:t>
            </a:r>
            <a:r>
              <a:rPr lang="en-US" sz="2400" dirty="0">
                <a:solidFill>
                  <a:srgbClr val="FF0000"/>
                </a:solidFill>
              </a:rPr>
              <a:t>   </a:t>
            </a:r>
            <a:r>
              <a:rPr sz="2400" dirty="0">
                <a:solidFill>
                  <a:srgbClr val="FF0000"/>
                </a:solidFill>
              </a:rPr>
              <a:t>（3）全包围 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sz="2400" dirty="0">
                <a:solidFill>
                  <a:srgbClr val="FF0000"/>
                </a:solidFill>
              </a:rPr>
              <a:t> </a:t>
            </a:r>
            <a:r>
              <a:rPr sz="2400" dirty="0" err="1">
                <a:solidFill>
                  <a:srgbClr val="FF0000"/>
                </a:solidFill>
              </a:rPr>
              <a:t>团圆</a:t>
            </a:r>
            <a:endParaRPr sz="2400" dirty="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7199" y="1290610"/>
            <a:ext cx="8248650" cy="173124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/>
            <a:r>
              <a:rPr lang="en-US" sz="2700" dirty="0">
                <a:solidFill>
                  <a:srgbClr val="000000"/>
                </a:solidFill>
              </a:rPr>
              <a:t>2.</a:t>
            </a:r>
            <a:r>
              <a:rPr sz="2700" dirty="0">
                <a:solidFill>
                  <a:srgbClr val="000000"/>
                </a:solidFill>
              </a:rPr>
              <a:t>按要求填空。</a:t>
            </a:r>
          </a:p>
          <a:p>
            <a:pPr indent="200025"/>
            <a:r>
              <a:rPr sz="27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（1）“贴”的结构是</a:t>
            </a:r>
            <a:r>
              <a:rPr sz="2700" u="sng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sz="27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sz="27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组词</a:t>
            </a:r>
            <a:r>
              <a:rPr sz="2700" u="sng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en-US" sz="2700" u="sng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sz="2700" u="sng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sz="27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indent="200025"/>
            <a:r>
              <a:rPr sz="27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（2）“转”的音序是</a:t>
            </a:r>
            <a:r>
              <a:rPr sz="2700" u="sng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      </a:t>
            </a:r>
            <a:r>
              <a:rPr sz="27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sz="27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偏旁是</a:t>
            </a:r>
            <a:r>
              <a:rPr sz="2700" u="sng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sz="27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indent="200025"/>
            <a:r>
              <a:rPr sz="27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（3）“团”的结构是</a:t>
            </a:r>
            <a:r>
              <a:rPr sz="2700" u="sng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 </a:t>
            </a:r>
            <a:r>
              <a:rPr lang="en-US" sz="2700" u="sng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sz="2700" u="sng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sz="27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sz="2700" dirty="0" err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组词</a:t>
            </a:r>
            <a:r>
              <a:rPr sz="2700" u="sng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sz="2700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坐在月亮上吹笛子的男孩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" name="AutoShape 4" descr="坐在月亮上吹笛子的男孩"/>
          <p:cNvSpPr>
            <a:spLocks noChangeAspect="1" noChangeArrowheads="1"/>
          </p:cNvSpPr>
          <p:nvPr/>
        </p:nvSpPr>
        <p:spPr bwMode="auto">
          <a:xfrm>
            <a:off x="230981" y="595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9" name="AutoShape 5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0" y="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2" name="AutoShape 6" descr="C:\Users\Administrator\AppData\Roaming\Tencent\Users\2050268240\QQ\WinTemp\RichOle\V(PCV%GIWJ(%0LGLLL)]3.png"/>
          <p:cNvSpPr>
            <a:spLocks noChangeAspect="1" noChangeArrowheads="1"/>
          </p:cNvSpPr>
          <p:nvPr/>
        </p:nvSpPr>
        <p:spPr bwMode="auto">
          <a:xfrm>
            <a:off x="114300" y="1143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3" name="标题 1"/>
          <p:cNvSpPr txBox="1"/>
          <p:nvPr/>
        </p:nvSpPr>
        <p:spPr bwMode="auto">
          <a:xfrm>
            <a:off x="447199" y="451366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+mj-ea"/>
              </a:rPr>
              <a:t>课后习题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83780" y="2842737"/>
            <a:ext cx="8319677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/>
            <a:r>
              <a:rPr sz="2400" dirty="0">
                <a:solidFill>
                  <a:srgbClr val="FF0000"/>
                </a:solidFill>
              </a:rPr>
              <a:t>【</a:t>
            </a:r>
            <a:r>
              <a:rPr sz="2400" dirty="0" err="1">
                <a:solidFill>
                  <a:srgbClr val="FF0000"/>
                </a:solidFill>
              </a:rPr>
              <a:t>参考答案】春节</a:t>
            </a:r>
            <a:r>
              <a:rPr sz="2400" dirty="0">
                <a:solidFill>
                  <a:srgbClr val="FF0000"/>
                </a:solidFill>
              </a:rPr>
              <a:t>  </a:t>
            </a:r>
            <a:r>
              <a:rPr sz="2400" dirty="0" err="1">
                <a:solidFill>
                  <a:srgbClr val="FF0000"/>
                </a:solidFill>
              </a:rPr>
              <a:t>元宵节</a:t>
            </a:r>
            <a:r>
              <a:rPr sz="2400" dirty="0">
                <a:solidFill>
                  <a:srgbClr val="FF0000"/>
                </a:solidFill>
              </a:rPr>
              <a:t>  </a:t>
            </a:r>
            <a:r>
              <a:rPr sz="2400" dirty="0" err="1">
                <a:solidFill>
                  <a:srgbClr val="FF0000"/>
                </a:solidFill>
              </a:rPr>
              <a:t>清明节</a:t>
            </a:r>
            <a:r>
              <a:rPr sz="2400" dirty="0">
                <a:solidFill>
                  <a:srgbClr val="FF0000"/>
                </a:solidFill>
              </a:rPr>
              <a:t>  </a:t>
            </a:r>
            <a:r>
              <a:rPr sz="2400" dirty="0" err="1">
                <a:solidFill>
                  <a:srgbClr val="FF0000"/>
                </a:solidFill>
              </a:rPr>
              <a:t>端午节</a:t>
            </a:r>
            <a:r>
              <a:rPr sz="2400" dirty="0">
                <a:solidFill>
                  <a:srgbClr val="FF0000"/>
                </a:solidFill>
              </a:rPr>
              <a:t>  </a:t>
            </a:r>
            <a:r>
              <a:rPr sz="2400" dirty="0" err="1">
                <a:solidFill>
                  <a:srgbClr val="FF0000"/>
                </a:solidFill>
              </a:rPr>
              <a:t>中秋节</a:t>
            </a:r>
            <a:r>
              <a:rPr sz="2400" dirty="0">
                <a:solidFill>
                  <a:srgbClr val="FF0000"/>
                </a:solidFill>
              </a:rPr>
              <a:t>  </a:t>
            </a:r>
            <a:r>
              <a:rPr sz="2400" dirty="0" err="1">
                <a:solidFill>
                  <a:srgbClr val="FF0000"/>
                </a:solidFill>
              </a:rPr>
              <a:t>重阳节</a:t>
            </a:r>
            <a:endParaRPr sz="2400" dirty="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7199" y="1379388"/>
            <a:ext cx="8248650" cy="9002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00025"/>
            <a:r>
              <a:rPr sz="2700" dirty="0">
                <a:solidFill>
                  <a:srgbClr val="000000"/>
                </a:solidFill>
              </a:rPr>
              <a:t>3. </a:t>
            </a:r>
            <a:r>
              <a:rPr sz="2700" dirty="0" err="1">
                <a:solidFill>
                  <a:srgbClr val="000000"/>
                </a:solidFill>
              </a:rPr>
              <a:t>给下列节日按照时间顺序排列</a:t>
            </a:r>
            <a:r>
              <a:rPr sz="2700" dirty="0">
                <a:solidFill>
                  <a:srgbClr val="000000"/>
                </a:solidFill>
              </a:rPr>
              <a:t>。</a:t>
            </a:r>
          </a:p>
          <a:p>
            <a:pPr indent="200025"/>
            <a:r>
              <a:rPr sz="2700" dirty="0" err="1">
                <a:solidFill>
                  <a:srgbClr val="000000"/>
                </a:solidFill>
              </a:rPr>
              <a:t>端午节</a:t>
            </a:r>
            <a:r>
              <a:rPr sz="2700" dirty="0">
                <a:solidFill>
                  <a:srgbClr val="000000"/>
                </a:solidFill>
              </a:rPr>
              <a:t>    </a:t>
            </a:r>
            <a:r>
              <a:rPr sz="2700" dirty="0" err="1">
                <a:solidFill>
                  <a:srgbClr val="000000"/>
                </a:solidFill>
              </a:rPr>
              <a:t>清明节</a:t>
            </a:r>
            <a:r>
              <a:rPr sz="2700" dirty="0">
                <a:solidFill>
                  <a:srgbClr val="000000"/>
                </a:solidFill>
              </a:rPr>
              <a:t>    </a:t>
            </a:r>
            <a:r>
              <a:rPr sz="2700" dirty="0" err="1">
                <a:solidFill>
                  <a:srgbClr val="000000"/>
                </a:solidFill>
              </a:rPr>
              <a:t>元宵节</a:t>
            </a:r>
            <a:r>
              <a:rPr sz="2700" dirty="0">
                <a:solidFill>
                  <a:srgbClr val="000000"/>
                </a:solidFill>
              </a:rPr>
              <a:t>    </a:t>
            </a:r>
            <a:r>
              <a:rPr sz="2700" dirty="0" err="1">
                <a:solidFill>
                  <a:srgbClr val="000000"/>
                </a:solidFill>
              </a:rPr>
              <a:t>春节</a:t>
            </a:r>
            <a:r>
              <a:rPr sz="2700" dirty="0">
                <a:solidFill>
                  <a:srgbClr val="000000"/>
                </a:solidFill>
              </a:rPr>
              <a:t>    </a:t>
            </a:r>
            <a:r>
              <a:rPr sz="2700" dirty="0" err="1">
                <a:solidFill>
                  <a:srgbClr val="000000"/>
                </a:solidFill>
              </a:rPr>
              <a:t>重阳节</a:t>
            </a:r>
            <a:r>
              <a:rPr sz="2700" dirty="0">
                <a:solidFill>
                  <a:srgbClr val="000000"/>
                </a:solidFill>
              </a:rPr>
              <a:t>    </a:t>
            </a:r>
            <a:r>
              <a:rPr sz="2700" dirty="0" err="1" smtClean="0">
                <a:solidFill>
                  <a:srgbClr val="000000"/>
                </a:solidFill>
              </a:rPr>
              <a:t>中秋节</a:t>
            </a:r>
            <a:endParaRPr sz="27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490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2400" b="1" dirty="0" smtClean="0">
                <a:latin typeface="+mj-ea"/>
              </a:rPr>
              <a:t>会</a:t>
            </a:r>
            <a:r>
              <a:rPr lang="zh-CN" altLang="en-US" sz="2400" b="1" dirty="0">
                <a:latin typeface="+mj-ea"/>
              </a:rPr>
              <a:t>认的字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441120" y="1699287"/>
            <a:ext cx="1367020" cy="2294670"/>
            <a:chOff x="593424" y="2189488"/>
            <a:chExt cx="2087563" cy="3314397"/>
          </a:xfrm>
        </p:grpSpPr>
        <p:sp>
          <p:nvSpPr>
            <p:cNvPr id="40" name="Oval 15"/>
            <p:cNvSpPr>
              <a:spLocks noChangeArrowheads="1"/>
            </p:cNvSpPr>
            <p:nvPr/>
          </p:nvSpPr>
          <p:spPr bwMode="auto">
            <a:xfrm>
              <a:off x="593424" y="3782329"/>
              <a:ext cx="2011269" cy="169169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41" name="Picture 17" descr="xiuxianyule2_0313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424" y="2189488"/>
              <a:ext cx="2087563" cy="1590056"/>
            </a:xfrm>
            <a:prstGeom prst="rect">
              <a:avLst/>
            </a:prstGeom>
            <a:noFill/>
          </p:spPr>
        </p:pic>
        <p:sp>
          <p:nvSpPr>
            <p:cNvPr id="43" name="矩形 42"/>
            <p:cNvSpPr/>
            <p:nvPr/>
          </p:nvSpPr>
          <p:spPr>
            <a:xfrm>
              <a:off x="1250499" y="3903508"/>
              <a:ext cx="928256" cy="160037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识</a:t>
              </a:r>
              <a:endParaRPr lang="en-US" altLang="zh-CN" sz="3300" b="1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字</a:t>
              </a:r>
              <a:endParaRPr lang="zh-CN" altLang="en-US" sz="33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314700" y="1461611"/>
            <a:ext cx="790575" cy="64008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传</a:t>
            </a:r>
          </a:p>
        </p:txBody>
      </p:sp>
      <p:sp>
        <p:nvSpPr>
          <p:cNvPr id="65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618673" y="1461611"/>
            <a:ext cx="792480" cy="638175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统</a:t>
            </a:r>
          </a:p>
        </p:txBody>
      </p:sp>
      <p:sp>
        <p:nvSpPr>
          <p:cNvPr id="66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026467" y="1461611"/>
            <a:ext cx="791528" cy="64008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宵</a:t>
            </a:r>
          </a:p>
        </p:txBody>
      </p:sp>
      <p:sp>
        <p:nvSpPr>
          <p:cNvPr id="67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323749" y="3600927"/>
            <a:ext cx="801529" cy="661511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巷</a:t>
            </a:r>
          </a:p>
        </p:txBody>
      </p:sp>
      <p:sp>
        <p:nvSpPr>
          <p:cNvPr id="68" name="Text Box 22"/>
          <p:cNvSpPr txBox="1">
            <a:spLocks noChangeArrowheads="1"/>
          </p:cNvSpPr>
          <p:nvPr/>
        </p:nvSpPr>
        <p:spPr bwMode="auto">
          <a:xfrm>
            <a:off x="4504849" y="720090"/>
            <a:ext cx="1232535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sz="3600" b="1" dirty="0">
                <a:latin typeface="宋体" panose="02010600030101010101" pitchFamily="2" charset="-122"/>
              </a:rPr>
              <a:t>tǒng</a:t>
            </a:r>
            <a:r>
              <a:rPr lang="zh-CN" altLang="zh-CN" sz="3600" dirty="0"/>
              <a:t> </a:t>
            </a:r>
            <a:endParaRPr lang="en-US" altLang="zh-CN" sz="3600" b="1" dirty="0">
              <a:latin typeface="宋体" panose="02010600030101010101" pitchFamily="2" charset="-122"/>
            </a:endParaRPr>
          </a:p>
        </p:txBody>
      </p:sp>
      <p:sp>
        <p:nvSpPr>
          <p:cNvPr id="69" name="Text Box 24"/>
          <p:cNvSpPr txBox="1">
            <a:spLocks noChangeArrowheads="1"/>
          </p:cNvSpPr>
          <p:nvPr/>
        </p:nvSpPr>
        <p:spPr bwMode="auto">
          <a:xfrm>
            <a:off x="2824639" y="2802255"/>
            <a:ext cx="1571149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altLang="zh-CN" sz="3600" b="1">
                <a:latin typeface="宋体" panose="02010600030101010101" pitchFamily="2" charset="-122"/>
              </a:rPr>
              <a:t>xiàng</a:t>
            </a:r>
            <a:r>
              <a:rPr lang="en-US" altLang="zh-CN" sz="3600" b="1" dirty="0">
                <a:latin typeface="宋体" panose="02010600030101010101" pitchFamily="2" charset="-122"/>
              </a:rPr>
              <a:t> </a:t>
            </a:r>
          </a:p>
        </p:txBody>
      </p:sp>
      <p:sp>
        <p:nvSpPr>
          <p:cNvPr id="70" name="Text Box 28"/>
          <p:cNvSpPr txBox="1">
            <a:spLocks noChangeArrowheads="1"/>
          </p:cNvSpPr>
          <p:nvPr/>
        </p:nvSpPr>
        <p:spPr bwMode="auto">
          <a:xfrm>
            <a:off x="2956561" y="2347437"/>
            <a:ext cx="1433036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（传达）</a:t>
            </a:r>
          </a:p>
        </p:txBody>
      </p:sp>
      <p:sp>
        <p:nvSpPr>
          <p:cNvPr id="71" name="Text Box 29"/>
          <p:cNvSpPr txBox="1">
            <a:spLocks noChangeArrowheads="1"/>
          </p:cNvSpPr>
          <p:nvPr/>
        </p:nvSpPr>
        <p:spPr bwMode="auto">
          <a:xfrm>
            <a:off x="4292442" y="2347437"/>
            <a:ext cx="1444466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（统一）</a:t>
            </a:r>
          </a:p>
        </p:txBody>
      </p:sp>
      <p:sp>
        <p:nvSpPr>
          <p:cNvPr id="72" name="Text Box 30"/>
          <p:cNvSpPr txBox="1">
            <a:spLocks noChangeArrowheads="1"/>
          </p:cNvSpPr>
          <p:nvPr/>
        </p:nvSpPr>
        <p:spPr bwMode="auto">
          <a:xfrm>
            <a:off x="5644991" y="2342674"/>
            <a:ext cx="1554480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（元宵）</a:t>
            </a:r>
          </a:p>
        </p:txBody>
      </p:sp>
      <p:sp>
        <p:nvSpPr>
          <p:cNvPr id="73" name="Text Box 31"/>
          <p:cNvSpPr txBox="1">
            <a:spLocks noChangeArrowheads="1"/>
          </p:cNvSpPr>
          <p:nvPr/>
        </p:nvSpPr>
        <p:spPr bwMode="auto">
          <a:xfrm>
            <a:off x="3006566" y="4467226"/>
            <a:ext cx="1536383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（小巷）</a:t>
            </a:r>
          </a:p>
        </p:txBody>
      </p:sp>
      <p:sp>
        <p:nvSpPr>
          <p:cNvPr id="74" name="Text Box 35"/>
          <p:cNvSpPr txBox="1">
            <a:spLocks noChangeArrowheads="1"/>
          </p:cNvSpPr>
          <p:nvPr/>
        </p:nvSpPr>
        <p:spPr bwMode="auto">
          <a:xfrm>
            <a:off x="2988469" y="710089"/>
            <a:ext cx="1352074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 err="1">
                <a:latin typeface="宋体" panose="02010600030101010101" pitchFamily="2" charset="-122"/>
              </a:rPr>
              <a:t>chuán</a:t>
            </a:r>
          </a:p>
        </p:txBody>
      </p:sp>
      <p:sp>
        <p:nvSpPr>
          <p:cNvPr id="75" name="Text Box 36"/>
          <p:cNvSpPr txBox="1">
            <a:spLocks noChangeArrowheads="1"/>
          </p:cNvSpPr>
          <p:nvPr/>
        </p:nvSpPr>
        <p:spPr bwMode="auto">
          <a:xfrm>
            <a:off x="5617369" y="720090"/>
            <a:ext cx="1609725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sz="3600" b="1" dirty="0">
                <a:latin typeface="宋体" panose="02010600030101010101" pitchFamily="2" charset="-122"/>
              </a:rPr>
              <a:t>xiāo</a:t>
            </a:r>
          </a:p>
        </p:txBody>
      </p:sp>
      <p:sp>
        <p:nvSpPr>
          <p:cNvPr id="76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691063" y="3588068"/>
            <a:ext cx="801529" cy="661511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堂</a:t>
            </a:r>
          </a:p>
        </p:txBody>
      </p:sp>
      <p:sp>
        <p:nvSpPr>
          <p:cNvPr id="77" name="Text Box 24"/>
          <p:cNvSpPr txBox="1">
            <a:spLocks noChangeArrowheads="1"/>
          </p:cNvSpPr>
          <p:nvPr/>
        </p:nvSpPr>
        <p:spPr bwMode="auto">
          <a:xfrm>
            <a:off x="4560094" y="2844165"/>
            <a:ext cx="1062990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Aft>
                <a:spcPts val="0"/>
              </a:spcAft>
            </a:pPr>
            <a:r>
              <a:rPr lang="en-US" sz="3600" b="1" dirty="0">
                <a:latin typeface="宋体" panose="02010600030101010101" pitchFamily="2" charset="-122"/>
              </a:rPr>
              <a:t>táng</a:t>
            </a:r>
          </a:p>
        </p:txBody>
      </p:sp>
      <p:sp>
        <p:nvSpPr>
          <p:cNvPr id="78" name="Text Box 31"/>
          <p:cNvSpPr txBox="1">
            <a:spLocks noChangeArrowheads="1"/>
          </p:cNvSpPr>
          <p:nvPr/>
        </p:nvSpPr>
        <p:spPr bwMode="auto">
          <a:xfrm>
            <a:off x="4351708" y="4473089"/>
            <a:ext cx="1714500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（课堂）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446281" y="1694362"/>
            <a:ext cx="1354556" cy="2294670"/>
            <a:chOff x="593424" y="2189488"/>
            <a:chExt cx="2087563" cy="3314397"/>
          </a:xfrm>
        </p:grpSpPr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593424" y="3782329"/>
              <a:ext cx="2011269" cy="169169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" name="Picture 17" descr="xiuxianyule2_0313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424" y="2189488"/>
              <a:ext cx="2087563" cy="1590056"/>
            </a:xfrm>
            <a:prstGeom prst="rect">
              <a:avLst/>
            </a:prstGeom>
            <a:noFill/>
          </p:spPr>
        </p:pic>
        <p:sp>
          <p:nvSpPr>
            <p:cNvPr id="25" name="矩形 24"/>
            <p:cNvSpPr/>
            <p:nvPr/>
          </p:nvSpPr>
          <p:spPr>
            <a:xfrm>
              <a:off x="1250499" y="3903508"/>
              <a:ext cx="936797" cy="160037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识</a:t>
              </a:r>
              <a:endParaRPr lang="en-US" altLang="zh-CN" sz="3300" b="1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字</a:t>
              </a:r>
              <a:endParaRPr lang="zh-CN" altLang="en-US" sz="33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088857" y="3588068"/>
            <a:ext cx="747236" cy="661035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乞</a:t>
            </a:r>
          </a:p>
        </p:txBody>
      </p:sp>
      <p:sp>
        <p:nvSpPr>
          <p:cNvPr id="4" name="Text Box 28"/>
          <p:cNvSpPr txBox="1">
            <a:spLocks noChangeArrowheads="1"/>
          </p:cNvSpPr>
          <p:nvPr/>
        </p:nvSpPr>
        <p:spPr bwMode="auto">
          <a:xfrm>
            <a:off x="5689947" y="4472819"/>
            <a:ext cx="1661160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（乞求）</a:t>
            </a:r>
          </a:p>
        </p:txBody>
      </p:sp>
      <p:sp>
        <p:nvSpPr>
          <p:cNvPr id="5" name="Text Box 35"/>
          <p:cNvSpPr txBox="1">
            <a:spLocks noChangeArrowheads="1"/>
          </p:cNvSpPr>
          <p:nvPr/>
        </p:nvSpPr>
        <p:spPr bwMode="auto">
          <a:xfrm>
            <a:off x="5678891" y="2844150"/>
            <a:ext cx="1566863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 err="1">
                <a:latin typeface="宋体" panose="02010600030101010101" pitchFamily="2" charset="-122"/>
              </a:rPr>
              <a:t>qǐ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292442" y="228600"/>
            <a:ext cx="2543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bldLvl="0" animBg="1" autoUpdateAnimBg="0"/>
      <p:bldP spid="69" grpId="0" bldLvl="0" animBg="1" autoUpdateAnimBg="0"/>
      <p:bldP spid="70" grpId="0" bldLvl="0" animBg="1" autoUpdateAnimBg="0"/>
      <p:bldP spid="71" grpId="0" bldLvl="0" animBg="1" autoUpdateAnimBg="0"/>
      <p:bldP spid="72" grpId="0" bldLvl="0" animBg="1" autoUpdateAnimBg="0"/>
      <p:bldP spid="73" grpId="0" bldLvl="0" animBg="1" autoUpdateAnimBg="0"/>
      <p:bldP spid="74" grpId="0" bldLvl="0" animBg="1" autoUpdateAnimBg="0"/>
      <p:bldP spid="75" grpId="0" bldLvl="0" animBg="1" autoUpdateAnimBg="0"/>
      <p:bldP spid="77" grpId="0" bldLvl="0" animBg="1" autoUpdateAnimBg="0"/>
      <p:bldP spid="78" grpId="0" bldLvl="0" animBg="1" autoUpdateAnimBg="0"/>
      <p:bldP spid="4" grpId="0" bldLvl="0" animBg="1" autoUpdateAnimBg="0"/>
      <p:bldP spid="5" grpId="0" bldLvl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441120" y="1699287"/>
            <a:ext cx="1367020" cy="2294670"/>
            <a:chOff x="593424" y="2189488"/>
            <a:chExt cx="2087563" cy="3314397"/>
          </a:xfrm>
        </p:grpSpPr>
        <p:sp>
          <p:nvSpPr>
            <p:cNvPr id="40" name="Oval 15"/>
            <p:cNvSpPr>
              <a:spLocks noChangeArrowheads="1"/>
            </p:cNvSpPr>
            <p:nvPr/>
          </p:nvSpPr>
          <p:spPr bwMode="auto">
            <a:xfrm>
              <a:off x="593424" y="3782329"/>
              <a:ext cx="2011269" cy="169169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41" name="Picture 17" descr="xiuxianyule2_0313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424" y="2189488"/>
              <a:ext cx="2087563" cy="1590056"/>
            </a:xfrm>
            <a:prstGeom prst="rect">
              <a:avLst/>
            </a:prstGeom>
            <a:noFill/>
          </p:spPr>
        </p:pic>
        <p:sp>
          <p:nvSpPr>
            <p:cNvPr id="43" name="矩形 42"/>
            <p:cNvSpPr/>
            <p:nvPr/>
          </p:nvSpPr>
          <p:spPr>
            <a:xfrm>
              <a:off x="1250499" y="3903508"/>
              <a:ext cx="928256" cy="160037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识</a:t>
              </a:r>
              <a:endParaRPr lang="en-US" altLang="zh-CN" sz="3300" b="1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字</a:t>
              </a:r>
              <a:endParaRPr lang="zh-CN" altLang="en-US" sz="33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60934" y="1464469"/>
            <a:ext cx="790575" cy="64008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巧</a:t>
            </a:r>
          </a:p>
        </p:txBody>
      </p:sp>
      <p:sp>
        <p:nvSpPr>
          <p:cNvPr id="65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062061" y="1461611"/>
            <a:ext cx="792480" cy="638175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郎</a:t>
            </a:r>
          </a:p>
        </p:txBody>
      </p:sp>
      <p:sp>
        <p:nvSpPr>
          <p:cNvPr id="66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800826" y="3718560"/>
            <a:ext cx="791528" cy="640080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饼</a:t>
            </a:r>
          </a:p>
        </p:txBody>
      </p:sp>
      <p:sp>
        <p:nvSpPr>
          <p:cNvPr id="67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635342" y="3599498"/>
            <a:ext cx="801529" cy="661511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赏</a:t>
            </a:r>
          </a:p>
        </p:txBody>
      </p:sp>
      <p:sp>
        <p:nvSpPr>
          <p:cNvPr id="68" name="Text Box 22"/>
          <p:cNvSpPr txBox="1">
            <a:spLocks noChangeArrowheads="1"/>
          </p:cNvSpPr>
          <p:nvPr/>
        </p:nvSpPr>
        <p:spPr bwMode="auto">
          <a:xfrm>
            <a:off x="4815840" y="720090"/>
            <a:ext cx="1364933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sz="3600" b="1" dirty="0">
                <a:latin typeface="宋体" panose="02010600030101010101" pitchFamily="2" charset="-122"/>
              </a:rPr>
              <a:t>láng</a:t>
            </a:r>
            <a:r>
              <a:rPr lang="zh-CN" altLang="zh-CN" sz="3600" dirty="0"/>
              <a:t> </a:t>
            </a:r>
            <a:endParaRPr lang="en-US" altLang="zh-CN" sz="3600" b="1" dirty="0">
              <a:latin typeface="宋体" panose="02010600030101010101" pitchFamily="2" charset="-122"/>
            </a:endParaRPr>
          </a:p>
        </p:txBody>
      </p:sp>
      <p:sp>
        <p:nvSpPr>
          <p:cNvPr id="69" name="Text Box 24"/>
          <p:cNvSpPr txBox="1">
            <a:spLocks noChangeArrowheads="1"/>
          </p:cNvSpPr>
          <p:nvPr/>
        </p:nvSpPr>
        <p:spPr bwMode="auto">
          <a:xfrm>
            <a:off x="4317683" y="2884647"/>
            <a:ext cx="1390650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sz="3600" b="1" dirty="0">
                <a:latin typeface="宋体" panose="02010600030101010101" pitchFamily="2" charset="-122"/>
                <a:sym typeface="+mn-ea"/>
              </a:rPr>
              <a:t>shǎng</a:t>
            </a:r>
            <a:r>
              <a:rPr lang="en-US" altLang="zh-CN" sz="3600" b="1" dirty="0">
                <a:latin typeface="宋体" panose="02010600030101010101" pitchFamily="2" charset="-122"/>
              </a:rPr>
              <a:t> </a:t>
            </a:r>
          </a:p>
        </p:txBody>
      </p:sp>
      <p:sp>
        <p:nvSpPr>
          <p:cNvPr id="70" name="Text Box 28"/>
          <p:cNvSpPr txBox="1">
            <a:spLocks noChangeArrowheads="1"/>
          </p:cNvSpPr>
          <p:nvPr/>
        </p:nvSpPr>
        <p:spPr bwMode="auto">
          <a:xfrm>
            <a:off x="3302794" y="2350294"/>
            <a:ext cx="1433036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（乞巧）</a:t>
            </a:r>
          </a:p>
        </p:txBody>
      </p:sp>
      <p:sp>
        <p:nvSpPr>
          <p:cNvPr id="71" name="Text Box 29"/>
          <p:cNvSpPr txBox="1">
            <a:spLocks noChangeArrowheads="1"/>
          </p:cNvSpPr>
          <p:nvPr/>
        </p:nvSpPr>
        <p:spPr bwMode="auto">
          <a:xfrm>
            <a:off x="4735831" y="2347437"/>
            <a:ext cx="1444466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（新郎）</a:t>
            </a:r>
          </a:p>
        </p:txBody>
      </p:sp>
      <p:sp>
        <p:nvSpPr>
          <p:cNvPr id="72" name="Text Box 30"/>
          <p:cNvSpPr txBox="1">
            <a:spLocks noChangeArrowheads="1"/>
          </p:cNvSpPr>
          <p:nvPr/>
        </p:nvSpPr>
        <p:spPr bwMode="auto">
          <a:xfrm>
            <a:off x="2419350" y="4599623"/>
            <a:ext cx="1554480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（月饼）</a:t>
            </a:r>
          </a:p>
        </p:txBody>
      </p:sp>
      <p:sp>
        <p:nvSpPr>
          <p:cNvPr id="73" name="Text Box 31"/>
          <p:cNvSpPr txBox="1">
            <a:spLocks noChangeArrowheads="1"/>
          </p:cNvSpPr>
          <p:nvPr/>
        </p:nvSpPr>
        <p:spPr bwMode="auto">
          <a:xfrm>
            <a:off x="4318159" y="4465797"/>
            <a:ext cx="1536383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（欣赏）</a:t>
            </a:r>
          </a:p>
        </p:txBody>
      </p:sp>
      <p:sp>
        <p:nvSpPr>
          <p:cNvPr id="74" name="Text Box 35"/>
          <p:cNvSpPr txBox="1">
            <a:spLocks noChangeArrowheads="1"/>
          </p:cNvSpPr>
          <p:nvPr/>
        </p:nvSpPr>
        <p:spPr bwMode="auto">
          <a:xfrm>
            <a:off x="3334703" y="712946"/>
            <a:ext cx="1352074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 err="1">
                <a:latin typeface="宋体" panose="02010600030101010101" pitchFamily="2" charset="-122"/>
              </a:rPr>
              <a:t>qiǎo</a:t>
            </a:r>
          </a:p>
        </p:txBody>
      </p:sp>
      <p:sp>
        <p:nvSpPr>
          <p:cNvPr id="75" name="Text Box 36"/>
          <p:cNvSpPr txBox="1">
            <a:spLocks noChangeArrowheads="1"/>
          </p:cNvSpPr>
          <p:nvPr/>
        </p:nvSpPr>
        <p:spPr bwMode="auto">
          <a:xfrm>
            <a:off x="2391728" y="2977039"/>
            <a:ext cx="1609725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sz="3600" b="1" dirty="0">
                <a:latin typeface="宋体" panose="02010600030101010101" pitchFamily="2" charset="-122"/>
              </a:rPr>
              <a:t>bǐng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446281" y="1694362"/>
            <a:ext cx="1354556" cy="2294670"/>
            <a:chOff x="593424" y="2189488"/>
            <a:chExt cx="2087563" cy="3314397"/>
          </a:xfrm>
        </p:grpSpPr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593424" y="3782329"/>
              <a:ext cx="2011269" cy="169169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4" name="Picture 17" descr="xiuxianyule2_0313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424" y="2189488"/>
              <a:ext cx="2087563" cy="1590056"/>
            </a:xfrm>
            <a:prstGeom prst="rect">
              <a:avLst/>
            </a:prstGeom>
            <a:noFill/>
          </p:spPr>
        </p:pic>
        <p:sp>
          <p:nvSpPr>
            <p:cNvPr id="25" name="矩形 24"/>
            <p:cNvSpPr/>
            <p:nvPr/>
          </p:nvSpPr>
          <p:spPr>
            <a:xfrm>
              <a:off x="1250499" y="3903508"/>
              <a:ext cx="936797" cy="160037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识</a:t>
              </a:r>
              <a:endParaRPr lang="en-US" altLang="zh-CN" sz="3300" b="1" dirty="0"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zh-CN" altLang="en-US" sz="3300" b="1" dirty="0">
                  <a:solidFill>
                    <a:schemeClr val="bg1"/>
                  </a:solidFill>
                  <a:latin typeface="+mj-ea"/>
                  <a:ea typeface="+mj-ea"/>
                </a:rPr>
                <a:t>字</a:t>
              </a:r>
              <a:endParaRPr lang="zh-CN" altLang="en-US" sz="33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212682" y="3599498"/>
            <a:ext cx="801529" cy="661511"/>
          </a:xfrm>
          <a:prstGeom prst="actionButtonBlank">
            <a:avLst/>
          </a:prstGeom>
          <a:gradFill flip="none" rotWithShape="1">
            <a:gsLst>
              <a:gs pos="50000">
                <a:srgbClr val="97BADB"/>
              </a:gs>
              <a:gs pos="0">
                <a:schemeClr val="accent1">
                  <a:lumMod val="75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wrap="none"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4500" dirty="0">
                <a:latin typeface="华文楷体" panose="02010600040101010101" pitchFamily="2" charset="-122"/>
                <a:ea typeface="华文楷体" panose="02010600040101010101" pitchFamily="2" charset="-122"/>
              </a:rPr>
              <a:t>菊</a:t>
            </a:r>
            <a:endParaRPr lang="en-US" altLang="zh-CN" sz="45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5889307" y="2857024"/>
            <a:ext cx="1410653" cy="622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</a:pPr>
            <a:r>
              <a:rPr lang="en-US" altLang="zh-CN" sz="3600" b="1" dirty="0" err="1">
                <a:latin typeface="宋体" panose="02010600030101010101" pitchFamily="2" charset="-122"/>
              </a:rPr>
              <a:t>jú</a:t>
            </a:r>
          </a:p>
        </p:txBody>
      </p:sp>
      <p:sp>
        <p:nvSpPr>
          <p:cNvPr id="8" name="Text Box 31"/>
          <p:cNvSpPr txBox="1">
            <a:spLocks noChangeArrowheads="1"/>
          </p:cNvSpPr>
          <p:nvPr/>
        </p:nvSpPr>
        <p:spPr bwMode="auto">
          <a:xfrm>
            <a:off x="5895499" y="4465797"/>
            <a:ext cx="1536383" cy="530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0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（菊花）</a:t>
            </a:r>
          </a:p>
        </p:txBody>
      </p:sp>
      <p:sp>
        <p:nvSpPr>
          <p:cNvPr id="9" name="标题 1"/>
          <p:cNvSpPr txBox="1"/>
          <p:nvPr/>
        </p:nvSpPr>
        <p:spPr bwMode="auto">
          <a:xfrm>
            <a:off x="-8572" y="430530"/>
            <a:ext cx="2584609" cy="373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+mj-ea"/>
              </a:rPr>
              <a:t>     </a:t>
            </a:r>
            <a:r>
              <a:rPr lang="zh-CN" altLang="en-US" sz="2400" b="1" dirty="0">
                <a:latin typeface="+mj-ea"/>
              </a:rPr>
              <a:t>会认的字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bldLvl="0" animBg="1" autoUpdateAnimBg="0"/>
      <p:bldP spid="69" grpId="0" bldLvl="0" animBg="1" autoUpdateAnimBg="0"/>
      <p:bldP spid="70" grpId="0" bldLvl="0" animBg="1" autoUpdateAnimBg="0"/>
      <p:bldP spid="71" grpId="0" bldLvl="0" animBg="1" autoUpdateAnimBg="0"/>
      <p:bldP spid="72" grpId="0" bldLvl="0" animBg="1" autoUpdateAnimBg="0"/>
      <p:bldP spid="73" grpId="0" bldLvl="0" animBg="1" autoUpdateAnimBg="0"/>
      <p:bldP spid="74" grpId="0" bldLvl="0" animBg="1" autoUpdateAnimBg="0"/>
      <p:bldP spid="75" grpId="0" bldLvl="0" animBg="1" autoUpdateAnimBg="0"/>
      <p:bldP spid="7" grpId="0" bldLvl="0" animBg="1" autoUpdateAnimBg="0"/>
      <p:bldP spid="8" grpId="0" bldLvl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37034" y="915829"/>
            <a:ext cx="6722269" cy="376256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春节到,人欢笑,</a:t>
            </a:r>
          </a:p>
          <a:p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贴窗花,放鞭炮。</a:t>
            </a:r>
          </a:p>
          <a:p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元宵节,看花灯,</a:t>
            </a:r>
          </a:p>
          <a:p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大街小巷人如潮。</a:t>
            </a:r>
          </a:p>
          <a:p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清明节,雨纷纷,</a:t>
            </a:r>
          </a:p>
          <a:p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先人墓前去祭扫。</a:t>
            </a:r>
          </a:p>
          <a:p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过端午,赛龙舟,</a:t>
            </a:r>
          </a:p>
          <a:p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粽香艾香满堂飘</a:t>
            </a:r>
            <a:r>
              <a:rPr lang="zh-CN" altLang="en-US" sz="3000" b="1" dirty="0" smtClean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3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+mj-ea"/>
              </a:rPr>
              <a:t>    </a:t>
            </a:r>
            <a:r>
              <a:rPr lang="zh-CN" altLang="en-US" sz="2400" b="1" dirty="0">
                <a:latin typeface="+mj-ea"/>
              </a:rPr>
              <a:t>走进课文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50858" y="938689"/>
            <a:ext cx="4080986" cy="422338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七月七,来乞巧,</a:t>
            </a:r>
            <a:endParaRPr lang="zh-CN" altLang="en-US" sz="3000" b="1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牛郎织女会鹊桥。</a:t>
            </a:r>
            <a:endParaRPr lang="zh-CN" altLang="en-US" sz="3000" b="1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过中秋,吃月饼,</a:t>
            </a:r>
            <a:endParaRPr lang="zh-CN" altLang="en-US" sz="3000" b="1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十五圆月当空照。</a:t>
            </a:r>
            <a:endParaRPr lang="zh-CN" altLang="en-US" sz="3000" b="1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重阳节,要敬老,</a:t>
            </a:r>
            <a:endParaRPr lang="zh-CN" altLang="en-US" sz="3000" b="1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踏秋赏菊去登高。</a:t>
            </a:r>
            <a:endParaRPr lang="zh-CN" altLang="en-US" sz="3000" b="1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转眼又是新春到,</a:t>
            </a:r>
            <a:endParaRPr lang="zh-CN" altLang="en-US" sz="3000" b="1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全家团圆真热闹。</a:t>
            </a:r>
            <a:endParaRPr lang="zh-CN" altLang="en-US" sz="3000" b="1" dirty="0">
              <a:latin typeface="楷体" panose="02010609060101010101" charset="-122"/>
              <a:ea typeface="楷体" panose="02010609060101010101" charset="-122"/>
            </a:endParaRPr>
          </a:p>
          <a:p>
            <a:endParaRPr lang="zh-CN" altLang="en-US" sz="3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+mj-ea"/>
              </a:rPr>
              <a:t>    </a:t>
            </a:r>
            <a:r>
              <a:rPr lang="zh-CN" altLang="en-US" sz="2400" b="1" dirty="0">
                <a:latin typeface="+mj-ea"/>
              </a:rPr>
              <a:t>走进课文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 Box 10"/>
          <p:cNvSpPr txBox="1">
            <a:spLocks noChangeArrowheads="1"/>
          </p:cNvSpPr>
          <p:nvPr/>
        </p:nvSpPr>
        <p:spPr bwMode="auto">
          <a:xfrm>
            <a:off x="4053094" y="1986141"/>
            <a:ext cx="4920245" cy="1453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</a:rPr>
              <a:t>组词</a:t>
            </a:r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  <a:sym typeface="Wingdings" panose="05000000000000000000" pitchFamily="2" charset="2"/>
              </a:rPr>
              <a:t>：（粘贴）（贴近）</a:t>
            </a:r>
            <a:endParaRPr lang="en-US" sz="3000" b="1" dirty="0">
              <a:solidFill>
                <a:schemeClr val="tx2"/>
              </a:solidFill>
              <a:ea typeface="微软雅黑" panose="020B0503020204020204" pitchFamily="34" charset="-122"/>
            </a:endParaRPr>
          </a:p>
          <a:p>
            <a:r>
              <a:rPr lang="zh-CN" altLang="en-US" sz="3000" b="1" dirty="0">
                <a:solidFill>
                  <a:schemeClr val="tx2"/>
                </a:solidFill>
                <a:ea typeface="微软雅黑" panose="020B0503020204020204" pitchFamily="34" charset="-122"/>
              </a:rPr>
              <a:t>造句：把这张表格粘贴在墙上。</a:t>
            </a:r>
          </a:p>
        </p:txBody>
      </p:sp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293846" y="812959"/>
            <a:ext cx="2702243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>
                <a:solidFill>
                  <a:schemeClr val="tx2"/>
                </a:solidFill>
              </a:rPr>
              <a:t>tiē</a:t>
            </a:r>
          </a:p>
        </p:txBody>
      </p:sp>
      <p:grpSp>
        <p:nvGrpSpPr>
          <p:cNvPr id="133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134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5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136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026319" y="2124075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 dirty="0">
                <a:latin typeface="楷体" panose="02010609060101010101" charset="-122"/>
                <a:ea typeface="楷体" panose="02010609060101010101" charset="-122"/>
              </a:rPr>
              <a:t>贴</a:t>
            </a:r>
          </a:p>
        </p:txBody>
      </p:sp>
      <p:sp>
        <p:nvSpPr>
          <p:cNvPr id="5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+mj-ea"/>
              </a:rPr>
              <a:t>    </a:t>
            </a:r>
            <a:r>
              <a:rPr lang="zh-CN" altLang="en-US" sz="2400" b="1" dirty="0">
                <a:latin typeface="+mj-ea"/>
              </a:rPr>
              <a:t>会写的字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bldLvl="0" animBg="1" autoUpdateAnimBg="0"/>
      <p:bldP spid="89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1255960" y="812082"/>
            <a:ext cx="1728788" cy="2099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>
                <a:solidFill>
                  <a:schemeClr val="tx2"/>
                </a:solidFill>
                <a:ea typeface="楷体_GB2312" pitchFamily="49" charset="-122"/>
              </a:rPr>
              <a:t>jiē</a:t>
            </a:r>
          </a:p>
          <a:p>
            <a:pPr algn="r" eaLnBrk="1" hangingPunct="1"/>
            <a:r>
              <a:rPr lang="en-US" altLang="zh-CN" sz="6600" b="1" dirty="0"/>
              <a:t> 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60894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53730" y="1660142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922119" y="1986026"/>
            <a:ext cx="5221881" cy="1453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</a:t>
            </a:r>
            <a:r>
              <a:rPr lang="zh-CN" altLang="en-US" sz="3000" b="1" dirty="0">
                <a:solidFill>
                  <a:schemeClr val="tx2"/>
                </a:solidFill>
                <a:sym typeface="Wingdings" panose="05000000000000000000" pitchFamily="2" charset="2"/>
              </a:rPr>
              <a:t>：</a:t>
            </a:r>
            <a:r>
              <a:rPr lang="zh-CN" altLang="en-US" sz="3000" b="1" dirty="0">
                <a:solidFill>
                  <a:schemeClr val="tx2"/>
                </a:solidFill>
              </a:rPr>
              <a:t>（街道）（街市）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造句：街道两旁栽上了一棵棵杨树。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952024" y="1901190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 dirty="0">
                <a:latin typeface="楷体" panose="02010609060101010101" charset="-122"/>
                <a:ea typeface="楷体" panose="02010609060101010101" charset="-122"/>
              </a:rPr>
              <a:t>街</a:t>
            </a:r>
          </a:p>
        </p:txBody>
      </p:sp>
      <p:sp>
        <p:nvSpPr>
          <p:cNvPr id="5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+mj-ea"/>
              </a:rPr>
              <a:t>     </a:t>
            </a:r>
            <a:r>
              <a:rPr lang="zh-CN" altLang="en-US" sz="2400" b="1" dirty="0">
                <a:latin typeface="+mj-ea"/>
              </a:rPr>
              <a:t>会写的字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-45654" y="926081"/>
            <a:ext cx="3456603" cy="108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6600" b="1" dirty="0" err="1">
                <a:solidFill>
                  <a:schemeClr val="tx2"/>
                </a:solidFill>
              </a:rPr>
              <a:t>zhōu</a:t>
            </a: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425776" y="1701070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028256" y="1963643"/>
            <a:ext cx="4425046" cy="1453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2"/>
                </a:solidFill>
              </a:rPr>
              <a:t>组词：（龙舟）（轻舟）</a:t>
            </a:r>
            <a:endParaRPr lang="en-US" altLang="zh-CN" sz="3000" b="1" dirty="0">
              <a:solidFill>
                <a:schemeClr val="tx2"/>
              </a:solidFill>
            </a:endParaRPr>
          </a:p>
          <a:p>
            <a:r>
              <a:rPr lang="zh-CN" altLang="en-US" sz="3000" b="1" dirty="0">
                <a:solidFill>
                  <a:schemeClr val="tx2"/>
                </a:solidFill>
              </a:rPr>
              <a:t>造句：端午节，我们一家人去赛龙舟。</a:t>
            </a:r>
          </a:p>
        </p:txBody>
      </p:sp>
      <p:grpSp>
        <p:nvGrpSpPr>
          <p:cNvPr id="40" name="Group 3"/>
          <p:cNvGrpSpPr/>
          <p:nvPr/>
        </p:nvGrpSpPr>
        <p:grpSpPr bwMode="auto">
          <a:xfrm>
            <a:off x="749470" y="1985731"/>
            <a:ext cx="2944055" cy="2765884"/>
            <a:chOff x="0" y="0"/>
            <a:chExt cx="2592" cy="2592"/>
          </a:xfrm>
        </p:grpSpPr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0" y="1296"/>
              <a:ext cx="2592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2" name="Group 5"/>
            <p:cNvGrpSpPr/>
            <p:nvPr/>
          </p:nvGrpSpPr>
          <p:grpSpPr bwMode="auto">
            <a:xfrm>
              <a:off x="0" y="0"/>
              <a:ext cx="2592" cy="2592"/>
              <a:chOff x="0" y="0"/>
              <a:chExt cx="2592" cy="2592"/>
            </a:xfrm>
          </p:grpSpPr>
          <p:sp>
            <p:nvSpPr>
              <p:cNvPr id="43" name="Rectangle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592" cy="259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Line 7"/>
              <p:cNvSpPr>
                <a:spLocks noChangeShapeType="1"/>
              </p:cNvSpPr>
              <p:nvPr/>
            </p:nvSpPr>
            <p:spPr bwMode="auto">
              <a:xfrm>
                <a:off x="1296" y="0"/>
                <a:ext cx="0" cy="2592"/>
              </a:xfrm>
              <a:prstGeom prst="line">
                <a:avLst/>
              </a:prstGeom>
              <a:noFill/>
              <a:ln w="19050" cap="rnd">
                <a:solidFill>
                  <a:schemeClr val="tx1"/>
                </a:solidFill>
                <a:prstDash val="sysDot"/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1283122" y="1963376"/>
            <a:ext cx="288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just"/>
            <a:r>
              <a:rPr lang="zh-CN" altLang="en-US" sz="800">
                <a:solidFill>
                  <a:srgbClr val="000000"/>
                </a:solidFill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42975" y="1911667"/>
            <a:ext cx="2425065" cy="2827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17900" b="1" dirty="0">
                <a:latin typeface="楷体" panose="02010609060101010101" charset="-122"/>
                <a:ea typeface="楷体" panose="02010609060101010101" charset="-122"/>
              </a:rPr>
              <a:t>舟</a:t>
            </a:r>
          </a:p>
        </p:txBody>
      </p:sp>
      <p:sp>
        <p:nvSpPr>
          <p:cNvPr id="5" name="标题 1"/>
          <p:cNvSpPr txBox="1"/>
          <p:nvPr/>
        </p:nvSpPr>
        <p:spPr bwMode="auto">
          <a:xfrm>
            <a:off x="-13335" y="439103"/>
            <a:ext cx="2012156" cy="37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+mj-ea"/>
              </a:rPr>
              <a:t>     </a:t>
            </a:r>
            <a:r>
              <a:rPr lang="zh-CN" altLang="en-US" sz="2400" b="1" dirty="0">
                <a:latin typeface="+mj-ea"/>
              </a:rPr>
              <a:t>会写的字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3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1073</Words>
  <Application>Microsoft Office PowerPoint</Application>
  <PresentationFormat>全屏显示(16:9)</PresentationFormat>
  <Paragraphs>193</Paragraphs>
  <Slides>25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Meiryo</vt:lpstr>
      <vt:lpstr>黑体</vt:lpstr>
      <vt:lpstr>华文楷体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识字2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458</cp:revision>
  <dcterms:created xsi:type="dcterms:W3CDTF">2014-11-28T08:03:00Z</dcterms:created>
  <dcterms:modified xsi:type="dcterms:W3CDTF">2021-06-11T00:54:31Z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