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7" r:id="rId3"/>
    <p:sldId id="256" r:id="rId4"/>
    <p:sldId id="284" r:id="rId5"/>
    <p:sldId id="285" r:id="rId6"/>
    <p:sldId id="268" r:id="rId7"/>
    <p:sldId id="282" r:id="rId8"/>
    <p:sldId id="271" r:id="rId9"/>
    <p:sldId id="278" r:id="rId10"/>
    <p:sldId id="279" r:id="rId11"/>
    <p:sldId id="280" r:id="rId12"/>
    <p:sldId id="281" r:id="rId13"/>
    <p:sldId id="283" r:id="rId14"/>
    <p:sldId id="286" r:id="rId15"/>
  </p:sldIdLst>
  <p:sldSz cx="9144000" cy="5145088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60" y="12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362D6-6030-4428-8A20-56F71B3BCDEC}" type="datetimeFigureOut">
              <a:rPr lang="zh-CN" altLang="en-US" smtClean="0"/>
              <a:t>2021/6/8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71815-DFB9-43FE-AE69-2C5AC5FD13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753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F5AC8C-ECE7-4C96-A678-5E1B9ADC7CF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6266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1BB4BA5-EA61-48D6-9880-E9F121EA7DE1}" type="slidenum">
              <a:rPr altLang="zh-CN" noProof="1"/>
              <a:pPr eaLnBrk="1" hangingPunct="1"/>
              <a:t>1</a:t>
            </a:fld>
            <a:endParaRPr lang="zh-CN" altLang="zh-CN" noProof="1"/>
          </a:p>
        </p:txBody>
      </p:sp>
      <p:sp>
        <p:nvSpPr>
          <p:cNvPr id="40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40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zh-CN" smtClean="0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CEA1FB49-8DFB-4131-93A5-3F0E2DA68A5C}" type="slidenum">
              <a:rPr lang="en-US" altLang="zh-CN" sz="1200">
                <a:solidFill>
                  <a:srgbClr val="000000"/>
                </a:solidFill>
                <a:ea typeface="微软雅黑" pitchFamily="34" charset="-122"/>
              </a:rPr>
              <a:pPr algn="r" eaLnBrk="1" hangingPunct="1"/>
              <a:t>1</a:t>
            </a:fld>
            <a:endParaRPr lang="en-US" altLang="zh-CN" sz="1200">
              <a:solidFill>
                <a:srgbClr val="000000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728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5AC8C-ECE7-4C96-A678-5E1B9ADC7CFD}" type="slidenum">
              <a:rPr lang="en-US" altLang="zh-CN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0775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2239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331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6238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4F3177-E82A-47FB-B810-BF093B196A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252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BAB2B3-BDBC-433C-865C-2615E954BB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7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94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94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1E3AE3-5A58-4EAA-ABFF-9BF489E113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3354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02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183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13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89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26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102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92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218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B860FC-2AEF-4919-83A5-F02FA083F1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2085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1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158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479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763"/>
            <a:ext cx="7772400" cy="10207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1225"/>
            <a:ext cx="7772400" cy="11255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058317-E7E0-4222-B167-65F9B6C9DA7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5887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A4DE5A-9646-4FBD-8D76-04402E87B1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382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3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3684DF-8FE1-46E8-9893-D6E1420F765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783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4BA5A9-0C62-44DE-AD70-EE3ED2DF0C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981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12FD0-977F-4DCA-A2BE-D67A0CE0B6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863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9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9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A8D3B0-87FC-40A9-AB60-688B00CF1C2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0274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2038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7488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64E576-08E3-4466-A80E-C74CEAF3B8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334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7531712-33EC-4226-AEC3-217F633075D1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31" name="图片 103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2021/6/8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2919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1019"/>
            <a:ext cx="9144001" cy="4514067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3074" name="组合 8"/>
          <p:cNvGrpSpPr>
            <a:grpSpLocks/>
          </p:cNvGrpSpPr>
          <p:nvPr/>
        </p:nvGrpSpPr>
        <p:grpSpPr bwMode="auto">
          <a:xfrm>
            <a:off x="1249760" y="1492250"/>
            <a:ext cx="3673475" cy="1195363"/>
            <a:chOff x="1169582" y="2105678"/>
            <a:chExt cx="3548062" cy="1592348"/>
          </a:xfrm>
        </p:grpSpPr>
        <p:sp>
          <p:nvSpPr>
            <p:cNvPr id="3075" name="矩形 24"/>
            <p:cNvSpPr>
              <a:spLocks noChangeArrowheads="1"/>
            </p:cNvSpPr>
            <p:nvPr/>
          </p:nvSpPr>
          <p:spPr bwMode="auto">
            <a:xfrm>
              <a:off x="1703860" y="2105678"/>
              <a:ext cx="2497138" cy="553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 algn="ctr" defTabSz="685800">
                <a:lnSpc>
                  <a:spcPct val="150000"/>
                </a:lnSpc>
              </a:pPr>
              <a:r>
                <a:rPr lang="zh-CN" altLang="en-US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第二单元 </a:t>
              </a:r>
              <a:r>
                <a:rPr lang="en-US" altLang="zh-CN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 </a:t>
              </a:r>
              <a:r>
                <a:rPr lang="zh-CN" altLang="en-US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第六课</a:t>
              </a:r>
            </a:p>
          </p:txBody>
        </p:sp>
        <p:sp>
          <p:nvSpPr>
            <p:cNvPr id="3076" name="TextBox 2"/>
            <p:cNvSpPr txBox="1">
              <a:spLocks noChangeArrowheads="1"/>
            </p:cNvSpPr>
            <p:nvPr/>
          </p:nvSpPr>
          <p:spPr bwMode="auto">
            <a:xfrm>
              <a:off x="1169582" y="2873287"/>
              <a:ext cx="3548062" cy="82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defTabSz="6858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defTabSz="6858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defTabSz="6858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defTabSz="6858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defTabSz="6858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6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千人糕</a:t>
              </a:r>
            </a:p>
          </p:txBody>
        </p:sp>
      </p:grpSp>
      <p:pic>
        <p:nvPicPr>
          <p:cNvPr id="3077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469" y="584200"/>
            <a:ext cx="3035300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564870" y="386868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3"/>
          <p:cNvSpPr txBox="1">
            <a:spLocks noChangeArrowheads="1"/>
          </p:cNvSpPr>
          <p:nvPr/>
        </p:nvSpPr>
        <p:spPr bwMode="auto">
          <a:xfrm>
            <a:off x="900113" y="1420813"/>
            <a:ext cx="741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ea typeface="微软雅黑" pitchFamily="34" charset="-122"/>
              </a:rPr>
              <a:t>       一块</a:t>
            </a: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平平常常</a:t>
            </a:r>
            <a:r>
              <a:rPr lang="zh-CN" altLang="en-US" sz="2400">
                <a:ea typeface="微软雅黑" pitchFamily="34" charset="-122"/>
              </a:rPr>
              <a:t>的糕，经过很多很多人的劳动，才能摆在我们面前。</a:t>
            </a:r>
          </a:p>
        </p:txBody>
      </p:sp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187450" y="2644775"/>
            <a:ext cx="7056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13315" name="文本框 12293"/>
          <p:cNvSpPr txBox="1">
            <a:spLocks noChangeArrowheads="1"/>
          </p:cNvSpPr>
          <p:nvPr/>
        </p:nvSpPr>
        <p:spPr bwMode="auto">
          <a:xfrm>
            <a:off x="1187450" y="2500313"/>
            <a:ext cx="6769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比较词语：平常  平平常常</a:t>
            </a:r>
          </a:p>
        </p:txBody>
      </p:sp>
      <p:sp>
        <p:nvSpPr>
          <p:cNvPr id="12295" name="文本框 12294"/>
          <p:cNvSpPr txBox="1">
            <a:spLocks noChangeArrowheads="1"/>
          </p:cNvSpPr>
          <p:nvPr/>
        </p:nvSpPr>
        <p:spPr bwMode="auto">
          <a:xfrm>
            <a:off x="1116013" y="3148013"/>
            <a:ext cx="7056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上面的句子中的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平平常常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强调了米糕的平常。</a:t>
            </a:r>
            <a:r>
              <a:rPr lang="zh-CN" altLang="en-US"/>
              <a:t> </a:t>
            </a:r>
          </a:p>
        </p:txBody>
      </p:sp>
      <p:sp>
        <p:nvSpPr>
          <p:cNvPr id="13317" name="文本框 1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微软雅黑" pitchFamily="34" charset="-122"/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3"/>
          <p:cNvSpPr txBox="1">
            <a:spLocks noChangeArrowheads="1"/>
          </p:cNvSpPr>
          <p:nvPr/>
        </p:nvSpPr>
        <p:spPr bwMode="auto">
          <a:xfrm>
            <a:off x="1150938" y="1304925"/>
            <a:ext cx="72009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dirty="0">
                <a:ea typeface="微软雅黑" pitchFamily="34" charset="-122"/>
              </a:rPr>
              <a:t>        “</a:t>
            </a:r>
            <a:r>
              <a:rPr lang="en-US" altLang="zh-CN" sz="2400" dirty="0" err="1">
                <a:ea typeface="微软雅黑" pitchFamily="34" charset="-122"/>
              </a:rPr>
              <a:t>一块平平常常的糕，经过很多很多人的劳动，才能摆在我们面前</a:t>
            </a:r>
            <a:r>
              <a:rPr lang="en-US" altLang="zh-CN" sz="2400" dirty="0">
                <a:ea typeface="微软雅黑" pitchFamily="34" charset="-122"/>
              </a:rPr>
              <a:t>。”</a:t>
            </a:r>
            <a:r>
              <a:rPr lang="zh-CN" altLang="en-US" sz="2400" dirty="0">
                <a:ea typeface="微软雅黑" pitchFamily="34" charset="-122"/>
              </a:rPr>
              <a:t>这句话告诉我们什么道理？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1042988" y="2644775"/>
            <a:ext cx="7416800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ea typeface="微软雅黑" pitchFamily="34" charset="-122"/>
              </a:rPr>
              <a:t>        </a:t>
            </a:r>
            <a:r>
              <a:rPr lang="zh-CN" altLang="zh-CN" sz="2400" dirty="0">
                <a:solidFill>
                  <a:srgbClr val="FF0000"/>
                </a:solidFill>
                <a:ea typeface="微软雅黑" pitchFamily="34" charset="-122"/>
              </a:rPr>
              <a:t>一块普通的糕，都要经过成许多的劳动，那么，一个不平凡的东西不更是如此吗？看来，世界上任何一样东西都要许多人共同劳动，才能创造出来。 </a:t>
            </a:r>
          </a:p>
        </p:txBody>
      </p:sp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微软雅黑" pitchFamily="34" charset="-122"/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5"/>
          <p:cNvSpPr txBox="1">
            <a:spLocks noChangeArrowheads="1"/>
          </p:cNvSpPr>
          <p:nvPr/>
        </p:nvSpPr>
        <p:spPr bwMode="auto">
          <a:xfrm>
            <a:off x="1100138" y="1449388"/>
            <a:ext cx="7558087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ea typeface="微软雅黑" pitchFamily="34" charset="-122"/>
              </a:rPr>
              <a:t>       </a:t>
            </a:r>
            <a:r>
              <a:rPr lang="zh-CN" altLang="en-US" sz="2000" dirty="0">
                <a:solidFill>
                  <a:srgbClr val="FF0000"/>
                </a:solidFill>
                <a:ea typeface="微软雅黑" pitchFamily="34" charset="-122"/>
              </a:rPr>
              <a:t>任何一样东西都是成千上万人共同劳动的成果，我们只有共同努力，互相合作，才能使我们的社会更美好。</a:t>
            </a:r>
          </a:p>
        </p:txBody>
      </p:sp>
      <p:sp>
        <p:nvSpPr>
          <p:cNvPr id="15362" name="文本框 14341"/>
          <p:cNvSpPr txBox="1">
            <a:spLocks noChangeArrowheads="1"/>
          </p:cNvSpPr>
          <p:nvPr/>
        </p:nvSpPr>
        <p:spPr bwMode="auto">
          <a:xfrm>
            <a:off x="852488" y="992188"/>
            <a:ext cx="712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ea typeface="微软雅黑" pitchFamily="34" charset="-122"/>
              </a:rPr>
              <a:t>         学习过这篇课文后，你懂得了什么道理？</a:t>
            </a:r>
            <a:endParaRPr lang="zh-CN" altLang="en-US" dirty="0"/>
          </a:p>
        </p:txBody>
      </p:sp>
      <p:pic>
        <p:nvPicPr>
          <p:cNvPr id="15363" name="图片 143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500313"/>
            <a:ext cx="676910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微软雅黑" pitchFamily="34" charset="-122"/>
              </a:rPr>
              <a:t>总结全文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3193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363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1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585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2"/>
          <p:cNvSpPr>
            <a:spLocks noChangeArrowheads="1"/>
          </p:cNvSpPr>
          <p:nvPr/>
        </p:nvSpPr>
        <p:spPr bwMode="auto">
          <a:xfrm>
            <a:off x="1187450" y="1204913"/>
            <a:ext cx="7129463" cy="309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zh-CN" sz="2000" noProof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 认识12个生字，会写9个生字。借助拼音读准字音，自主识记，交流方法，游戏巩固并正确读写生字；</a:t>
            </a:r>
            <a:endParaRPr lang="zh-CN" altLang="en-US" sz="2000" noProof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zh-CN" sz="2000" noProof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2. 学习用普通话正确、流利、有感情地朗读课文</a:t>
            </a:r>
            <a:r>
              <a:rPr lang="zh-CN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自读自悟，合作学习，感悟积累对自己有启发的句子；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zh-CN" sz="2000" noProof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zh-CN" sz="20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懂得任何一样东西都是成千上万人共同劳动的成果，我们只有共同努力，互相合作，才能使我们的社会更美好的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000" noProof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2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微软雅黑" pitchFamily="34" charset="-122"/>
              </a:rPr>
              <a:t>学习目标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30723"/>
          <p:cNvSpPr txBox="1">
            <a:spLocks noChangeArrowheads="1"/>
          </p:cNvSpPr>
          <p:nvPr/>
        </p:nvSpPr>
        <p:spPr bwMode="auto">
          <a:xfrm>
            <a:off x="539750" y="700088"/>
            <a:ext cx="147161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 dirty="0">
                <a:ea typeface="微软雅黑" pitchFamily="34" charset="-122"/>
              </a:rPr>
              <a:t>导入新课</a:t>
            </a:r>
          </a:p>
        </p:txBody>
      </p:sp>
      <p:sp>
        <p:nvSpPr>
          <p:cNvPr id="6146" name="文本框 30724"/>
          <p:cNvSpPr txBox="1">
            <a:spLocks noChangeArrowheads="1"/>
          </p:cNvSpPr>
          <p:nvPr/>
        </p:nvSpPr>
        <p:spPr bwMode="auto">
          <a:xfrm>
            <a:off x="1476375" y="1204913"/>
            <a:ext cx="6335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dirty="0">
                <a:ea typeface="微软雅黑" pitchFamily="34" charset="-122"/>
              </a:rPr>
              <a:t>同学们，今天我们来认识一种美食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dirty="0">
                <a:ea typeface="微软雅黑" pitchFamily="34" charset="-122"/>
              </a:rPr>
              <a:t>千人糕。</a:t>
            </a:r>
            <a:r>
              <a:rPr lang="zh-CN" altLang="en-US" sz="2400" dirty="0"/>
              <a:t> </a:t>
            </a:r>
          </a:p>
        </p:txBody>
      </p:sp>
      <p:pic>
        <p:nvPicPr>
          <p:cNvPr id="6147" name="图片 30725" descr="千人糕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924050"/>
            <a:ext cx="3652837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1538288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>
                <a:ea typeface="微软雅黑" pitchFamily="34" charset="-122"/>
              </a:rPr>
              <a:t>导入新课</a:t>
            </a:r>
          </a:p>
        </p:txBody>
      </p:sp>
      <p:sp>
        <p:nvSpPr>
          <p:cNvPr id="7170" name="文本框 31746"/>
          <p:cNvSpPr txBox="1">
            <a:spLocks noChangeArrowheads="1"/>
          </p:cNvSpPr>
          <p:nvPr/>
        </p:nvSpPr>
        <p:spPr bwMode="auto">
          <a:xfrm>
            <a:off x="1547813" y="1420813"/>
            <a:ext cx="63357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ea typeface="微软雅黑" pitchFamily="34" charset="-122"/>
              </a:rPr>
              <a:t>         </a:t>
            </a:r>
            <a:r>
              <a:rPr lang="zh-CN" altLang="en-US" sz="2400" dirty="0">
                <a:ea typeface="微软雅黑" pitchFamily="34" charset="-122"/>
              </a:rPr>
              <a:t>同学们，这种看上去其貌不扬的米糕</a:t>
            </a:r>
            <a:r>
              <a:rPr lang="zh-CN" altLang="en-US" sz="2400" dirty="0">
                <a:solidFill>
                  <a:srgbClr val="FF0000"/>
                </a:solidFill>
                <a:ea typeface="微软雅黑" pitchFamily="34" charset="-122"/>
              </a:rPr>
              <a:t>为什么叫做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ea typeface="微软雅黑" pitchFamily="34" charset="-122"/>
              </a:rPr>
              <a:t>千人糕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 dirty="0">
                <a:solidFill>
                  <a:srgbClr val="FF0000"/>
                </a:solidFill>
                <a:ea typeface="微软雅黑" pitchFamily="34" charset="-122"/>
              </a:rPr>
              <a:t>呢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那么就让我们走进课文去了解一下吧。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6"/>
          <p:cNvSpPr txBox="1">
            <a:spLocks noChangeArrowheads="1"/>
          </p:cNvSpPr>
          <p:nvPr/>
        </p:nvSpPr>
        <p:spPr bwMode="auto">
          <a:xfrm>
            <a:off x="1042988" y="1204913"/>
            <a:ext cx="7489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8194" name="文本框 6149"/>
          <p:cNvSpPr txBox="1">
            <a:spLocks noChangeArrowheads="1"/>
          </p:cNvSpPr>
          <p:nvPr/>
        </p:nvSpPr>
        <p:spPr bwMode="auto">
          <a:xfrm>
            <a:off x="1187450" y="1708150"/>
            <a:ext cx="727233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能    味    买    具    甘    汁    甜    菜    劳 </a:t>
            </a:r>
          </a:p>
          <a:p>
            <a:pPr eaLnBrk="1" hangingPunct="1">
              <a:spcBef>
                <a:spcPct val="50000"/>
              </a:spcBef>
            </a:pP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糕    特    嘛    蔗    熬    算    销    售    的   确   应 </a:t>
            </a:r>
          </a:p>
        </p:txBody>
      </p:sp>
      <p:sp>
        <p:nvSpPr>
          <p:cNvPr id="6151" name="文本框 6150"/>
          <p:cNvSpPr txBox="1">
            <a:spLocks noChangeArrowheads="1"/>
          </p:cNvSpPr>
          <p:nvPr/>
        </p:nvSpPr>
        <p:spPr bwMode="auto">
          <a:xfrm>
            <a:off x="1116013" y="1347788"/>
            <a:ext cx="6769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ea typeface="微软雅黑" pitchFamily="34" charset="-122"/>
              </a:rPr>
              <a:t>nénɡ   wèi     mǎi      jù      ɡān     zhī     tián      cài      láo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6152" name="文本框 6151"/>
          <p:cNvSpPr txBox="1">
            <a:spLocks noChangeArrowheads="1"/>
          </p:cNvSpPr>
          <p:nvPr/>
        </p:nvSpPr>
        <p:spPr bwMode="auto">
          <a:xfrm>
            <a:off x="1116013" y="2500313"/>
            <a:ext cx="7343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ɡāo      tè     mɑ    zhè     áo    suàn   xiāo  shòu     dí    què  yīnɡ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197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微软雅黑" pitchFamily="34" charset="-122"/>
              </a:rPr>
              <a:t>字音学习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3"/>
          <p:cNvSpPr txBox="1">
            <a:spLocks noChangeArrowheads="1"/>
          </p:cNvSpPr>
          <p:nvPr/>
        </p:nvSpPr>
        <p:spPr bwMode="auto">
          <a:xfrm>
            <a:off x="755650" y="1708150"/>
            <a:ext cx="7775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 选择自己喜欢的方式读课文，了解课义内容，边读边想：课文写了什么？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00113" y="3005138"/>
            <a:ext cx="741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课文写了孩子听爸爸讲千人糕的复杂制作过程。</a:t>
            </a:r>
          </a:p>
        </p:txBody>
      </p:sp>
      <p:sp>
        <p:nvSpPr>
          <p:cNvPr id="9219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微软雅黑" pitchFamily="34" charset="-122"/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7"/>
          <p:cNvSpPr txBox="1">
            <a:spLocks noChangeArrowheads="1"/>
          </p:cNvSpPr>
          <p:nvPr/>
        </p:nvSpPr>
        <p:spPr bwMode="auto">
          <a:xfrm>
            <a:off x="971550" y="1492250"/>
            <a:ext cx="74882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        大家知道了千人糕的制作是很复杂的，到底有多复杂呢？请大家精读第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6-9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自然段。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1692275" y="2428875"/>
            <a:ext cx="633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ea typeface="微软雅黑" pitchFamily="34" charset="-122"/>
              </a:rPr>
              <a:t>这几个自然段主要告诉我们什么？</a:t>
            </a:r>
          </a:p>
        </p:txBody>
      </p:sp>
      <p:sp>
        <p:nvSpPr>
          <p:cNvPr id="9224" name="文本框 9223"/>
          <p:cNvSpPr txBox="1">
            <a:spLocks noChangeArrowheads="1"/>
          </p:cNvSpPr>
          <p:nvPr/>
        </p:nvSpPr>
        <p:spPr bwMode="auto">
          <a:xfrm>
            <a:off x="1692275" y="3076575"/>
            <a:ext cx="6408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千人糕是怎么做成的。</a:t>
            </a:r>
            <a:r>
              <a:rPr lang="zh-CN" altLang="en-US"/>
              <a:t> </a:t>
            </a:r>
          </a:p>
        </p:txBody>
      </p:sp>
      <p:sp>
        <p:nvSpPr>
          <p:cNvPr id="10244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微软雅黑" pitchFamily="34" charset="-122"/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/>
      <p:bldP spid="92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3"/>
          <p:cNvSpPr txBox="1">
            <a:spLocks noChangeArrowheads="1"/>
          </p:cNvSpPr>
          <p:nvPr/>
        </p:nvSpPr>
        <p:spPr bwMode="auto">
          <a:xfrm>
            <a:off x="1116013" y="1420813"/>
            <a:ext cx="712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ea typeface="微软雅黑" pitchFamily="34" charset="-122"/>
              </a:rPr>
              <a:t>       </a:t>
            </a:r>
            <a:endParaRPr lang="en-US" altLang="zh-CN"/>
          </a:p>
        </p:txBody>
      </p:sp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1116013" y="2644775"/>
            <a:ext cx="6769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46" name="文本框 10245"/>
          <p:cNvSpPr txBox="1">
            <a:spLocks noChangeArrowheads="1"/>
          </p:cNvSpPr>
          <p:nvPr/>
        </p:nvSpPr>
        <p:spPr bwMode="auto">
          <a:xfrm>
            <a:off x="755650" y="1276350"/>
            <a:ext cx="648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种大米需要哪些东西？</a:t>
            </a:r>
          </a:p>
        </p:txBody>
      </p:sp>
      <p:sp>
        <p:nvSpPr>
          <p:cNvPr id="10247" name="文本框 10246"/>
          <p:cNvSpPr txBox="1">
            <a:spLocks noChangeArrowheads="1"/>
          </p:cNvSpPr>
          <p:nvPr/>
        </p:nvSpPr>
        <p:spPr bwMode="auto">
          <a:xfrm>
            <a:off x="4859338" y="1276350"/>
            <a:ext cx="6624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种子、农具、肥料、水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2400">
              <a:solidFill>
                <a:srgbClr val="FF0000"/>
              </a:solidFill>
              <a:ea typeface="微软雅黑" pitchFamily="34" charset="-122"/>
            </a:endParaRPr>
          </a:p>
        </p:txBody>
      </p:sp>
      <p:sp>
        <p:nvSpPr>
          <p:cNvPr id="10248" name="文本框 10247"/>
          <p:cNvSpPr txBox="1">
            <a:spLocks noChangeArrowheads="1"/>
          </p:cNvSpPr>
          <p:nvPr/>
        </p:nvSpPr>
        <p:spPr bwMode="auto">
          <a:xfrm>
            <a:off x="755650" y="1997075"/>
            <a:ext cx="424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糖是怎么来的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?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10249" name="文本框 10248"/>
          <p:cNvSpPr txBox="1">
            <a:spLocks noChangeArrowheads="1"/>
          </p:cNvSpPr>
          <p:nvPr/>
        </p:nvSpPr>
        <p:spPr bwMode="auto">
          <a:xfrm>
            <a:off x="4859338" y="1997075"/>
            <a:ext cx="4392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从甘蔗、甜菜中熬出来。</a:t>
            </a:r>
            <a:r>
              <a:rPr lang="zh-CN" altLang="en-US"/>
              <a:t> </a:t>
            </a:r>
          </a:p>
        </p:txBody>
      </p:sp>
      <p:sp>
        <p:nvSpPr>
          <p:cNvPr id="10250" name="文本框 10249"/>
          <p:cNvSpPr txBox="1">
            <a:spLocks noChangeArrowheads="1"/>
          </p:cNvSpPr>
          <p:nvPr/>
        </p:nvSpPr>
        <p:spPr bwMode="auto">
          <a:xfrm>
            <a:off x="755650" y="2716213"/>
            <a:ext cx="3744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熬糖需要什么工具？</a:t>
            </a:r>
          </a:p>
        </p:txBody>
      </p:sp>
      <p:sp>
        <p:nvSpPr>
          <p:cNvPr id="10251" name="文本框 10250"/>
          <p:cNvSpPr txBox="1">
            <a:spLocks noChangeArrowheads="1"/>
          </p:cNvSpPr>
          <p:nvPr/>
        </p:nvSpPr>
        <p:spPr bwMode="auto">
          <a:xfrm>
            <a:off x="4859338" y="2716213"/>
            <a:ext cx="381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熬糖工具、火。</a:t>
            </a:r>
            <a:r>
              <a:rPr lang="zh-CN" altLang="en-US"/>
              <a:t> </a:t>
            </a:r>
          </a:p>
        </p:txBody>
      </p:sp>
      <p:sp>
        <p:nvSpPr>
          <p:cNvPr id="10252" name="文本框 10251"/>
          <p:cNvSpPr txBox="1">
            <a:spLocks noChangeArrowheads="1"/>
          </p:cNvSpPr>
          <p:nvPr/>
        </p:nvSpPr>
        <p:spPr bwMode="auto">
          <a:xfrm>
            <a:off x="755650" y="3436938"/>
            <a:ext cx="4249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米糕做好后，怎么卖出去？</a:t>
            </a:r>
            <a:r>
              <a:rPr lang="zh-CN" altLang="en-US"/>
              <a:t> </a:t>
            </a:r>
          </a:p>
        </p:txBody>
      </p:sp>
      <p:sp>
        <p:nvSpPr>
          <p:cNvPr id="10253" name="文本框 10252"/>
          <p:cNvSpPr txBox="1">
            <a:spLocks noChangeArrowheads="1"/>
          </p:cNvSpPr>
          <p:nvPr/>
        </p:nvSpPr>
        <p:spPr bwMode="auto">
          <a:xfrm>
            <a:off x="4859338" y="3436938"/>
            <a:ext cx="381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包装、送货、销售。</a:t>
            </a:r>
          </a:p>
        </p:txBody>
      </p:sp>
      <p:sp>
        <p:nvSpPr>
          <p:cNvPr id="11275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微软雅黑" pitchFamily="34" charset="-122"/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8" grpId="0"/>
      <p:bldP spid="10249" grpId="0"/>
      <p:bldP spid="10250" grpId="0"/>
      <p:bldP spid="102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3"/>
          <p:cNvSpPr txBox="1">
            <a:spLocks noChangeArrowheads="1"/>
          </p:cNvSpPr>
          <p:nvPr/>
        </p:nvSpPr>
        <p:spPr bwMode="auto">
          <a:xfrm>
            <a:off x="1331913" y="1347788"/>
            <a:ext cx="691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ea typeface="微软雅黑" pitchFamily="34" charset="-122"/>
              </a:rPr>
              <a:t>        </a:t>
            </a:r>
            <a:endParaRPr lang="zh-CN" altLang="en-US" sz="2400">
              <a:ea typeface="微软雅黑" pitchFamily="34" charset="-122"/>
            </a:endParaRPr>
          </a:p>
        </p:txBody>
      </p:sp>
      <p:pic>
        <p:nvPicPr>
          <p:cNvPr id="12290" name="图片 11269" descr="米糕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773113"/>
            <a:ext cx="3024188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1270" descr="米糕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773113"/>
            <a:ext cx="3024188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11271" descr="米糕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860675"/>
            <a:ext cx="3024188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图片 11272" descr="米糕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860675"/>
            <a:ext cx="3022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图片 11273" descr="米糕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284413"/>
            <a:ext cx="1625600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文本框 31745"/>
          <p:cNvSpPr txBox="1">
            <a:spLocks noChangeArrowheads="1"/>
          </p:cNvSpPr>
          <p:nvPr/>
        </p:nvSpPr>
        <p:spPr bwMode="auto">
          <a:xfrm>
            <a:off x="539750" y="700088"/>
            <a:ext cx="22923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微软雅黑" pitchFamily="34" charset="-122"/>
              </a:rPr>
              <a:t>合作探究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583</Words>
  <Application>Microsoft Office PowerPoint</Application>
  <PresentationFormat>自定义</PresentationFormat>
  <Paragraphs>60</Paragraphs>
  <Slides>13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</cp:revision>
  <dcterms:created xsi:type="dcterms:W3CDTF">2018-01-20T03:37:40Z</dcterms:created>
  <dcterms:modified xsi:type="dcterms:W3CDTF">2021-06-08T11:40:46Z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