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1"/>
  </p:notesMasterIdLst>
  <p:sldIdLst>
    <p:sldId id="318" r:id="rId3"/>
    <p:sldId id="356" r:id="rId4"/>
    <p:sldId id="257" r:id="rId5"/>
    <p:sldId id="357" r:id="rId6"/>
    <p:sldId id="262" r:id="rId7"/>
    <p:sldId id="266" r:id="rId8"/>
    <p:sldId id="288" r:id="rId9"/>
    <p:sldId id="373" r:id="rId10"/>
    <p:sldId id="374" r:id="rId11"/>
    <p:sldId id="376" r:id="rId12"/>
    <p:sldId id="377" r:id="rId13"/>
    <p:sldId id="289" r:id="rId14"/>
    <p:sldId id="268" r:id="rId15"/>
    <p:sldId id="354" r:id="rId16"/>
    <p:sldId id="263" r:id="rId17"/>
    <p:sldId id="264" r:id="rId18"/>
    <p:sldId id="280" r:id="rId19"/>
    <p:sldId id="378" r:id="rId2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7">
          <p15:clr>
            <a:srgbClr val="A4A3A4"/>
          </p15:clr>
        </p15:guide>
        <p15:guide id="2" pos="3877">
          <p15:clr>
            <a:srgbClr val="A4A3A4"/>
          </p15:clr>
        </p15:guide>
        <p15:guide id="3" orient="horz" pos="1670">
          <p15:clr>
            <a:srgbClr val="A4A3A4"/>
          </p15:clr>
        </p15:guide>
        <p15:guide id="4" pos="29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04236"/>
    <a:srgbClr val="000000"/>
    <a:srgbClr val="D35DB7"/>
    <a:srgbClr val="0000FF"/>
    <a:srgbClr val="140D9F"/>
    <a:srgbClr val="FF6600"/>
    <a:srgbClr val="323592"/>
    <a:srgbClr val="343891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20" y="120"/>
      </p:cViewPr>
      <p:guideLst>
        <p:guide orient="horz" pos="2227"/>
        <p:guide pos="3877"/>
        <p:guide orient="horz" pos="1670"/>
        <p:guide pos="290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168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3634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4875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0786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6180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939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0592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40650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4438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7396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401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063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494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768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928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636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166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6221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965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PT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矩形 321"/>
          <p:cNvSpPr/>
          <p:nvPr userDrawn="1"/>
        </p:nvSpPr>
        <p:spPr>
          <a:xfrm>
            <a:off x="2970280" y="4259916"/>
            <a:ext cx="3203442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新知探究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随堂练习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课外拓展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矩形 313" hidden="1"/>
          <p:cNvSpPr/>
          <p:nvPr userDrawn="1"/>
        </p:nvSpPr>
        <p:spPr>
          <a:xfrm>
            <a:off x="92596" y="259873"/>
            <a:ext cx="8964809" cy="4797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318" name="组合 317"/>
          <p:cNvGrpSpPr/>
          <p:nvPr userDrawn="1"/>
        </p:nvGrpSpPr>
        <p:grpSpPr>
          <a:xfrm>
            <a:off x="8480645" y="45815"/>
            <a:ext cx="562961" cy="159026"/>
            <a:chOff x="11194442" y="138245"/>
            <a:chExt cx="781115" cy="220650"/>
          </a:xfrm>
        </p:grpSpPr>
        <p:grpSp>
          <p:nvGrpSpPr>
            <p:cNvPr id="319" name="组合 318"/>
            <p:cNvGrpSpPr/>
            <p:nvPr userDrawn="1"/>
          </p:nvGrpSpPr>
          <p:grpSpPr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21" name="任意多边形 320"/>
              <p:cNvSpPr/>
              <p:nvPr/>
            </p:nvSpPr>
            <p:spPr>
              <a:xfrm flipH="1">
                <a:off x="1720218" y="3135503"/>
                <a:ext cx="1328564" cy="1843507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2" name="任意多边形 321"/>
              <p:cNvSpPr/>
              <p:nvPr/>
            </p:nvSpPr>
            <p:spPr>
              <a:xfrm>
                <a:off x="1998487" y="2436790"/>
                <a:ext cx="770124" cy="1303556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0" name="任意多边形 319"/>
            <p:cNvSpPr/>
            <p:nvPr userDrawn="1"/>
          </p:nvSpPr>
          <p:spPr>
            <a:xfrm>
              <a:off x="11417978" y="163498"/>
              <a:ext cx="557579" cy="180482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24" name="矩形 323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课堂小结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拓展延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矩形 313" hidden="1"/>
          <p:cNvSpPr/>
          <p:nvPr userDrawn="1"/>
        </p:nvSpPr>
        <p:spPr>
          <a:xfrm>
            <a:off x="92596" y="259873"/>
            <a:ext cx="8964809" cy="4797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318" name="组合 317"/>
          <p:cNvGrpSpPr/>
          <p:nvPr userDrawn="1"/>
        </p:nvGrpSpPr>
        <p:grpSpPr>
          <a:xfrm>
            <a:off x="8480645" y="45815"/>
            <a:ext cx="562961" cy="159026"/>
            <a:chOff x="11194442" y="138245"/>
            <a:chExt cx="781115" cy="220650"/>
          </a:xfrm>
        </p:grpSpPr>
        <p:grpSp>
          <p:nvGrpSpPr>
            <p:cNvPr id="319" name="组合 318"/>
            <p:cNvGrpSpPr/>
            <p:nvPr userDrawn="1"/>
          </p:nvGrpSpPr>
          <p:grpSpPr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21" name="任意多边形 320"/>
              <p:cNvSpPr/>
              <p:nvPr/>
            </p:nvSpPr>
            <p:spPr>
              <a:xfrm flipH="1">
                <a:off x="1720218" y="3135503"/>
                <a:ext cx="1328564" cy="1843507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2" name="任意多边形 321"/>
              <p:cNvSpPr/>
              <p:nvPr/>
            </p:nvSpPr>
            <p:spPr>
              <a:xfrm>
                <a:off x="1998487" y="2436790"/>
                <a:ext cx="770124" cy="1303556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0" name="任意多边形 319"/>
            <p:cNvSpPr/>
            <p:nvPr userDrawn="1"/>
          </p:nvSpPr>
          <p:spPr>
            <a:xfrm>
              <a:off x="11417978" y="163498"/>
              <a:ext cx="557579" cy="180482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24" name="矩形 323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61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611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980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0553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1911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6236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7038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360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矩形 313" hidden="1"/>
          <p:cNvSpPr/>
          <p:nvPr userDrawn="1"/>
        </p:nvSpPr>
        <p:spPr>
          <a:xfrm>
            <a:off x="92596" y="259873"/>
            <a:ext cx="8964809" cy="4797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318" name="组合 317"/>
          <p:cNvGrpSpPr/>
          <p:nvPr userDrawn="1"/>
        </p:nvGrpSpPr>
        <p:grpSpPr>
          <a:xfrm>
            <a:off x="8480645" y="45815"/>
            <a:ext cx="562961" cy="159026"/>
            <a:chOff x="11194442" y="138245"/>
            <a:chExt cx="781115" cy="220650"/>
          </a:xfrm>
        </p:grpSpPr>
        <p:grpSp>
          <p:nvGrpSpPr>
            <p:cNvPr id="319" name="组合 318"/>
            <p:cNvGrpSpPr/>
            <p:nvPr userDrawn="1"/>
          </p:nvGrpSpPr>
          <p:grpSpPr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21" name="任意多边形 320"/>
              <p:cNvSpPr/>
              <p:nvPr/>
            </p:nvSpPr>
            <p:spPr>
              <a:xfrm flipH="1">
                <a:off x="1720218" y="3135503"/>
                <a:ext cx="1328564" cy="1843507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2" name="任意多边形 321"/>
              <p:cNvSpPr/>
              <p:nvPr/>
            </p:nvSpPr>
            <p:spPr>
              <a:xfrm>
                <a:off x="1998487" y="2436790"/>
                <a:ext cx="770124" cy="1303556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0" name="任意多边形 319"/>
            <p:cNvSpPr/>
            <p:nvPr userDrawn="1"/>
          </p:nvSpPr>
          <p:spPr>
            <a:xfrm>
              <a:off x="11417978" y="163498"/>
              <a:ext cx="557579" cy="180482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24" name="矩形 323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2258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9180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9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新课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矩形 315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</a:p>
        </p:txBody>
      </p:sp>
      <p:grpSp>
        <p:nvGrpSpPr>
          <p:cNvPr id="311" name="组合 310"/>
          <p:cNvGrpSpPr/>
          <p:nvPr userDrawn="1"/>
        </p:nvGrpSpPr>
        <p:grpSpPr>
          <a:xfrm>
            <a:off x="8480645" y="45815"/>
            <a:ext cx="562961" cy="159026"/>
            <a:chOff x="11194442" y="138245"/>
            <a:chExt cx="781115" cy="220650"/>
          </a:xfrm>
        </p:grpSpPr>
        <p:grpSp>
          <p:nvGrpSpPr>
            <p:cNvPr id="312" name="组合 311"/>
            <p:cNvGrpSpPr/>
            <p:nvPr userDrawn="1"/>
          </p:nvGrpSpPr>
          <p:grpSpPr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35503"/>
                <a:ext cx="1328564" cy="1843507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998487" y="2436790"/>
                <a:ext cx="770124" cy="1303556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7978" y="163498"/>
              <a:ext cx="557579" cy="180482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品读鉴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446" y="11115"/>
            <a:ext cx="746760" cy="25288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新知探究</a:t>
            </a:r>
          </a:p>
        </p:txBody>
      </p:sp>
      <p:grpSp>
        <p:nvGrpSpPr>
          <p:cNvPr id="312" name="组合 311"/>
          <p:cNvGrpSpPr/>
          <p:nvPr userDrawn="1"/>
        </p:nvGrpSpPr>
        <p:grpSpPr>
          <a:xfrm>
            <a:off x="8480645" y="45815"/>
            <a:ext cx="562961" cy="159026"/>
            <a:chOff x="11194442" y="138245"/>
            <a:chExt cx="781115" cy="220650"/>
          </a:xfrm>
        </p:grpSpPr>
        <p:grpSp>
          <p:nvGrpSpPr>
            <p:cNvPr id="313" name="组合 312"/>
            <p:cNvGrpSpPr/>
            <p:nvPr userDrawn="1"/>
          </p:nvGrpSpPr>
          <p:grpSpPr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5" name="任意多边形 314"/>
              <p:cNvSpPr/>
              <p:nvPr/>
            </p:nvSpPr>
            <p:spPr>
              <a:xfrm flipH="1">
                <a:off x="1720218" y="3135503"/>
                <a:ext cx="1328564" cy="1843507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6" name="任意多边形 315"/>
              <p:cNvSpPr/>
              <p:nvPr/>
            </p:nvSpPr>
            <p:spPr>
              <a:xfrm>
                <a:off x="1998487" y="2436790"/>
                <a:ext cx="770124" cy="1303556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4" name="任意多边形 313"/>
            <p:cNvSpPr/>
            <p:nvPr userDrawn="1"/>
          </p:nvSpPr>
          <p:spPr>
            <a:xfrm>
              <a:off x="11417978" y="163498"/>
              <a:ext cx="557579" cy="180482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助学资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助学资料</a:t>
            </a:r>
          </a:p>
        </p:txBody>
      </p:sp>
      <p:grpSp>
        <p:nvGrpSpPr>
          <p:cNvPr id="312" name="组合 311"/>
          <p:cNvGrpSpPr/>
          <p:nvPr userDrawn="1"/>
        </p:nvGrpSpPr>
        <p:grpSpPr>
          <a:xfrm>
            <a:off x="8480645" y="45815"/>
            <a:ext cx="562961" cy="159026"/>
            <a:chOff x="11194442" y="138245"/>
            <a:chExt cx="781115" cy="220650"/>
          </a:xfrm>
        </p:grpSpPr>
        <p:grpSp>
          <p:nvGrpSpPr>
            <p:cNvPr id="313" name="组合 312"/>
            <p:cNvGrpSpPr/>
            <p:nvPr userDrawn="1"/>
          </p:nvGrpSpPr>
          <p:grpSpPr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5" name="任意多边形 314"/>
              <p:cNvSpPr/>
              <p:nvPr/>
            </p:nvSpPr>
            <p:spPr>
              <a:xfrm flipH="1">
                <a:off x="1720218" y="3135503"/>
                <a:ext cx="1328564" cy="1843507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6" name="任意多边形 315"/>
              <p:cNvSpPr/>
              <p:nvPr/>
            </p:nvSpPr>
            <p:spPr>
              <a:xfrm>
                <a:off x="1998487" y="2436790"/>
                <a:ext cx="770124" cy="1303556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4" name="任意多边形 313"/>
            <p:cNvSpPr/>
            <p:nvPr userDrawn="1"/>
          </p:nvSpPr>
          <p:spPr>
            <a:xfrm>
              <a:off x="11417978" y="163498"/>
              <a:ext cx="557579" cy="180482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学习字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</a:p>
        </p:txBody>
      </p:sp>
      <p:grpSp>
        <p:nvGrpSpPr>
          <p:cNvPr id="311" name="组合 310"/>
          <p:cNvGrpSpPr/>
          <p:nvPr userDrawn="1"/>
        </p:nvGrpSpPr>
        <p:grpSpPr>
          <a:xfrm>
            <a:off x="8480645" y="45815"/>
            <a:ext cx="562961" cy="159026"/>
            <a:chOff x="11194442" y="138245"/>
            <a:chExt cx="781115" cy="220650"/>
          </a:xfrm>
        </p:grpSpPr>
        <p:grpSp>
          <p:nvGrpSpPr>
            <p:cNvPr id="312" name="组合 311"/>
            <p:cNvGrpSpPr/>
            <p:nvPr userDrawn="1"/>
          </p:nvGrpSpPr>
          <p:grpSpPr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35503"/>
                <a:ext cx="1328564" cy="1843507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998487" y="2436790"/>
                <a:ext cx="770124" cy="1303556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7978" y="163498"/>
              <a:ext cx="557579" cy="180482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初读感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初读感知</a:t>
            </a:r>
          </a:p>
        </p:txBody>
      </p:sp>
      <p:grpSp>
        <p:nvGrpSpPr>
          <p:cNvPr id="311" name="组合 310"/>
          <p:cNvGrpSpPr/>
          <p:nvPr userDrawn="1"/>
        </p:nvGrpSpPr>
        <p:grpSpPr>
          <a:xfrm>
            <a:off x="8480645" y="45815"/>
            <a:ext cx="562961" cy="159026"/>
            <a:chOff x="11194442" y="138245"/>
            <a:chExt cx="781115" cy="220650"/>
          </a:xfrm>
        </p:grpSpPr>
        <p:grpSp>
          <p:nvGrpSpPr>
            <p:cNvPr id="312" name="组合 311"/>
            <p:cNvGrpSpPr/>
            <p:nvPr userDrawn="1"/>
          </p:nvGrpSpPr>
          <p:grpSpPr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35503"/>
                <a:ext cx="1328564" cy="1843507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998487" y="2436790"/>
                <a:ext cx="770124" cy="1303556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7978" y="163498"/>
              <a:ext cx="557579" cy="180482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品读鉴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446" y="11115"/>
            <a:ext cx="746760" cy="25288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</a:p>
        </p:txBody>
      </p:sp>
      <p:grpSp>
        <p:nvGrpSpPr>
          <p:cNvPr id="312" name="组合 311"/>
          <p:cNvGrpSpPr/>
          <p:nvPr userDrawn="1"/>
        </p:nvGrpSpPr>
        <p:grpSpPr>
          <a:xfrm>
            <a:off x="8480645" y="45815"/>
            <a:ext cx="562961" cy="159026"/>
            <a:chOff x="11194442" y="138245"/>
            <a:chExt cx="781115" cy="220650"/>
          </a:xfrm>
        </p:grpSpPr>
        <p:grpSp>
          <p:nvGrpSpPr>
            <p:cNvPr id="313" name="组合 312"/>
            <p:cNvGrpSpPr/>
            <p:nvPr userDrawn="1"/>
          </p:nvGrpSpPr>
          <p:grpSpPr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5" name="任意多边形 314"/>
              <p:cNvSpPr/>
              <p:nvPr/>
            </p:nvSpPr>
            <p:spPr>
              <a:xfrm flipH="1">
                <a:off x="1720218" y="3135503"/>
                <a:ext cx="1328564" cy="1843507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6" name="任意多边形 315"/>
              <p:cNvSpPr/>
              <p:nvPr/>
            </p:nvSpPr>
            <p:spPr>
              <a:xfrm>
                <a:off x="1998487" y="2436790"/>
                <a:ext cx="770124" cy="1303556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4" name="任意多边形 313"/>
            <p:cNvSpPr/>
            <p:nvPr userDrawn="1"/>
          </p:nvSpPr>
          <p:spPr>
            <a:xfrm>
              <a:off x="11417978" y="163498"/>
              <a:ext cx="557579" cy="180482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随堂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447" y="11114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随堂练习</a:t>
            </a:r>
          </a:p>
        </p:txBody>
      </p:sp>
      <p:grpSp>
        <p:nvGrpSpPr>
          <p:cNvPr id="311" name="组合 310"/>
          <p:cNvGrpSpPr/>
          <p:nvPr userDrawn="1"/>
        </p:nvGrpSpPr>
        <p:grpSpPr>
          <a:xfrm>
            <a:off x="8480645" y="45815"/>
            <a:ext cx="562961" cy="159026"/>
            <a:chOff x="11194442" y="138245"/>
            <a:chExt cx="781115" cy="220650"/>
          </a:xfrm>
        </p:grpSpPr>
        <p:grpSp>
          <p:nvGrpSpPr>
            <p:cNvPr id="312" name="组合 311"/>
            <p:cNvGrpSpPr/>
            <p:nvPr userDrawn="1"/>
          </p:nvGrpSpPr>
          <p:grpSpPr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35503"/>
                <a:ext cx="1328564" cy="1843507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998487" y="2436790"/>
                <a:ext cx="770124" cy="1303556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7978" y="163498"/>
              <a:ext cx="557579" cy="180482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1D861-E942-4694-966D-F6A93EB1A689}" type="datetimeFigureOut">
              <a:rPr lang="zh-CN" altLang="en-US" smtClean="0"/>
              <a:t>2021/6/7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4FA98-B1F0-4380-866C-E18380B9059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99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/>
          <p:nvPr/>
        </p:nvSpPr>
        <p:spPr>
          <a:xfrm>
            <a:off x="4361021" y="1391641"/>
            <a:ext cx="3996690" cy="695068"/>
          </a:xfrm>
          <a:prstGeom prst="rect">
            <a:avLst/>
          </a:prstGeom>
        </p:spPr>
        <p:txBody>
          <a:bodyPr lIns="68580" tIns="34290" rIns="68580" bIns="34290"/>
          <a:lstStyle/>
          <a:p>
            <a:pPr defTabSz="685324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开满鲜花的小路</a:t>
            </a:r>
          </a:p>
        </p:txBody>
      </p:sp>
      <p:sp>
        <p:nvSpPr>
          <p:cNvPr id="6" name="副标题 2"/>
          <p:cNvSpPr txBox="1"/>
          <p:nvPr/>
        </p:nvSpPr>
        <p:spPr>
          <a:xfrm>
            <a:off x="5563439" y="2501672"/>
            <a:ext cx="1591854" cy="293846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/>
          <a:p>
            <a:pPr marL="337185" indent="-272891" algn="ctr" defTabSz="685324">
              <a:lnSpc>
                <a:spcPct val="90000"/>
              </a:lnSpc>
              <a:spcBef>
                <a:spcPts val="1350"/>
              </a:spcBef>
              <a:buClr>
                <a:srgbClr val="5B9BD5"/>
              </a:buClr>
              <a:buSzPct val="70000"/>
              <a:defRPr/>
            </a:pPr>
            <a:r>
              <a:rPr lang="zh-CN" altLang="en-US" sz="27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</a:t>
            </a:r>
            <a:r>
              <a:rPr lang="en-US" altLang="zh-CN" sz="27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7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课</a:t>
            </a:r>
            <a:r>
              <a:rPr lang="zh-CN" altLang="en-US" sz="27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时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9923" y="677329"/>
            <a:ext cx="2552379" cy="3007880"/>
          </a:xfrm>
          <a:prstGeom prst="round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05794"/>
            <a:ext cx="9144000" cy="83770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4522756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6"/>
          <p:cNvSpPr txBox="1"/>
          <p:nvPr/>
        </p:nvSpPr>
        <p:spPr>
          <a:xfrm>
            <a:off x="561802" y="1387110"/>
            <a:ext cx="7994333" cy="1038746"/>
          </a:xfrm>
          <a:prstGeom prst="rect">
            <a:avLst/>
          </a:prstGeom>
          <a:noFill/>
          <a:ln w="38100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/>
              <a:t>    松鼠太太对鼹鼠先生说：“我知道了，去年长颈鹿大故寄给你的是花籽。这是多么美好的礼物啊！”</a:t>
            </a:r>
          </a:p>
          <a:p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33463" y="3931876"/>
            <a:ext cx="1965182" cy="4385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松鼠太太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686056" y="2621778"/>
            <a:ext cx="6637063" cy="80791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问：是谁弄明白了“为什么会有一条开满鲜花的小路”？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1143000" y="1737880"/>
            <a:ext cx="1098839" cy="7793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4314110" y="1737880"/>
            <a:ext cx="4009008" cy="15587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657225" y="2110193"/>
            <a:ext cx="1098839" cy="7793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525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/>
      <p:bldP spid="2" grpId="0" bldLvl="0" animBg="1"/>
      <p:bldP spid="8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6"/>
          <p:cNvSpPr txBox="1"/>
          <p:nvPr/>
        </p:nvSpPr>
        <p:spPr>
          <a:xfrm>
            <a:off x="561802" y="1387110"/>
            <a:ext cx="7994333" cy="1038746"/>
          </a:xfrm>
          <a:prstGeom prst="rect">
            <a:avLst/>
          </a:prstGeom>
          <a:noFill/>
          <a:ln w="38100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/>
              <a:t>    松鼠太太对鼹鼠先生说：“我知道了，去年长颈鹿大叔寄给你的是花籽。这是多么美好的礼物啊！”</a:t>
            </a:r>
          </a:p>
          <a:p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7632" y="3148939"/>
            <a:ext cx="6888589" cy="15096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       因为去年长颈鹿大叔寄给鼹鼠先生的礼物是花籽，包裹漏了，花籽撒在路上，便成了一条开满鲜花的小路。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686056" y="2621779"/>
            <a:ext cx="6637063" cy="43858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问：为什么会有一条开满鲜花的小路？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1143000" y="1737880"/>
            <a:ext cx="1098839" cy="7793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4314110" y="1737880"/>
            <a:ext cx="4009008" cy="15587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657225" y="2110193"/>
            <a:ext cx="1098839" cy="7793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37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/>
      <p:bldP spid="2" grpId="0" bldLvl="0" animBg="1"/>
      <p:bldP spid="8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文本框 4"/>
          <p:cNvSpPr txBox="1"/>
          <p:nvPr/>
        </p:nvSpPr>
        <p:spPr>
          <a:xfrm>
            <a:off x="776764" y="645795"/>
            <a:ext cx="7122795" cy="6086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 eaLnBrk="0" hangingPunct="0">
              <a:lnSpc>
                <a:spcPct val="130000"/>
              </a:lnSpc>
            </a:pP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为什么房前和路上开满了鲜花？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17208" y="1705451"/>
            <a:ext cx="2456974" cy="4838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包裹里是花籽</a:t>
            </a:r>
          </a:p>
        </p:txBody>
      </p:sp>
      <p:sp>
        <p:nvSpPr>
          <p:cNvPr id="4" name="右箭头 3"/>
          <p:cNvSpPr/>
          <p:nvPr/>
        </p:nvSpPr>
        <p:spPr>
          <a:xfrm>
            <a:off x="3239452" y="1788319"/>
            <a:ext cx="734378" cy="364331"/>
          </a:xfrm>
          <a:prstGeom prst="rightArrow">
            <a:avLst/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51020" y="1705451"/>
            <a:ext cx="3916204" cy="4838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漏了之后洒在了路边</a:t>
            </a:r>
          </a:p>
        </p:txBody>
      </p:sp>
      <p:sp>
        <p:nvSpPr>
          <p:cNvPr id="9" name="右箭头 8"/>
          <p:cNvSpPr/>
          <p:nvPr/>
        </p:nvSpPr>
        <p:spPr>
          <a:xfrm rot="5400000">
            <a:off x="5799772" y="2486978"/>
            <a:ext cx="734378" cy="364331"/>
          </a:xfrm>
          <a:prstGeom prst="rightArrow">
            <a:avLst/>
          </a:prstGeom>
          <a:solidFill>
            <a:srgbClr val="E04236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290185" y="3209449"/>
            <a:ext cx="3286125" cy="8991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春天来了花籽长出了美丽的鲜花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606" y="2573655"/>
            <a:ext cx="4657725" cy="2001679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2" grpId="0" bldLvl="0" animBg="1"/>
      <p:bldP spid="4" grpId="0" bldLvl="0" animBg="1"/>
      <p:bldP spid="7" grpId="0" bldLvl="0" animBg="1"/>
      <p:bldP spid="9" grpId="0" bldLvl="0" animBg="1"/>
      <p:bldP spid="10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4"/>
          <p:cNvSpPr/>
          <p:nvPr/>
        </p:nvSpPr>
        <p:spPr>
          <a:xfrm>
            <a:off x="656273" y="847249"/>
            <a:ext cx="6758940" cy="102951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美好的礼物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是什么？为什么松鼠太太说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这是多么美好的礼物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</a:p>
        </p:txBody>
      </p:sp>
      <p:sp>
        <p:nvSpPr>
          <p:cNvPr id="2" name="Text Box 6"/>
          <p:cNvSpPr txBox="1"/>
          <p:nvPr/>
        </p:nvSpPr>
        <p:spPr>
          <a:xfrm>
            <a:off x="656273" y="2307171"/>
            <a:ext cx="8021955" cy="150828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美好的礼物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指的是花籽，因为包裹里的花籽让这条小路开满了鲜花，这条开满鲜花的小路给大家带来了快乐，所以说这是美好的礼物。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2433656" y="2637473"/>
            <a:ext cx="618631" cy="18797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</a:ln>
        </p:spPr>
        <p:txBody>
          <a:bodyPr vert="eaVert"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美好的礼物</a:t>
            </a:r>
          </a:p>
        </p:txBody>
      </p:sp>
      <p:sp>
        <p:nvSpPr>
          <p:cNvPr id="25" name="TextBox 7"/>
          <p:cNvSpPr txBox="1">
            <a:spLocks noChangeArrowheads="1"/>
          </p:cNvSpPr>
          <p:nvPr/>
        </p:nvSpPr>
        <p:spPr bwMode="auto">
          <a:xfrm>
            <a:off x="7748588" y="1570072"/>
            <a:ext cx="507831" cy="26228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</a:ln>
        </p:spPr>
        <p:txBody>
          <a:bodyPr vert="eaVert" wrap="none" lIns="68580" tIns="34290" rIns="68580" bIns="3429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自己快乐 带来快乐</a:t>
            </a:r>
          </a:p>
        </p:txBody>
      </p:sp>
      <p:sp>
        <p:nvSpPr>
          <p:cNvPr id="26" name="左大括号 25"/>
          <p:cNvSpPr/>
          <p:nvPr/>
        </p:nvSpPr>
        <p:spPr>
          <a:xfrm>
            <a:off x="2016919" y="1582103"/>
            <a:ext cx="362426" cy="2751296"/>
          </a:xfrm>
          <a:prstGeom prst="leftBrace">
            <a:avLst>
              <a:gd name="adj1" fmla="val 79956"/>
              <a:gd name="adj2" fmla="val 50000"/>
            </a:avLst>
          </a:prstGeom>
          <a:ln w="3175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TextBox 18"/>
          <p:cNvSpPr txBox="1">
            <a:spLocks noChangeArrowheads="1"/>
          </p:cNvSpPr>
          <p:nvPr/>
        </p:nvSpPr>
        <p:spPr bwMode="auto">
          <a:xfrm>
            <a:off x="1091107" y="1812607"/>
            <a:ext cx="618631" cy="23802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</a:ln>
        </p:spPr>
        <p:txBody>
          <a:bodyPr vert="eaVert"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开满鲜花的小路</a:t>
            </a:r>
          </a:p>
        </p:txBody>
      </p:sp>
      <p:sp>
        <p:nvSpPr>
          <p:cNvPr id="28" name="左大括号 27"/>
          <p:cNvSpPr/>
          <p:nvPr/>
        </p:nvSpPr>
        <p:spPr>
          <a:xfrm flipH="1">
            <a:off x="7101841" y="1636872"/>
            <a:ext cx="210026" cy="2641759"/>
          </a:xfrm>
          <a:prstGeom prst="leftBrace">
            <a:avLst>
              <a:gd name="adj1" fmla="val 79956"/>
              <a:gd name="adj2" fmla="val 50000"/>
            </a:avLst>
          </a:prstGeom>
          <a:ln w="3175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379107" y="1636871"/>
            <a:ext cx="3113723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领包裹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认不出是什么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465671" y="3887152"/>
            <a:ext cx="3349943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揭开礼物的秘密</a:t>
            </a:r>
          </a:p>
        </p:txBody>
      </p:sp>
      <p:sp>
        <p:nvSpPr>
          <p:cNvPr id="4" name="TextBox 28"/>
          <p:cNvSpPr txBox="1">
            <a:spLocks noChangeArrowheads="1"/>
          </p:cNvSpPr>
          <p:nvPr/>
        </p:nvSpPr>
        <p:spPr bwMode="auto">
          <a:xfrm>
            <a:off x="2379107" y="2136934"/>
            <a:ext cx="3956685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看包裹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包裹破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东西漏了</a:t>
            </a:r>
          </a:p>
        </p:txBody>
      </p:sp>
      <p:sp>
        <p:nvSpPr>
          <p:cNvPr id="6" name="TextBox 28"/>
          <p:cNvSpPr txBox="1">
            <a:spLocks noChangeArrowheads="1"/>
          </p:cNvSpPr>
          <p:nvPr/>
        </p:nvSpPr>
        <p:spPr bwMode="auto">
          <a:xfrm>
            <a:off x="3465434" y="2637472"/>
            <a:ext cx="3517106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春天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去做客  小路开满鲜花</a:t>
            </a:r>
          </a:p>
        </p:txBody>
      </p:sp>
      <p:sp>
        <p:nvSpPr>
          <p:cNvPr id="7" name="TextBox 28"/>
          <p:cNvSpPr txBox="1">
            <a:spLocks noChangeArrowheads="1"/>
          </p:cNvSpPr>
          <p:nvPr/>
        </p:nvSpPr>
        <p:spPr bwMode="auto">
          <a:xfrm>
            <a:off x="3465671" y="3111342"/>
            <a:ext cx="3680460" cy="7148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刺猬太太、狐狸太太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门前开满鲜花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3208973" y="2531745"/>
            <a:ext cx="184785" cy="1746885"/>
          </a:xfrm>
          <a:prstGeom prst="leftBrace">
            <a:avLst>
              <a:gd name="adj1" fmla="val 79956"/>
              <a:gd name="adj2" fmla="val 48718"/>
            </a:avLst>
          </a:prstGeom>
          <a:ln w="3175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695103" y="732080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板书设计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/>
      <p:bldP spid="34" grpId="0"/>
      <p:bldP spid="4" grpId="0"/>
      <p:bldP spid="6" grpId="0"/>
      <p:bldP spid="7" grpId="0"/>
      <p:bldP spid="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26535" y="1173889"/>
            <a:ext cx="7135722" cy="228457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本文写了长颈鹿大叔寄给鼹鼠先生一包花籽,被鼹鼠先生不小心漏掉在去松鼠太太家的小路上,第二年春天,小路上开满了鲜花,给大家带来了花香和快乐的故事。表现了小动物之间和谐相处的美好。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47458" y="796071"/>
            <a:ext cx="4099560" cy="43767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一、根据课文选择正确答案。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35330" y="1680210"/>
            <a:ext cx="700992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长颈鹿给鼹鼠寄来的包裹里面是（   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31081" y="2456022"/>
            <a:ext cx="2752725" cy="191500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鲜花</a:t>
            </a:r>
          </a:p>
          <a:p>
            <a:pPr algn="just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花籽</a:t>
            </a:r>
          </a:p>
          <a:p>
            <a:pPr algn="just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空包裹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929313" y="1703070"/>
            <a:ext cx="424339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en-US" altLang="zh-CN" sz="240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B </a:t>
            </a:r>
          </a:p>
        </p:txBody>
      </p:sp>
      <p:pic>
        <p:nvPicPr>
          <p:cNvPr id="5" name="图片 4" descr="粉色粗铅笔头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53652" y="2360295"/>
            <a:ext cx="2106454" cy="2106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3"/>
          <p:cNvSpPr>
            <a:spLocks noChangeArrowheads="1"/>
          </p:cNvSpPr>
          <p:nvPr/>
        </p:nvSpPr>
        <p:spPr bwMode="auto">
          <a:xfrm>
            <a:off x="755809" y="685800"/>
            <a:ext cx="4727734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二、照样子，给句子添枝加叶。</a:t>
            </a:r>
          </a:p>
        </p:txBody>
      </p:sp>
      <p:sp>
        <p:nvSpPr>
          <p:cNvPr id="29" name="TextBox 25"/>
          <p:cNvSpPr txBox="1">
            <a:spLocks noChangeArrowheads="1"/>
          </p:cNvSpPr>
          <p:nvPr/>
        </p:nvSpPr>
        <p:spPr bwMode="auto">
          <a:xfrm>
            <a:off x="1051560" y="2285048"/>
            <a:ext cx="8030528" cy="15082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路旁长着大树。</a:t>
            </a: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30000"/>
              </a:lnSpc>
            </a:pP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河里游着小鱼。</a:t>
            </a:r>
          </a:p>
        </p:txBody>
      </p:sp>
      <p:sp>
        <p:nvSpPr>
          <p:cNvPr id="2" name="TextBox 30"/>
          <p:cNvSpPr txBox="1">
            <a:spLocks noChangeArrowheads="1"/>
          </p:cNvSpPr>
          <p:nvPr/>
        </p:nvSpPr>
        <p:spPr bwMode="auto">
          <a:xfrm>
            <a:off x="1051323" y="2728063"/>
            <a:ext cx="3794760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路旁长着一排挺拔的大树。</a:t>
            </a:r>
          </a:p>
        </p:txBody>
      </p:sp>
      <p:sp>
        <p:nvSpPr>
          <p:cNvPr id="3" name="TextBox 32"/>
          <p:cNvSpPr txBox="1">
            <a:spLocks noChangeArrowheads="1"/>
          </p:cNvSpPr>
          <p:nvPr/>
        </p:nvSpPr>
        <p:spPr bwMode="auto">
          <a:xfrm>
            <a:off x="1051356" y="3793094"/>
            <a:ext cx="3794760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河里有着一群快活的小鱼。</a:t>
            </a:r>
          </a:p>
        </p:txBody>
      </p:sp>
      <p:sp>
        <p:nvSpPr>
          <p:cNvPr id="4" name="矩形 23"/>
          <p:cNvSpPr>
            <a:spLocks noChangeArrowheads="1"/>
          </p:cNvSpPr>
          <p:nvPr/>
        </p:nvSpPr>
        <p:spPr bwMode="auto">
          <a:xfrm>
            <a:off x="901542" y="1385412"/>
            <a:ext cx="4727734" cy="8072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例：门前开着鲜花。</a:t>
            </a:r>
          </a:p>
          <a:p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门前开着五颜六色的鲜花。</a:t>
            </a:r>
          </a:p>
        </p:txBody>
      </p:sp>
      <p:pic>
        <p:nvPicPr>
          <p:cNvPr id="13" name="图片 12" descr="女1说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122194" y="2028825"/>
            <a:ext cx="1546384" cy="22659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839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53429" y="2120561"/>
            <a:ext cx="7844518" cy="152257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1454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100" b="1" dirty="0">
                <a:solidFill>
                  <a:srgbClr val="000000"/>
                </a:solidFill>
                <a:latin typeface="+mn-ea"/>
                <a:cs typeface="+mn-ea"/>
              </a:rPr>
              <a:t>1.</a:t>
            </a:r>
            <a:r>
              <a:rPr lang="zh-CN" altLang="en-US" sz="2100" b="1" dirty="0">
                <a:solidFill>
                  <a:srgbClr val="000000"/>
                </a:solidFill>
                <a:latin typeface="+mn-ea"/>
                <a:cs typeface="+mn-ea"/>
              </a:rPr>
              <a:t>正确流利地朗读课文，能注意语气和重音。</a:t>
            </a:r>
          </a:p>
          <a:p>
            <a:pPr indent="201454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100" b="1" dirty="0">
                <a:solidFill>
                  <a:srgbClr val="000000"/>
                </a:solidFill>
                <a:latin typeface="+mn-ea"/>
                <a:cs typeface="+mn-ea"/>
              </a:rPr>
              <a:t>2.</a:t>
            </a:r>
            <a:r>
              <a:rPr lang="zh-CN" altLang="en-US" sz="2100" b="1" dirty="0">
                <a:solidFill>
                  <a:srgbClr val="000000"/>
                </a:solidFill>
                <a:latin typeface="+mn-ea"/>
                <a:cs typeface="+mn-ea"/>
              </a:rPr>
              <a:t>知道</a:t>
            </a:r>
            <a:r>
              <a:rPr lang="en-US" altLang="zh-CN" sz="2100" b="1" dirty="0">
                <a:solidFill>
                  <a:srgbClr val="000000"/>
                </a:solidFill>
                <a:latin typeface="+mn-ea"/>
                <a:cs typeface="+mn-ea"/>
              </a:rPr>
              <a:t>“</a:t>
            </a:r>
            <a:r>
              <a:rPr lang="zh-CN" altLang="en-US" sz="2100" b="1" dirty="0">
                <a:solidFill>
                  <a:srgbClr val="000000"/>
                </a:solidFill>
                <a:latin typeface="+mn-ea"/>
                <a:cs typeface="+mn-ea"/>
              </a:rPr>
              <a:t>美好的礼物</a:t>
            </a:r>
            <a:r>
              <a:rPr lang="en-US" altLang="zh-CN" sz="2100" b="1" dirty="0">
                <a:solidFill>
                  <a:srgbClr val="000000"/>
                </a:solidFill>
                <a:latin typeface="+mn-ea"/>
                <a:cs typeface="+mn-ea"/>
              </a:rPr>
              <a:t>”</a:t>
            </a:r>
            <a:r>
              <a:rPr lang="zh-CN" altLang="en-US" sz="2100" b="1" dirty="0">
                <a:solidFill>
                  <a:srgbClr val="000000"/>
                </a:solidFill>
                <a:latin typeface="+mn-ea"/>
                <a:cs typeface="+mn-ea"/>
              </a:rPr>
              <a:t>指什么，并了解生活中还有哪些美好的礼物。</a:t>
            </a:r>
          </a:p>
        </p:txBody>
      </p:sp>
      <p:sp>
        <p:nvSpPr>
          <p:cNvPr id="1026" name="AutoShape 2" descr="https://timgsa.baidu.com/timg?image&amp;quality=80&amp;size=b10000_10000&amp;sec=1551273902&amp;di=687603032f2eed682075d2d636b5d774&amp;src=http://pic31.photophoto.cn/20140617/0013025947069954_b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3695103" y="732080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https://timgsa.baidu.com/timg?image&amp;quality=80&amp;size=b9999_10000&amp;sec=1448656215641&amp;di=228925310dbd98f09f4e2c3157e90631&amp;imgtype=0&amp;src=http%3A%2F%2Fa2.att.hudong.com%2F86%2F28%2F19300460194326133127282870801_950.pn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292" name="矩形 4"/>
          <p:cNvSpPr/>
          <p:nvPr/>
        </p:nvSpPr>
        <p:spPr>
          <a:xfrm>
            <a:off x="1113949" y="739140"/>
            <a:ext cx="7430929" cy="5493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让我们去看一看鼹鼠的包裹是什么礼物吧</a:t>
            </a:r>
            <a:r>
              <a:rPr lang="en-US" altLang="zh-CN" sz="2400" b="1" dirty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……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178" y="1693545"/>
            <a:ext cx="4570571" cy="263985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616385" y="180210"/>
            <a:ext cx="22559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https://timgsa.baidu.com/timg?image&amp;quality=80&amp;size=b9999_10000&amp;sec=1448656215641&amp;di=228925310dbd98f09f4e2c3157e90631&amp;imgtype=0&amp;src=http%3A%2F%2Fa2.att.hudong.com%2F86%2F28%2F19300460194326133127282870801_950.pn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292" name="矩形 4"/>
          <p:cNvSpPr/>
          <p:nvPr/>
        </p:nvSpPr>
        <p:spPr>
          <a:xfrm>
            <a:off x="450533" y="970598"/>
            <a:ext cx="4523899" cy="19883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 eaLnBrk="0" hangingPunct="0">
              <a:lnSpc>
                <a:spcPct val="130000"/>
              </a:lnSpc>
            </a:pPr>
            <a:r>
              <a:rPr 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鼹鼠先生赶紧骑着摩托车，到邮局去领包裹。他回家后打开包裹，看见一堆小颗粒，可</a:t>
            </a:r>
            <a:r>
              <a:rPr sz="2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认不出</a:t>
            </a:r>
            <a:r>
              <a:rPr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是什么东西。</a:t>
            </a:r>
          </a:p>
        </p:txBody>
      </p:sp>
      <p:sp>
        <p:nvSpPr>
          <p:cNvPr id="6" name="线形标注 2 5"/>
          <p:cNvSpPr/>
          <p:nvPr/>
        </p:nvSpPr>
        <p:spPr>
          <a:xfrm>
            <a:off x="3284697" y="3481388"/>
            <a:ext cx="5063966" cy="868204"/>
          </a:xfrm>
          <a:prstGeom prst="borderCallout2">
            <a:avLst>
              <a:gd name="adj1" fmla="val 18750"/>
              <a:gd name="adj2" fmla="val -8333"/>
              <a:gd name="adj3" fmla="val 18808"/>
              <a:gd name="adj4" fmla="val -36611"/>
              <a:gd name="adj5" fmla="val -65222"/>
              <a:gd name="adj6" fmla="val -50380"/>
            </a:avLst>
          </a:prstGeom>
          <a:ln>
            <a:solidFill>
              <a:srgbClr val="E0423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en-US" altLang="zh-CN" sz="27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鼹鼠不知道包裹里是什么东西，也为下文去松鼠太太家做铺垫。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9781" y="789623"/>
            <a:ext cx="2857500" cy="23502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 animBg="1"/>
      <p:bldP spid="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3" name="Text Box 6"/>
          <p:cNvSpPr txBox="1"/>
          <p:nvPr/>
        </p:nvSpPr>
        <p:spPr>
          <a:xfrm>
            <a:off x="862013" y="739141"/>
            <a:ext cx="7420451" cy="6093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为什么松鼠太太打开包裹里面是空的？</a:t>
            </a:r>
          </a:p>
        </p:txBody>
      </p:sp>
      <p:sp>
        <p:nvSpPr>
          <p:cNvPr id="3" name="Text Box 6"/>
          <p:cNvSpPr txBox="1"/>
          <p:nvPr/>
        </p:nvSpPr>
        <p:spPr>
          <a:xfrm>
            <a:off x="862013" y="1794034"/>
            <a:ext cx="7420451" cy="5481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txBody>
          <a:bodyPr wrap="square" lIns="68580" tIns="34290" rIns="68580" bIns="34290" anchor="t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因为包裹破了，里面的东西都漏在了路上。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7972" y="2594611"/>
            <a:ext cx="3279458" cy="2231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4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3" grpId="0"/>
      <p:bldP spid="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https://timgsa.baidu.com/timg?image&amp;quality=80&amp;size=b9999_10000&amp;sec=1448657854049&amp;di=2c4c613e0d7721de67b616d53c8d9950&amp;imgtype=0&amp;src=http%3A%2F%2Fimgsrc.baidu.com%2Fimgad%2Fpic%2Fitem%2Ffaedab64034f78f0b4e907ca72310a55b3191c2c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" name="思想气泡: 云 2"/>
          <p:cNvSpPr/>
          <p:nvPr/>
        </p:nvSpPr>
        <p:spPr>
          <a:xfrm>
            <a:off x="4460557" y="1443514"/>
            <a:ext cx="4080770" cy="1699736"/>
          </a:xfrm>
          <a:prstGeom prst="cloudCallout">
            <a:avLst>
              <a:gd name="adj1" fmla="val -56826"/>
              <a:gd name="adj2" fmla="val 32065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包裹漏了之后发生了什么事情？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281" y="1457325"/>
            <a:ext cx="3571875" cy="2228850"/>
          </a:xfrm>
          <a:prstGeom prst="roundRect">
            <a:avLst/>
          </a:prstGeom>
        </p:spPr>
      </p:pic>
      <p:sp>
        <p:nvSpPr>
          <p:cNvPr id="5" name="Text Box 6"/>
          <p:cNvSpPr txBox="1"/>
          <p:nvPr/>
        </p:nvSpPr>
        <p:spPr>
          <a:xfrm>
            <a:off x="1120876" y="3932158"/>
            <a:ext cx="5238361" cy="5481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lIns="68580" tIns="34290" rIns="68580" bIns="34290" anchor="t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包裹里面的东西都漏在了路上。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6"/>
          <p:cNvSpPr txBox="1"/>
          <p:nvPr/>
        </p:nvSpPr>
        <p:spPr>
          <a:xfrm>
            <a:off x="569595" y="837724"/>
            <a:ext cx="7994333" cy="1029513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txBody>
          <a:bodyPr wrap="square" lIns="68580" tIns="34290" rIns="68580" bIns="34290" anchor="t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春天来了，鼹鼠先生要去松鼠太太家做客。啊，通往松鼠太太家的路，成了一条开满鲜花的小路。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54944" y="2621757"/>
            <a:ext cx="1787843" cy="90024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鼹鼠先生很惊讶</a:t>
            </a:r>
          </a:p>
        </p:txBody>
      </p:sp>
      <p:sp>
        <p:nvSpPr>
          <p:cNvPr id="3" name="右箭头 2"/>
          <p:cNvSpPr/>
          <p:nvPr/>
        </p:nvSpPr>
        <p:spPr>
          <a:xfrm>
            <a:off x="3594259" y="2787492"/>
            <a:ext cx="734378" cy="364331"/>
          </a:xfrm>
          <a:prstGeom prst="rightArrow">
            <a:avLst/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761548" y="2806542"/>
            <a:ext cx="2536031" cy="5300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门前开满了花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" grpId="0" bldLvl="0" animBg="1"/>
      <p:bldP spid="3" grpId="0" bldLvl="0" animBg="1"/>
      <p:bldP spid="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6"/>
          <p:cNvSpPr txBox="1"/>
          <p:nvPr/>
        </p:nvSpPr>
        <p:spPr>
          <a:xfrm>
            <a:off x="530629" y="446228"/>
            <a:ext cx="7994333" cy="307468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/>
              <a:t>    鼹鼠先生路过刺猬太太家，正巧，刺猬太太走出门。看到门前开着一大片绚丽多彩的鲜花，她惊奇地说：“这是谁在我家门前种的花？多美啊！”</a:t>
            </a:r>
          </a:p>
          <a:p>
            <a:r>
              <a:rPr lang="zh-CN" altLang="en-US" sz="2100" dirty="0"/>
              <a:t>    鼹鼠先生回答：“我不知道！”</a:t>
            </a:r>
          </a:p>
          <a:p>
            <a:r>
              <a:rPr lang="zh-CN" altLang="en-US" sz="2100" dirty="0"/>
              <a:t>鼹鼠先生经过狐狸太太家，正巧，狐狸太太走出门。看到门前开着一大片五颜六色的鲜花，她奇怪地问：“这是谁在我家门前种的花？真美啊！”</a:t>
            </a:r>
          </a:p>
          <a:p>
            <a:r>
              <a:rPr lang="zh-CN" altLang="en-US" sz="2100" dirty="0"/>
              <a:t>    鼹鼠先生回答：“我不知道！”</a:t>
            </a:r>
          </a:p>
          <a:p>
            <a:pPr algn="just">
              <a:lnSpc>
                <a:spcPct val="130000"/>
              </a:lnSpc>
            </a:pP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18800" y="4033102"/>
            <a:ext cx="3407915" cy="4385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刺猬太太、狐狸太太。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529413" y="3262669"/>
            <a:ext cx="6637063" cy="43858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问：谁惊叹了门前突然出现的花？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5104534" y="794905"/>
            <a:ext cx="1098839" cy="7793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2226252" y="2101563"/>
            <a:ext cx="1098839" cy="7793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3315522" y="1782042"/>
            <a:ext cx="1098839" cy="7793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3325092" y="3060123"/>
            <a:ext cx="1098839" cy="7793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431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" grpId="0" bldLvl="0" animBg="1"/>
      <p:bldP spid="8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6"/>
          <p:cNvSpPr txBox="1"/>
          <p:nvPr/>
        </p:nvSpPr>
        <p:spPr>
          <a:xfrm>
            <a:off x="530629" y="446228"/>
            <a:ext cx="7994333" cy="307468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/>
              <a:t>    鼹鼠先生路过刺猬太太家，正巧，刺猬太太走出门。看到门前开着一大片绚丽多彩的鲜花，她惊奇地说：“这是谁在我家门前种的花？多美啊！”</a:t>
            </a:r>
          </a:p>
          <a:p>
            <a:r>
              <a:rPr lang="zh-CN" altLang="en-US" sz="2100" dirty="0"/>
              <a:t>    鼹鼠先生回答：“我不知道！”</a:t>
            </a:r>
          </a:p>
          <a:p>
            <a:r>
              <a:rPr lang="zh-CN" altLang="en-US" sz="2100" dirty="0"/>
              <a:t>鼹鼠先生经过狐狸太太家，正巧，狐狸太太走出门。看到门前开着一大片五颜六色的鲜花，她奇怪地问：“这是谁在我家门前种的花？真美啊！”</a:t>
            </a:r>
          </a:p>
          <a:p>
            <a:r>
              <a:rPr lang="zh-CN" altLang="en-US" sz="2100" dirty="0"/>
              <a:t>    鼹鼠先生回答：“我不知道！”</a:t>
            </a:r>
          </a:p>
          <a:p>
            <a:pPr algn="just">
              <a:lnSpc>
                <a:spcPct val="130000"/>
              </a:lnSpc>
            </a:pP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84079" y="4118913"/>
            <a:ext cx="6279703" cy="4385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鼹鼠先生并不知情，他回答：“我不知道！”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529413" y="3262669"/>
            <a:ext cx="6637063" cy="43858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问：鼹鼠先生对花的事知情吗？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5104534" y="794905"/>
            <a:ext cx="1098839" cy="7793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2226252" y="2101563"/>
            <a:ext cx="1098839" cy="7793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3315522" y="1782042"/>
            <a:ext cx="1098839" cy="7793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3325092" y="3060123"/>
            <a:ext cx="1098839" cy="7793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4774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" grpId="0" bldLvl="0" animBg="1"/>
      <p:bldP spid="8" grpId="0" bldLvl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楷体">
      <a:majorFont>
        <a:latin typeface="GB Pinyinok-B"/>
        <a:ea typeface="楷体"/>
        <a:cs typeface=""/>
      </a:majorFont>
      <a:minorFont>
        <a:latin typeface="GB Pinyinok-B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A000520141126A16KPBG</Template>
  <TotalTime>48</TotalTime>
  <Words>964</Words>
  <Application>Microsoft Office PowerPoint</Application>
  <PresentationFormat>全屏显示(16:9)</PresentationFormat>
  <Paragraphs>94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GB Pinyinok-B</vt:lpstr>
      <vt:lpstr>Meiryo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212</cp:revision>
  <dcterms:created xsi:type="dcterms:W3CDTF">2018-12-06T06:22:00Z</dcterms:created>
  <dcterms:modified xsi:type="dcterms:W3CDTF">2021-06-07T02:11:35Z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