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1065" r:id="rId7"/>
    <p:sldId id="1066" r:id="rId8"/>
    <p:sldId id="1067" r:id="rId9"/>
    <p:sldId id="1068" r:id="rId10"/>
    <p:sldId id="1069" r:id="rId11"/>
    <p:sldId id="1070" r:id="rId12"/>
    <p:sldId id="1071" r:id="rId13"/>
    <p:sldId id="1072" r:id="rId14"/>
    <p:sldId id="1073" r:id="rId15"/>
    <p:sldId id="1076" r:id="rId16"/>
    <p:sldId id="1077" r:id="rId1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076C13-A59B-4CB4-9807-341DA47E1736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23AE4-E1CF-492A-BC91-8AEA185D6D8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6936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23AE4-E1CF-492A-BC91-8AEA185D6D8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186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990454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B6821A1A-CEFE-4B8A-8B1C-5E80F6461DC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7CF316A3-EF02-419F-AD08-DF885F24DF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10824A9-4D23-448F-AF25-89CB5D2CD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9AE3E781-22E8-4FD7-BCBD-361F24DFDA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F090054-A952-451C-9295-22E884984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1215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9C8E8D72-EB88-4E1F-9C72-806913F421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6559665-28A5-4BC8-B5C4-84732E6A3BB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C481E5E-EF6D-4598-96C7-A99E201C3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AF341559-1FB9-4E1E-BBE3-FA39AF156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A3CC0B56-A051-414B-B179-0AE79CB61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5808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A8B2C151-39BD-44A6-BF01-CCB423ABBCC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16828E50-6A19-4BE2-81E1-E120719EFF0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264DC1AC-E929-4BDD-A66F-623FCECA13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4DADD0A-4EC1-4612-879D-2AF773967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35FF02C-1638-4C04-92C3-E6FB2C4799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3992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9594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1014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768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155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18793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442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85309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525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A7B40F0-537C-4733-BF97-57E7931C8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CD19D921-FF82-406B-913D-4DC3F8988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BEE93FB3-86B3-4EA5-8B10-F65C88481C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45C8E64-B230-4C3A-B2F6-30AAC5D80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65D1F1B7-C50D-408B-9A5C-DCAA327F03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2312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54977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4356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824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F3D5F70-EB6A-40D9-9FDB-3329E6CC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2340F7D-D2C7-4E7C-96FE-760652B30E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AF63C3A-E563-4EAE-8960-5F1CA2B94B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A739642-F393-4422-8A30-73133FC308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3AC5E83-C562-489F-B10D-423DFD3FF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026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CD1B5C0-E07A-4BC9-B3E3-5C92A7C826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EE284D0-854F-4755-AA33-13D9CB9E0AE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2CA4050-DB30-4AA2-8670-04E19DFE28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F795FCB9-324C-47C7-BA76-4621380535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87E81A7-EF59-4F0D-B144-00227A20E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94EEBF88-E044-4F34-B54F-C653820AE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4182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D1112C9-6184-4452-A093-E9681AF110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748AC957-5677-41C7-BA15-5F21837AC3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56B7C532-8345-46E5-AC02-79966C5277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DE18A0A2-2B88-4D8D-9FB6-6D479388FDD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CCDD8514-DC0A-49D4-9A1F-6335530922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413DE5B2-A3F9-476E-9DBF-D35D2C7A92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9A4140C9-C208-4121-A183-0DF20091BB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58DC00AD-DCBA-4845-8EA4-9D7758EBBD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9501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50A1CCA-4611-4E7F-A366-850A0E96BF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3D517C0A-2F95-4F3F-AB5F-5E8119CD76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2E8CB61B-5374-4951-BFD4-3026322D9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4C2E96F6-8CE7-44CF-BC94-540B59A43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117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1E67BF65-9420-40AA-A423-A30DFE09E0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9C8F6D5D-0A01-4A15-8494-355664206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45B56525-0E1F-4864-92C4-29337CD40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503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53A2F3A-69FA-4801-ABEC-85D65222AC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1E5B1B52-D7CC-4053-8DCF-95257B53E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FD11FD51-0788-4A96-B534-E5953606BA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4CBD5E0-D37B-4FF0-A116-7182A84CB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8B021134-8ED9-4DB2-A040-EE4F440D2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C7580F87-D446-441B-BEBA-9F677F3FA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135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8CCF742-A7F1-4A61-97F8-D7F6D126EC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CCD4C7C1-6FF0-4E0C-99D4-01D5A34497D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DAD0002-B18A-424B-9909-0139112731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7A828B2-4C94-49FC-8FB3-5BB59DB0EF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4F448D42-C44B-4292-89EF-C38EADFE19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FFD082B1-1346-4E21-B544-81A4BFF3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704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15C8B11D-E0F5-4B34-89B3-22DE2EFED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3EB2631B-B84C-442E-9019-1049FAE7F55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A8D729D3-6669-4F5F-A464-965AC275D03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9A870-7DA4-4A90-918B-B40CD06A5855}" type="datetimeFigureOut">
              <a:rPr lang="zh-CN" altLang="en-US" smtClean="0"/>
              <a:t>2021/6/4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271E60C-5311-4DA4-9078-54237059AE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337D5F7-935C-49ED-BB53-91F1F67068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9A0349-EBE4-4D75-8518-4B0CD6C9ACB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401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2021/6/4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092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71D285F-02C2-49FD-BE41-F2FEE44F8D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3068320"/>
            <a:ext cx="3510280" cy="3510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FE7959B-6BCD-402C-8F3E-87DF6A267CEE}"/>
              </a:ext>
            </a:extLst>
          </p:cNvPr>
          <p:cNvGrpSpPr/>
          <p:nvPr/>
        </p:nvGrpSpPr>
        <p:grpSpPr>
          <a:xfrm>
            <a:off x="1318899" y="1811825"/>
            <a:ext cx="5558841" cy="2215991"/>
            <a:chOff x="1844823" y="1222344"/>
            <a:chExt cx="5454353" cy="2215991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CBA93B62-0534-4D56-86D4-6F679F540B8A}"/>
                </a:ext>
              </a:extLst>
            </p:cNvPr>
            <p:cNvSpPr txBox="1"/>
            <p:nvPr/>
          </p:nvSpPr>
          <p:spPr>
            <a:xfrm>
              <a:off x="1844824" y="1222344"/>
              <a:ext cx="5454352" cy="22159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3800" dirty="0">
                  <a:ln w="190500">
                    <a:solidFill>
                      <a:srgbClr val="00B050"/>
                    </a:solidFill>
                  </a:ln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铸字木头人W" panose="00020600040101010101" pitchFamily="18" charset="-122"/>
                  <a:ea typeface="汉仪铸字木头人W" panose="00020600040101010101" pitchFamily="18" charset="-122"/>
                  <a:cs typeface="+mn-ea"/>
                  <a:sym typeface="+mn-lt"/>
                </a:rPr>
                <a:t>风娃娃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1F2625EF-E399-4D3B-9F84-232E1FFCA12A}"/>
                </a:ext>
              </a:extLst>
            </p:cNvPr>
            <p:cNvSpPr txBox="1"/>
            <p:nvPr/>
          </p:nvSpPr>
          <p:spPr>
            <a:xfrm>
              <a:off x="1844823" y="1222344"/>
              <a:ext cx="5454351" cy="22159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3800" dirty="0">
                  <a:solidFill>
                    <a:schemeClr val="bg1"/>
                  </a:solidFill>
                  <a:latin typeface="汉仪铸字木头人W" panose="00020600040101010101" pitchFamily="18" charset="-122"/>
                  <a:ea typeface="汉仪铸字木头人W" panose="00020600040101010101" pitchFamily="18" charset="-122"/>
                  <a:cs typeface="+mn-ea"/>
                  <a:sym typeface="+mn-lt"/>
                </a:rPr>
                <a:t>风娃娃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19EB41B-4FA2-4120-888D-A829F894C104}"/>
              </a:ext>
            </a:extLst>
          </p:cNvPr>
          <p:cNvSpPr/>
          <p:nvPr/>
        </p:nvSpPr>
        <p:spPr>
          <a:xfrm>
            <a:off x="284442" y="361118"/>
            <a:ext cx="54051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部教版二年级上册语文教育课件</a:t>
            </a:r>
            <a:endParaRPr lang="zh-CN" altLang="en-US" sz="1200" dirty="0">
              <a:latin typeface="汉仪铸字木头人W" panose="00020600040101010101" pitchFamily="18" charset="-122"/>
              <a:ea typeface="汉仪铸字木头人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202DEB74-5B76-428F-9D15-05761C9F422D}"/>
              </a:ext>
            </a:extLst>
          </p:cNvPr>
          <p:cNvSpPr/>
          <p:nvPr/>
        </p:nvSpPr>
        <p:spPr>
          <a:xfrm>
            <a:off x="914400" y="1303328"/>
            <a:ext cx="65100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——</a:t>
            </a:r>
            <a:r>
              <a:rPr lang="zh-CN" altLang="en-US" sz="24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部教版二年级上小学语文教育汇报</a:t>
            </a:r>
            <a:r>
              <a:rPr lang="en-US" altLang="zh-CN" sz="24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——</a:t>
            </a:r>
            <a:endParaRPr lang="zh-CN" altLang="en-US" sz="2400" dirty="0">
              <a:latin typeface="汉仪铸字木头人W" panose="00020600040101010101" pitchFamily="18" charset="-122"/>
              <a:ea typeface="汉仪铸字木头人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F04198E-FF21-43E1-811E-6C03F4933C3F}"/>
              </a:ext>
            </a:extLst>
          </p:cNvPr>
          <p:cNvSpPr/>
          <p:nvPr/>
        </p:nvSpPr>
        <p:spPr>
          <a:xfrm>
            <a:off x="7040298" y="3198167"/>
            <a:ext cx="2547585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汇报人</a:t>
            </a:r>
            <a:r>
              <a:rPr lang="en-US" altLang="zh-CN" sz="1600" dirty="0" smtClean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:</a:t>
            </a:r>
            <a:r>
              <a:rPr lang="zh-CN" altLang="en-US" sz="1600" dirty="0" smtClean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PPT</a:t>
            </a:r>
          </a:p>
          <a:p>
            <a:r>
              <a:rPr lang="zh-CN" altLang="en-US" sz="1600" dirty="0" smtClean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汇报</a:t>
            </a:r>
            <a:r>
              <a:rPr lang="zh-CN" altLang="en-US" sz="16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时间：</a:t>
            </a:r>
            <a:r>
              <a:rPr lang="en-US" altLang="zh-CN" sz="16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20XX</a:t>
            </a:r>
            <a:endParaRPr lang="zh-CN" altLang="en-US" sz="1600" dirty="0">
              <a:latin typeface="汉仪铸字木头人W" panose="00020600040101010101" pitchFamily="18" charset="-122"/>
              <a:ea typeface="汉仪铸字木头人W" panose="00020600040101010101" pitchFamily="18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9251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285509" y="217025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C0225D5-E12E-47EA-9B47-D03F78FF5511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课文讲解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BA5F99DD-0AB6-422D-B9CB-A1D1E4DE5AEF}"/>
              </a:ext>
            </a:extLst>
          </p:cNvPr>
          <p:cNvGrpSpPr/>
          <p:nvPr/>
        </p:nvGrpSpPr>
        <p:grpSpPr>
          <a:xfrm>
            <a:off x="706700" y="1824086"/>
            <a:ext cx="9182775" cy="3209826"/>
            <a:chOff x="660401" y="1616855"/>
            <a:chExt cx="9182775" cy="3209826"/>
          </a:xfrm>
        </p:grpSpPr>
        <p:sp>
          <p:nvSpPr>
            <p:cNvPr id="9" name="矩形 1">
              <a:extLst>
                <a:ext uri="{FF2B5EF4-FFF2-40B4-BE49-F238E27FC236}">
                  <a16:creationId xmlns="" xmlns:a16="http://schemas.microsoft.com/office/drawing/2014/main" id="{3A9AF8EF-810B-4277-A5BC-066CC88E1AE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401" y="3307875"/>
              <a:ext cx="9182775" cy="673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 marL="457200" indent="-45720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人们为什么要责怪风娃娃？</a:t>
              </a:r>
            </a:p>
          </p:txBody>
        </p:sp>
        <p:sp>
          <p:nvSpPr>
            <p:cNvPr id="10" name="矩形 1">
              <a:extLst>
                <a:ext uri="{FF2B5EF4-FFF2-40B4-BE49-F238E27FC236}">
                  <a16:creationId xmlns="" xmlns:a16="http://schemas.microsoft.com/office/drawing/2014/main" id="{52A97CAD-88E0-4060-A409-E586207009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401" y="4153676"/>
              <a:ext cx="9182775" cy="673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 marL="457200" indent="-45720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风娃娃好心却办了坏事。</a:t>
              </a:r>
            </a:p>
          </p:txBody>
        </p:sp>
        <p:sp>
          <p:nvSpPr>
            <p:cNvPr id="11" name="矩形 1">
              <a:extLst>
                <a:ext uri="{FF2B5EF4-FFF2-40B4-BE49-F238E27FC236}">
                  <a16:creationId xmlns="" xmlns:a16="http://schemas.microsoft.com/office/drawing/2014/main" id="{2032A893-39EC-4B0C-A283-4E75E2D4F2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401" y="1616855"/>
              <a:ext cx="9182775" cy="673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 marL="457200" indent="-45720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风娃娃做了两件好事后，是怎么想的？</a:t>
              </a:r>
            </a:p>
          </p:txBody>
        </p:sp>
        <p:sp>
          <p:nvSpPr>
            <p:cNvPr id="12" name="矩形 1">
              <a:extLst>
                <a:ext uri="{FF2B5EF4-FFF2-40B4-BE49-F238E27FC236}">
                  <a16:creationId xmlns="" xmlns:a16="http://schemas.microsoft.com/office/drawing/2014/main" id="{2586BBC6-A95A-4373-B813-5EC624CD4E8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0401" y="2462655"/>
              <a:ext cx="9182775" cy="673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 marL="457200" indent="-457200">
                <a:lnSpc>
                  <a:spcPct val="150000"/>
                </a:lnSpc>
                <a:buFont typeface="Arial" panose="020B0604020202020204" pitchFamily="34" charset="0"/>
                <a:buChar char="•"/>
                <a:defRPr/>
              </a:pPr>
              <a:r>
                <a:rPr lang="zh-CN" altLang="en-US" sz="28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风娃娃想：帮助人们做好事，真容易，只要有力气就行。</a:t>
              </a:r>
            </a:p>
          </p:txBody>
        </p:sp>
      </p:grpSp>
      <p:pic>
        <p:nvPicPr>
          <p:cNvPr id="13" name="图片 12">
            <a:extLst>
              <a:ext uri="{FF2B5EF4-FFF2-40B4-BE49-F238E27FC236}">
                <a16:creationId xmlns="" xmlns:a16="http://schemas.microsoft.com/office/drawing/2014/main" id="{645F813C-756C-4C38-9F2C-149F5B1A1B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9320" y="3185106"/>
            <a:ext cx="3628663" cy="3628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984721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285509" y="217025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C0225D5-E12E-47EA-9B47-D03F78FF5511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深入感悟</a:t>
            </a:r>
          </a:p>
        </p:txBody>
      </p:sp>
      <p:sp>
        <p:nvSpPr>
          <p:cNvPr id="6" name="矩形 1">
            <a:extLst>
              <a:ext uri="{FF2B5EF4-FFF2-40B4-BE49-F238E27FC236}">
                <a16:creationId xmlns="" xmlns:a16="http://schemas.microsoft.com/office/drawing/2014/main" id="{AA601159-0B64-4F2D-A7C5-47BE25682E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5929" y="1852325"/>
            <a:ext cx="4779082" cy="3409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2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sz="2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、其实风娃娃还会帮人们做好多好事，你们知道吗？</a:t>
            </a:r>
          </a:p>
          <a:p>
            <a:pPr>
              <a:lnSpc>
                <a:spcPct val="200000"/>
              </a:lnSpc>
              <a:defRPr/>
            </a:pPr>
            <a:r>
              <a:rPr lang="en-US" altLang="zh-CN" sz="2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sz="28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、但风有时会带给人们灾难，你知道吗？说一说。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1321E8D8-6615-433A-A374-E441E9EF1B1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3792" y="1251330"/>
            <a:ext cx="4779081" cy="4779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3327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285509" y="217025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C0225D5-E12E-47EA-9B47-D03F78FF5511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课堂总结</a:t>
            </a:r>
          </a:p>
        </p:txBody>
      </p:sp>
      <p:sp>
        <p:nvSpPr>
          <p:cNvPr id="6" name="矩形 1">
            <a:extLst>
              <a:ext uri="{FF2B5EF4-FFF2-40B4-BE49-F238E27FC236}">
                <a16:creationId xmlns="" xmlns:a16="http://schemas.microsoft.com/office/drawing/2014/main" id="{67998B3C-CF52-435D-AF0B-C8232AD3FB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710" y="1862719"/>
            <a:ext cx="7437024" cy="3815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50000"/>
              </a:lnSpc>
              <a:defRPr/>
            </a:pPr>
            <a:r>
              <a:rPr lang="zh-CN" altLang="en-US" sz="20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本课中的风娃娃既乖的可爱，又傻的可爱。他想为大家做好事，以为做好事很容易，只要有力气就行，结果把风筝吹跑，把人们晒的衣服吹跑了，还折断了新栽的小树。人们都责怪他，他还不知道为什么呢。所以啊，做事情光有好的愿望不行，还要看是不是真的对他人有用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09DD640-438F-4FE4-A834-E7783E482C2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92866" y="2599420"/>
            <a:ext cx="3560289" cy="35602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566241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285509" y="217025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C0225D5-E12E-47EA-9B47-D03F78FF5511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作业布置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09DD640-438F-4FE4-A834-E7783E482C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7664" y="1430416"/>
            <a:ext cx="5391326" cy="4855238"/>
          </a:xfrm>
          <a:prstGeom prst="rect">
            <a:avLst/>
          </a:prstGeom>
        </p:spPr>
      </p:pic>
      <p:sp>
        <p:nvSpPr>
          <p:cNvPr id="8" name="矩形 1">
            <a:extLst>
              <a:ext uri="{FF2B5EF4-FFF2-40B4-BE49-F238E27FC236}">
                <a16:creationId xmlns="" xmlns:a16="http://schemas.microsoft.com/office/drawing/2014/main" id="{1E69BFA8-AD36-4C47-861E-891CA9AD9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9680" y="1671822"/>
            <a:ext cx="5570488" cy="322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300000"/>
              </a:lnSpc>
              <a:defRPr/>
            </a:pPr>
            <a:r>
              <a:rPr lang="en-US" altLang="zh-CN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、复习课文中的生字词；</a:t>
            </a:r>
          </a:p>
          <a:p>
            <a:pPr>
              <a:lnSpc>
                <a:spcPct val="300000"/>
              </a:lnSpc>
              <a:defRPr/>
            </a:pPr>
            <a:r>
              <a:rPr lang="en-US" altLang="zh-CN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sz="24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、将风娃娃的故事讲给爸爸妈妈听，想一想应该怎么去帮助别人。</a:t>
            </a:r>
          </a:p>
        </p:txBody>
      </p:sp>
    </p:spTree>
    <p:extLst>
      <p:ext uri="{BB962C8B-B14F-4D97-AF65-F5344CB8AC3E}">
        <p14:creationId xmlns:p14="http://schemas.microsoft.com/office/powerpoint/2010/main" val="10905814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71D285F-02C2-49FD-BE41-F2FEE44F8D8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4600" y="3068320"/>
            <a:ext cx="3510280" cy="351028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9FE7959B-6BCD-402C-8F3E-87DF6A267CEE}"/>
              </a:ext>
            </a:extLst>
          </p:cNvPr>
          <p:cNvGrpSpPr/>
          <p:nvPr/>
        </p:nvGrpSpPr>
        <p:grpSpPr>
          <a:xfrm>
            <a:off x="1318899" y="1811825"/>
            <a:ext cx="5558841" cy="2215991"/>
            <a:chOff x="1844823" y="1222344"/>
            <a:chExt cx="5454353" cy="2215991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CBA93B62-0534-4D56-86D4-6F679F540B8A}"/>
                </a:ext>
              </a:extLst>
            </p:cNvPr>
            <p:cNvSpPr txBox="1"/>
            <p:nvPr/>
          </p:nvSpPr>
          <p:spPr>
            <a:xfrm>
              <a:off x="1844824" y="1222344"/>
              <a:ext cx="5454352" cy="22159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3800" dirty="0">
                  <a:ln w="190500">
                    <a:solidFill>
                      <a:srgbClr val="00B050"/>
                    </a:solidFill>
                  </a:ln>
                  <a:solidFill>
                    <a:schemeClr val="accent1">
                      <a:lumMod val="50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汉仪铸字木头人W" panose="00020600040101010101" pitchFamily="18" charset="-122"/>
                  <a:ea typeface="汉仪铸字木头人W" panose="00020600040101010101" pitchFamily="18" charset="-122"/>
                  <a:cs typeface="+mn-ea"/>
                  <a:sym typeface="+mn-lt"/>
                </a:rPr>
                <a:t>风娃娃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1F2625EF-E399-4D3B-9F84-232E1FFCA12A}"/>
                </a:ext>
              </a:extLst>
            </p:cNvPr>
            <p:cNvSpPr txBox="1"/>
            <p:nvPr/>
          </p:nvSpPr>
          <p:spPr>
            <a:xfrm>
              <a:off x="1844823" y="1222344"/>
              <a:ext cx="5454351" cy="221599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zh-CN" altLang="en-US" sz="13800" dirty="0">
                  <a:solidFill>
                    <a:schemeClr val="bg1"/>
                  </a:solidFill>
                  <a:latin typeface="汉仪铸字木头人W" panose="00020600040101010101" pitchFamily="18" charset="-122"/>
                  <a:ea typeface="汉仪铸字木头人W" panose="00020600040101010101" pitchFamily="18" charset="-122"/>
                  <a:cs typeface="+mn-ea"/>
                  <a:sym typeface="+mn-lt"/>
                </a:rPr>
                <a:t>风娃娃</a:t>
              </a:r>
            </a:p>
          </p:txBody>
        </p:sp>
      </p:grpSp>
      <p:sp>
        <p:nvSpPr>
          <p:cNvPr id="11" name="矩形 10">
            <a:extLst>
              <a:ext uri="{FF2B5EF4-FFF2-40B4-BE49-F238E27FC236}">
                <a16:creationId xmlns="" xmlns:a16="http://schemas.microsoft.com/office/drawing/2014/main" id="{319EB41B-4FA2-4120-888D-A829F894C104}"/>
              </a:ext>
            </a:extLst>
          </p:cNvPr>
          <p:cNvSpPr/>
          <p:nvPr/>
        </p:nvSpPr>
        <p:spPr>
          <a:xfrm>
            <a:off x="284442" y="361118"/>
            <a:ext cx="540511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dist"/>
            <a:r>
              <a:rPr lang="zh-CN" altLang="en-US" sz="16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部教版二年级上册语文教育课件</a:t>
            </a:r>
            <a:endParaRPr lang="zh-CN" altLang="en-US" sz="1200" dirty="0">
              <a:latin typeface="汉仪铸字木头人W" panose="00020600040101010101" pitchFamily="18" charset="-122"/>
              <a:ea typeface="汉仪铸字木头人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202DEB74-5B76-428F-9D15-05761C9F422D}"/>
              </a:ext>
            </a:extLst>
          </p:cNvPr>
          <p:cNvSpPr/>
          <p:nvPr/>
        </p:nvSpPr>
        <p:spPr>
          <a:xfrm>
            <a:off x="914400" y="1303328"/>
            <a:ext cx="651008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——</a:t>
            </a:r>
            <a:r>
              <a:rPr lang="zh-CN" altLang="en-US" sz="24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部教版二年级上小学语文教育汇报</a:t>
            </a:r>
            <a:r>
              <a:rPr lang="en-US" altLang="zh-CN" sz="24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——</a:t>
            </a:r>
            <a:endParaRPr lang="zh-CN" altLang="en-US" sz="2400" dirty="0">
              <a:latin typeface="汉仪铸字木头人W" panose="00020600040101010101" pitchFamily="18" charset="-122"/>
              <a:ea typeface="汉仪铸字木头人W" panose="00020600040101010101" pitchFamily="18" charset="-122"/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EF04198E-FF21-43E1-811E-6C03F4933C3F}"/>
              </a:ext>
            </a:extLst>
          </p:cNvPr>
          <p:cNvSpPr/>
          <p:nvPr/>
        </p:nvSpPr>
        <p:spPr>
          <a:xfrm>
            <a:off x="7040298" y="3198167"/>
            <a:ext cx="1615430" cy="5847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zh-CN" altLang="en-US" sz="16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汇报人</a:t>
            </a:r>
            <a:r>
              <a:rPr lang="en-US" altLang="zh-CN" sz="1600" dirty="0" smtClean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:</a:t>
            </a:r>
            <a:r>
              <a:rPr lang="zh-CN" altLang="en-US" sz="1600" dirty="0" smtClean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优品</a:t>
            </a:r>
            <a:r>
              <a:rPr lang="en-US" altLang="zh-CN" sz="1600" dirty="0" smtClean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PPT</a:t>
            </a:r>
          </a:p>
          <a:p>
            <a:r>
              <a:rPr lang="zh-CN" altLang="en-US" sz="1600" dirty="0" smtClean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汇报</a:t>
            </a:r>
            <a:r>
              <a:rPr lang="zh-CN" altLang="en-US" sz="16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时间：</a:t>
            </a:r>
            <a:r>
              <a:rPr lang="en-US" altLang="zh-CN" sz="1600" dirty="0">
                <a:latin typeface="汉仪铸字木头人W" panose="00020600040101010101" pitchFamily="18" charset="-122"/>
                <a:ea typeface="汉仪铸字木头人W" panose="00020600040101010101" pitchFamily="18" charset="-122"/>
                <a:cs typeface="+mn-ea"/>
                <a:sym typeface="+mn-lt"/>
              </a:rPr>
              <a:t>20XX</a:t>
            </a:r>
            <a:endParaRPr lang="zh-CN" altLang="en-US" sz="1600" dirty="0">
              <a:latin typeface="汉仪铸字木头人W" panose="00020600040101010101" pitchFamily="18" charset="-122"/>
              <a:ea typeface="汉仪铸字木头人W" panose="00020600040101010101" pitchFamily="18" charset="-122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48337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000"/>
    </mc:Choice>
    <mc:Fallback xmlns="">
      <p:transition spd="slow"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5293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300942" y="231494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>
            <a:extLst>
              <a:ext uri="{FF2B5EF4-FFF2-40B4-BE49-F238E27FC236}">
                <a16:creationId xmlns="" xmlns:a16="http://schemas.microsoft.com/office/drawing/2014/main" id="{9875BD1C-C0BD-47E5-AD82-A80CB5380F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2466" y="1786179"/>
            <a:ext cx="4862337" cy="4869264"/>
          </a:xfrm>
          <a:prstGeom prst="rect">
            <a:avLst/>
          </a:prstGeom>
        </p:spPr>
      </p:pic>
      <p:sp>
        <p:nvSpPr>
          <p:cNvPr id="16" name="Rectangle 8">
            <a:extLst>
              <a:ext uri="{FF2B5EF4-FFF2-40B4-BE49-F238E27FC236}">
                <a16:creationId xmlns="" xmlns:a16="http://schemas.microsoft.com/office/drawing/2014/main" id="{BEEDAF81-2AA4-4686-ABF7-F97730FE86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59168" y="2539100"/>
            <a:ext cx="3849440" cy="2969339"/>
          </a:xfrm>
          <a:prstGeom prst="rect">
            <a:avLst/>
          </a:prstGeom>
          <a:noFill/>
          <a:ln>
            <a:noFill/>
          </a:ln>
        </p:spPr>
        <p:txBody>
          <a:bodyPr wrap="square" anchor="ctr">
            <a:spAutoFit/>
          </a:bodyPr>
          <a:lstStyle/>
          <a:p>
            <a:pPr algn="dist">
              <a:lnSpc>
                <a:spcPct val="150000"/>
              </a:lnSpc>
              <a:defRPr/>
            </a:pPr>
            <a:r>
              <a:rPr lang="zh-CN" altLang="en-US" sz="3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云儿见它让路，</a:t>
            </a:r>
          </a:p>
          <a:p>
            <a:pPr algn="dist">
              <a:lnSpc>
                <a:spcPct val="150000"/>
              </a:lnSpc>
              <a:defRPr/>
            </a:pPr>
            <a:r>
              <a:rPr lang="zh-CN" altLang="en-US" sz="3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小树见它招手，</a:t>
            </a:r>
          </a:p>
          <a:p>
            <a:pPr algn="dist">
              <a:lnSpc>
                <a:spcPct val="150000"/>
              </a:lnSpc>
              <a:defRPr/>
            </a:pPr>
            <a:r>
              <a:rPr lang="zh-CN" altLang="en-US" sz="3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禾苗见它弯腰，</a:t>
            </a:r>
          </a:p>
          <a:p>
            <a:pPr algn="dist">
              <a:lnSpc>
                <a:spcPct val="150000"/>
              </a:lnSpc>
              <a:defRPr/>
            </a:pPr>
            <a:r>
              <a:rPr lang="zh-CN" altLang="en-US" sz="32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花儿见它点头 。 </a:t>
            </a:r>
            <a:endParaRPr lang="zh-CN" altLang="en-US" sz="3200" b="1" dirty="0">
              <a:solidFill>
                <a:srgbClr val="59595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Calibri" panose="020F0502020204030204" pitchFamily="34" charset="0"/>
            </a:endParaRPr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03B586CD-D39A-4793-9610-3F1DCE1C6AD2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课文导入</a:t>
            </a:r>
            <a:endParaRPr lang="zh-CN" altLang="en-US" dirty="0">
              <a:solidFill>
                <a:srgbClr val="00B050"/>
              </a:solidFill>
              <a:latin typeface="汉仪海韵体简" panose="02010600000101010101" pitchFamily="2" charset="-122"/>
              <a:ea typeface="汉仪海韵体简" panose="02010600000101010101" pitchFamily="2" charset="-122"/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32E9A5D7-E0F1-4260-AA9B-F23F783B7AA3}"/>
              </a:ext>
            </a:extLst>
          </p:cNvPr>
          <p:cNvSpPr txBox="1"/>
          <p:nvPr/>
        </p:nvSpPr>
        <p:spPr>
          <a:xfrm>
            <a:off x="2018294" y="1900133"/>
            <a:ext cx="2393576" cy="52322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>
              <a:defRPr/>
            </a:pPr>
            <a:r>
              <a:rPr lang="zh-CN" altLang="en-US" sz="2800" b="1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猜一猜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5317724" y="900189"/>
            <a:ext cx="31870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52405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300942" y="231494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572C5F84-B16C-4B9F-ACE0-669EC6649C5B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教学目标</a:t>
            </a:r>
          </a:p>
        </p:txBody>
      </p:sp>
      <p:sp>
        <p:nvSpPr>
          <p:cNvPr id="6" name="矩形 1">
            <a:extLst>
              <a:ext uri="{FF2B5EF4-FFF2-40B4-BE49-F238E27FC236}">
                <a16:creationId xmlns="" xmlns:a16="http://schemas.microsoft.com/office/drawing/2014/main" id="{C99E2A70-6B68-4AA0-AC63-4EB4EE5D70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893538" y="2093450"/>
            <a:ext cx="9182775" cy="27000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300000"/>
              </a:lnSpc>
              <a:defRPr/>
            </a:pPr>
            <a:r>
              <a:rPr lang="en-US" altLang="zh-CN" sz="20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sz="20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、认识“抽、续”等</a:t>
            </a:r>
            <a:r>
              <a:rPr lang="en-US" altLang="zh-CN" sz="20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11</a:t>
            </a:r>
            <a:r>
              <a:rPr lang="zh-CN" altLang="en-US" sz="20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个生字，会写</a:t>
            </a:r>
            <a:r>
              <a:rPr lang="en-US" altLang="zh-CN" sz="20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8</a:t>
            </a:r>
            <a:r>
              <a:rPr lang="zh-CN" altLang="en-US" sz="20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个字；</a:t>
            </a:r>
            <a:endParaRPr lang="en-US" altLang="zh-CN" sz="2000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300000"/>
              </a:lnSpc>
              <a:defRPr/>
            </a:pPr>
            <a:r>
              <a:rPr lang="en-US" altLang="zh-CN" sz="20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sz="20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、正确、流利、有感情地朗读课文，体会风娃娃的好心和傻气；</a:t>
            </a:r>
            <a:endParaRPr lang="en-US" altLang="zh-CN" sz="2000" kern="0" dirty="0">
              <a:solidFill>
                <a:sysClr val="windowText" lastClr="00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300000"/>
              </a:lnSpc>
              <a:defRPr/>
            </a:pPr>
            <a:r>
              <a:rPr lang="en-US" altLang="zh-CN" sz="20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zh-CN" altLang="en-US" sz="2000" kern="0" dirty="0">
                <a:solidFill>
                  <a:sysClr val="windowText" lastClr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、懂得“做好事要看是不是真的对别人有用”的道理。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0C9BC21F-190F-4DFE-95EA-2407C94A68F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5172" y="1939764"/>
            <a:ext cx="3795886" cy="3789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29359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285509" y="217025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C0225D5-E12E-47EA-9B47-D03F78FF5511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字词积累</a:t>
            </a:r>
          </a:p>
        </p:txBody>
      </p:sp>
      <p:grpSp>
        <p:nvGrpSpPr>
          <p:cNvPr id="3" name="组合 2">
            <a:extLst>
              <a:ext uri="{FF2B5EF4-FFF2-40B4-BE49-F238E27FC236}">
                <a16:creationId xmlns="" xmlns:a16="http://schemas.microsoft.com/office/drawing/2014/main" id="{0193EEE4-8BA7-42F9-83C2-595BA65F5F69}"/>
              </a:ext>
            </a:extLst>
          </p:cNvPr>
          <p:cNvGrpSpPr/>
          <p:nvPr/>
        </p:nvGrpSpPr>
        <p:grpSpPr>
          <a:xfrm>
            <a:off x="3773327" y="1459176"/>
            <a:ext cx="9671755" cy="4440169"/>
            <a:chOff x="2766330" y="1389728"/>
            <a:chExt cx="9671755" cy="4440169"/>
          </a:xfrm>
        </p:grpSpPr>
        <p:sp>
          <p:nvSpPr>
            <p:cNvPr id="6" name="Rectangle 2">
              <a:extLst>
                <a:ext uri="{FF2B5EF4-FFF2-40B4-BE49-F238E27FC236}">
                  <a16:creationId xmlns="" xmlns:a16="http://schemas.microsoft.com/office/drawing/2014/main" id="{1063CDC4-FB3D-4936-BE11-60A4EE3A258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37231" y="2099330"/>
              <a:ext cx="949250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defRPr/>
              </a:pPr>
              <a:r>
                <a:rPr lang="zh-CN" altLang="en-US" sz="36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汗     驶     绳     示    易     筝</a:t>
              </a:r>
            </a:p>
          </p:txBody>
        </p:sp>
        <p:sp>
          <p:nvSpPr>
            <p:cNvPr id="7" name="Rectangle 3">
              <a:extLst>
                <a:ext uri="{FF2B5EF4-FFF2-40B4-BE49-F238E27FC236}">
                  <a16:creationId xmlns="" xmlns:a16="http://schemas.microsoft.com/office/drawing/2014/main" id="{C2A1CF30-3B5A-462A-9512-D1770C5F20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3969" y="1389728"/>
              <a:ext cx="937803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hàn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shǐ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shéng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shì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yì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zhēng</a:t>
              </a:r>
              <a:endParaRPr lang="en-US" altLang="zh-CN" sz="3600" b="1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8" name="Rectangle 4">
              <a:extLst>
                <a:ext uri="{FF2B5EF4-FFF2-40B4-BE49-F238E27FC236}">
                  <a16:creationId xmlns="" xmlns:a16="http://schemas.microsoft.com/office/drawing/2014/main" id="{5B4559E6-AEB5-4E40-B815-2F3E91FF66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695" y="3577630"/>
              <a:ext cx="937974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36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抽     续     吸     极    纤     夫 </a:t>
              </a:r>
            </a:p>
          </p:txBody>
        </p:sp>
        <p:sp>
          <p:nvSpPr>
            <p:cNvPr id="9" name="Rectangle 5">
              <a:extLst>
                <a:ext uri="{FF2B5EF4-FFF2-40B4-BE49-F238E27FC236}">
                  <a16:creationId xmlns="" xmlns:a16="http://schemas.microsoft.com/office/drawing/2014/main" id="{1B9291EB-BA91-4B21-805A-AD16F6D69D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6330" y="2797194"/>
              <a:ext cx="910467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chōu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xù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xī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jí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qiàn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fū</a:t>
              </a:r>
              <a:endParaRPr lang="en-US" altLang="zh-CN" sz="3600" b="1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0" name="Rectangle 6">
              <a:extLst>
                <a:ext uri="{FF2B5EF4-FFF2-40B4-BE49-F238E27FC236}">
                  <a16:creationId xmlns="" xmlns:a16="http://schemas.microsoft.com/office/drawing/2014/main" id="{AE36969B-BA37-451E-8DA5-050E71946F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41422" y="4358066"/>
              <a:ext cx="945662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zōng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shāng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réng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zhé</a:t>
              </a:r>
              <a:r>
                <a:rPr lang="en-US" altLang="zh-CN" sz="3600" b="1" kern="0" dirty="0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</a:t>
              </a:r>
              <a:r>
                <a:rPr lang="en-US" altLang="zh-CN" sz="3600" b="1" kern="0" dirty="0" err="1">
                  <a:solidFill>
                    <a:srgbClr val="00B05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zé</a:t>
              </a:r>
              <a:endParaRPr lang="en-US" altLang="zh-CN" sz="3600" b="1" kern="0" dirty="0">
                <a:solidFill>
                  <a:srgbClr val="00B050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endParaRPr>
            </a:p>
          </p:txBody>
        </p:sp>
        <p:sp>
          <p:nvSpPr>
            <p:cNvPr id="11" name="Rectangle 7">
              <a:extLst>
                <a:ext uri="{FF2B5EF4-FFF2-40B4-BE49-F238E27FC236}">
                  <a16:creationId xmlns="" xmlns:a16="http://schemas.microsoft.com/office/drawing/2014/main" id="{9EEFF776-5A1D-403E-974D-ADF99E2F00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27694" y="5183566"/>
              <a:ext cx="961039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3600" kern="0" dirty="0"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踪        伤        仍      折    责</a:t>
              </a:r>
            </a:p>
          </p:txBody>
        </p:sp>
      </p:grpSp>
      <p:pic>
        <p:nvPicPr>
          <p:cNvPr id="12" name="图片 11">
            <a:extLst>
              <a:ext uri="{FF2B5EF4-FFF2-40B4-BE49-F238E27FC236}">
                <a16:creationId xmlns="" xmlns:a16="http://schemas.microsoft.com/office/drawing/2014/main" id="{6026D2CE-AB39-41C1-9E6A-2BA2C35CF0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244375"/>
            <a:ext cx="4399646" cy="4393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678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285509" y="217025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C0225D5-E12E-47EA-9B47-D03F78FF5511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字词积累</a:t>
            </a:r>
          </a:p>
        </p:txBody>
      </p:sp>
      <p:sp>
        <p:nvSpPr>
          <p:cNvPr id="13" name="Text Box 2">
            <a:extLst>
              <a:ext uri="{FF2B5EF4-FFF2-40B4-BE49-F238E27FC236}">
                <a16:creationId xmlns="" xmlns:a16="http://schemas.microsoft.com/office/drawing/2014/main" id="{7DA72991-28E1-48D3-A105-41C5BDCA5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56516" y="1117214"/>
            <a:ext cx="5989572" cy="4880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抽水    吸气     极点    纤夫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汗水    行驶     表示    风筝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伤心    责怪     赶紧    飞快</a:t>
            </a: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深深地     不住地     断断续续  </a:t>
            </a:r>
            <a:endParaRPr lang="en-US" altLang="zh-CN" sz="32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eaLnBrk="1" hangingPunct="1">
              <a:lnSpc>
                <a:spcPct val="200000"/>
              </a:lnSpc>
              <a:defRPr/>
            </a:pPr>
            <a:r>
              <a:rPr lang="zh-CN" altLang="en-US" sz="32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无影无踪             摇摇摆摆</a:t>
            </a:r>
          </a:p>
        </p:txBody>
      </p:sp>
      <p:pic>
        <p:nvPicPr>
          <p:cNvPr id="14" name="图片 13">
            <a:extLst>
              <a:ext uri="{FF2B5EF4-FFF2-40B4-BE49-F238E27FC236}">
                <a16:creationId xmlns="" xmlns:a16="http://schemas.microsoft.com/office/drawing/2014/main" id="{9C56234F-E304-4DA4-9F86-6A166AE4C3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4080" y="1944546"/>
            <a:ext cx="4320761" cy="432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370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285509" y="217025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C0225D5-E12E-47EA-9B47-D03F78FF5511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课文讲解</a:t>
            </a: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0613C17D-BD92-47A0-96CA-927CD654E41D}"/>
              </a:ext>
            </a:extLst>
          </p:cNvPr>
          <p:cNvGrpSpPr/>
          <p:nvPr/>
        </p:nvGrpSpPr>
        <p:grpSpPr>
          <a:xfrm>
            <a:off x="2935266" y="-733063"/>
            <a:ext cx="8722488" cy="8722488"/>
            <a:chOff x="2935266" y="-733063"/>
            <a:chExt cx="8722488" cy="8722488"/>
          </a:xfrm>
        </p:grpSpPr>
        <p:pic>
          <p:nvPicPr>
            <p:cNvPr id="7" name="图片 6">
              <a:extLst>
                <a:ext uri="{FF2B5EF4-FFF2-40B4-BE49-F238E27FC236}">
                  <a16:creationId xmlns="" xmlns:a16="http://schemas.microsoft.com/office/drawing/2014/main" id="{5D81D29E-DE59-4459-A885-CD601EE7862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5266" y="-733063"/>
              <a:ext cx="8722488" cy="8722488"/>
            </a:xfrm>
            <a:prstGeom prst="rect">
              <a:avLst/>
            </a:prstGeom>
          </p:spPr>
        </p:pic>
        <p:sp>
          <p:nvSpPr>
            <p:cNvPr id="6" name="矩形 1">
              <a:extLst>
                <a:ext uri="{FF2B5EF4-FFF2-40B4-BE49-F238E27FC236}">
                  <a16:creationId xmlns="" xmlns:a16="http://schemas.microsoft.com/office/drawing/2014/main" id="{F723A609-5037-4733-9C7A-A8C8E8CD328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4679" y="2017419"/>
              <a:ext cx="5741043" cy="3221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spAutoFit/>
            </a:bodyPr>
            <a:lstStyle/>
            <a:p>
              <a:pPr>
                <a:lnSpc>
                  <a:spcPct val="300000"/>
                </a:lnSpc>
                <a:defRPr/>
              </a:pPr>
              <a:r>
                <a:rPr lang="zh-CN" altLang="en-US" sz="2400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  风娃娃到什么地方为人们做事？他为人们做了哪些事？读读课文，用 </a:t>
              </a:r>
              <a:r>
                <a:rPr lang="zh-CN" altLang="en-US" sz="2400" u="sng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       </a:t>
              </a:r>
              <a:r>
                <a:rPr lang="zh-CN" altLang="en-US" sz="2400" kern="0" dirty="0">
                  <a:solidFill>
                    <a:sysClr val="windowText" lastClr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+mn-ea"/>
                  <a:sym typeface="+mn-lt"/>
                </a:rPr>
                <a:t> 划出来。</a:t>
              </a:r>
            </a:p>
          </p:txBody>
        </p:sp>
      </p:grpSp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5FB71003-98A4-4E0F-8A9F-B216C57C3EA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509" y="2419108"/>
            <a:ext cx="4438891" cy="4438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09901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285509" y="217025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C0225D5-E12E-47EA-9B47-D03F78FF5511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课文讲解</a:t>
            </a:r>
          </a:p>
        </p:txBody>
      </p:sp>
      <p:sp>
        <p:nvSpPr>
          <p:cNvPr id="6" name="矩形 1">
            <a:extLst>
              <a:ext uri="{FF2B5EF4-FFF2-40B4-BE49-F238E27FC236}">
                <a16:creationId xmlns="" xmlns:a16="http://schemas.microsoft.com/office/drawing/2014/main" id="{AD3FBCB8-FBD7-4E92-9770-6A31C9951E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68685" y="1423173"/>
            <a:ext cx="3978763" cy="67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风娃娃帮助风车抽水</a:t>
            </a:r>
          </a:p>
        </p:txBody>
      </p:sp>
      <p:sp>
        <p:nvSpPr>
          <p:cNvPr id="7" name="矩形 1">
            <a:extLst>
              <a:ext uri="{FF2B5EF4-FFF2-40B4-BE49-F238E27FC236}">
                <a16:creationId xmlns="" xmlns:a16="http://schemas.microsoft.com/office/drawing/2014/main" id="{F3247F6D-012A-40BE-BFE3-2F2D1D4C3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29913" y="1423172"/>
            <a:ext cx="4697505" cy="673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风娃娃吹起船帆，让船行驶</a:t>
            </a:r>
          </a:p>
        </p:txBody>
      </p:sp>
      <p:pic>
        <p:nvPicPr>
          <p:cNvPr id="8" name="图片 7">
            <a:extLst>
              <a:ext uri="{FF2B5EF4-FFF2-40B4-BE49-F238E27FC236}">
                <a16:creationId xmlns="" xmlns:a16="http://schemas.microsoft.com/office/drawing/2014/main" id="{60FD47E1-BB58-4ED9-98E1-DBB700567EA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062" y="2379947"/>
            <a:ext cx="5809383" cy="4261027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="" xmlns:a16="http://schemas.microsoft.com/office/drawing/2014/main" id="{44F81253-6C56-4F08-96B9-211B07F173F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208" y="2206540"/>
            <a:ext cx="4400597" cy="4400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2718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285509" y="217025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C0225D5-E12E-47EA-9B47-D03F78FF5511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课文讲解</a:t>
            </a:r>
          </a:p>
        </p:txBody>
      </p:sp>
      <p:sp>
        <p:nvSpPr>
          <p:cNvPr id="6" name="矩形 1">
            <a:extLst>
              <a:ext uri="{FF2B5EF4-FFF2-40B4-BE49-F238E27FC236}">
                <a16:creationId xmlns="" xmlns:a16="http://schemas.microsoft.com/office/drawing/2014/main" id="{0879C4CB-E2AE-48DD-BD31-DF90ABC75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02238" y="2579984"/>
            <a:ext cx="4398380" cy="1698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       风娃娃把风筝吹跑了。吹跑了人们晒的衣服，折断了路边新栽的小树。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E69A62E1-79F7-4BDB-AF48-B27B18949E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587577" y="2481512"/>
            <a:ext cx="4131954" cy="3593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77999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>
            <a:extLst>
              <a:ext uri="{FF2B5EF4-FFF2-40B4-BE49-F238E27FC236}">
                <a16:creationId xmlns="" xmlns:a16="http://schemas.microsoft.com/office/drawing/2014/main" id="{0A85B157-22AC-4865-8445-506A1195C92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>
            <a:extLst>
              <a:ext uri="{FF2B5EF4-FFF2-40B4-BE49-F238E27FC236}">
                <a16:creationId xmlns="" xmlns:a16="http://schemas.microsoft.com/office/drawing/2014/main" id="{D86A9D39-0171-4B98-823E-143434E0A344}"/>
              </a:ext>
            </a:extLst>
          </p:cNvPr>
          <p:cNvSpPr/>
          <p:nvPr/>
        </p:nvSpPr>
        <p:spPr>
          <a:xfrm>
            <a:off x="285509" y="217025"/>
            <a:ext cx="11620982" cy="642394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>
            <a:extLst>
              <a:ext uri="{FF2B5EF4-FFF2-40B4-BE49-F238E27FC236}">
                <a16:creationId xmlns="" xmlns:a16="http://schemas.microsoft.com/office/drawing/2014/main" id="{0C0225D5-E12E-47EA-9B47-D03F78FF5511}"/>
              </a:ext>
            </a:extLst>
          </p:cNvPr>
          <p:cNvSpPr/>
          <p:nvPr/>
        </p:nvSpPr>
        <p:spPr>
          <a:xfrm>
            <a:off x="498869" y="438524"/>
            <a:ext cx="54051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u"/>
            </a:pPr>
            <a:r>
              <a:rPr lang="zh-CN" altLang="en-US" sz="2400" dirty="0">
                <a:solidFill>
                  <a:srgbClr val="00B050"/>
                </a:solidFill>
                <a:latin typeface="汉仪海韵体简" panose="02010600000101010101" pitchFamily="2" charset="-122"/>
                <a:ea typeface="汉仪海韵体简" panose="02010600000101010101" pitchFamily="2" charset="-122"/>
                <a:cs typeface="+mn-ea"/>
                <a:sym typeface="+mn-lt"/>
              </a:rPr>
              <a:t>课文讲解</a:t>
            </a:r>
          </a:p>
        </p:txBody>
      </p:sp>
      <p:sp>
        <p:nvSpPr>
          <p:cNvPr id="6" name="矩形 1">
            <a:extLst>
              <a:ext uri="{FF2B5EF4-FFF2-40B4-BE49-F238E27FC236}">
                <a16:creationId xmlns="" xmlns:a16="http://schemas.microsoft.com/office/drawing/2014/main" id="{8356D66A-CD94-49BE-BDCF-C7EE79F4FF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518" y="1890372"/>
            <a:ext cx="7782158" cy="30772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1</a:t>
            </a:r>
            <a:r>
              <a:rPr lang="zh-CN" altLang="en-US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、课文哪几个自然读内容让风娃娃感到高兴，哪几个自然段让风娃娃感到很伤心，自读课文。</a:t>
            </a:r>
          </a:p>
          <a:p>
            <a:pPr>
              <a:lnSpc>
                <a:spcPct val="200000"/>
              </a:lnSpc>
              <a:defRPr/>
            </a:pPr>
            <a:r>
              <a:rPr lang="en-US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、风娃娃是因为做了好事而高兴，他究竟做了哪些好事呢？请同学们读</a:t>
            </a:r>
            <a:r>
              <a:rPr lang="en-US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2</a:t>
            </a:r>
            <a:r>
              <a:rPr lang="zh-CN" altLang="en-US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</a:t>
            </a:r>
            <a:r>
              <a:rPr lang="en-US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zh-CN" altLang="en-US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自然读后说说。</a:t>
            </a:r>
            <a:endParaRPr lang="en-US" altLang="zh-CN" sz="2000" kern="0" dirty="0"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>
              <a:lnSpc>
                <a:spcPct val="200000"/>
              </a:lnSpc>
              <a:defRPr/>
            </a:pPr>
            <a:r>
              <a:rPr lang="en-US" altLang="zh-CN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3</a:t>
            </a:r>
            <a:r>
              <a:rPr lang="zh-CN" altLang="en-US" sz="2000" kern="0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、风娃娃因做了错事而伤心，他究竟做了哪些错事呢？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21AF98E4-64F6-49FC-AC90-0610BCADA4C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7810" y="3153793"/>
            <a:ext cx="2823593" cy="2898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70619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0">
        <p15:prstTrans prst="prestige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660</Words>
  <Application>Microsoft Office PowerPoint</Application>
  <PresentationFormat>宽屏</PresentationFormat>
  <Paragraphs>71</Paragraphs>
  <Slides>15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28" baseType="lpstr">
      <vt:lpstr>Meiryo</vt:lpstr>
      <vt:lpstr>等线</vt:lpstr>
      <vt:lpstr>等线 Light</vt:lpstr>
      <vt:lpstr>汉仪海韵体简</vt:lpstr>
      <vt:lpstr>汉仪铸字木头人W</vt:lpstr>
      <vt:lpstr>宋体</vt:lpstr>
      <vt:lpstr>微软雅黑</vt:lpstr>
      <vt:lpstr>Arial</vt:lpstr>
      <vt:lpstr>Calibri</vt:lpstr>
      <vt:lpstr>Calibri Light</vt:lpstr>
      <vt:lpstr>Wingdings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7</cp:revision>
  <dcterms:created xsi:type="dcterms:W3CDTF">2021-02-23T01:18:15Z</dcterms:created>
  <dcterms:modified xsi:type="dcterms:W3CDTF">2021-06-04T06:27:25Z</dcterms:modified>
</cp:coreProperties>
</file>