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973" r:id="rId2"/>
    <p:sldMasterId id="2147484020" r:id="rId3"/>
  </p:sldMasterIdLst>
  <p:notesMasterIdLst>
    <p:notesMasterId r:id="rId44"/>
  </p:notesMasterIdLst>
  <p:handoutMasterIdLst>
    <p:handoutMasterId r:id="rId45"/>
  </p:handoutMasterIdLst>
  <p:sldIdLst>
    <p:sldId id="260" r:id="rId4"/>
    <p:sldId id="259" r:id="rId5"/>
    <p:sldId id="415" r:id="rId6"/>
    <p:sldId id="414" r:id="rId7"/>
    <p:sldId id="367" r:id="rId8"/>
    <p:sldId id="333" r:id="rId9"/>
    <p:sldId id="266" r:id="rId10"/>
    <p:sldId id="267" r:id="rId11"/>
    <p:sldId id="268" r:id="rId12"/>
    <p:sldId id="358" r:id="rId13"/>
    <p:sldId id="391" r:id="rId14"/>
    <p:sldId id="369" r:id="rId15"/>
    <p:sldId id="277" r:id="rId16"/>
    <p:sldId id="400" r:id="rId17"/>
    <p:sldId id="426" r:id="rId18"/>
    <p:sldId id="425" r:id="rId19"/>
    <p:sldId id="424" r:id="rId20"/>
    <p:sldId id="429" r:id="rId21"/>
    <p:sldId id="422" r:id="rId22"/>
    <p:sldId id="428" r:id="rId23"/>
    <p:sldId id="421" r:id="rId24"/>
    <p:sldId id="420" r:id="rId25"/>
    <p:sldId id="419" r:id="rId26"/>
    <p:sldId id="418" r:id="rId27"/>
    <p:sldId id="430" r:id="rId28"/>
    <p:sldId id="382" r:id="rId29"/>
    <p:sldId id="435" r:id="rId30"/>
    <p:sldId id="434" r:id="rId31"/>
    <p:sldId id="433" r:id="rId32"/>
    <p:sldId id="436" r:id="rId33"/>
    <p:sldId id="432" r:id="rId34"/>
    <p:sldId id="431" r:id="rId35"/>
    <p:sldId id="408" r:id="rId36"/>
    <p:sldId id="417" r:id="rId37"/>
    <p:sldId id="437" r:id="rId38"/>
    <p:sldId id="352" r:id="rId39"/>
    <p:sldId id="351" r:id="rId40"/>
    <p:sldId id="411" r:id="rId41"/>
    <p:sldId id="323" r:id="rId42"/>
    <p:sldId id="438" r:id="rId43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6840" indent="-116866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3680" indent="-233732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0520" indent="-350598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7360" indent="-467464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699870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39844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379817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19791" algn="l" defTabSz="679948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F4FA"/>
    <a:srgbClr val="E9F4CE"/>
    <a:srgbClr val="CDF5DF"/>
    <a:srgbClr val="A3E0FF"/>
    <a:srgbClr val="E1FAC8"/>
    <a:srgbClr val="FBC7F1"/>
    <a:srgbClr val="0033CC"/>
    <a:srgbClr val="CC99FF"/>
    <a:srgbClr val="FF1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11"/>
        <p:guide pos="2880"/>
      </p:guideLst>
    </p:cSldViewPr>
  </p:slideViewPr>
  <p:outlineViewPr>
    <p:cViewPr>
      <p:scale>
        <a:sx n="33" d="100"/>
        <a:sy n="33" d="100"/>
      </p:scale>
      <p:origin x="0" y="834"/>
    </p:cViewPr>
  </p:outlin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F2C99E4-28AB-434B-89AE-91AB4C6525C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167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2765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E8CCBC5-78A6-4480-83E7-33CE3CCC28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758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84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68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52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360" algn="l" defTabSz="91368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80" algn="l" defTabSz="9136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456" algn="l" defTabSz="9136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32" algn="l" defTabSz="9136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08" algn="l" defTabSz="91368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FA4880E-8A21-42B0-8AB5-739B9F25328F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743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8319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17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A053810-B76D-47EC-B01D-A498DF83EA99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395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686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09CBFF7-C4C9-44EC-A781-2705552629EF}" type="slidenum">
              <a:rPr lang="zh-CN" altLang="en-US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201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89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260957C-D6C4-4197-9A70-115FA09F432A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328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4096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1E8F174E-D197-4559-8F50-8BC9C15F5887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835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430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B09C72A-CD7B-4202-B061-AF83F2C71093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075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481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B96D421-A673-46C7-841A-8D119DAC3109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982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8CCBC5-78A6-4480-83E7-33CE3CCC281A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181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696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888E727-891C-474C-9600-AD32EF2A30F3}" type="slidenum">
              <a:rPr lang="zh-CN" altLang="en-US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6856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PPT模板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4"/>
            <a:ext cx="9144000" cy="514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 2"/>
          <p:cNvSpPr/>
          <p:nvPr/>
        </p:nvSpPr>
        <p:spPr bwMode="auto">
          <a:xfrm>
            <a:off x="161946" y="524468"/>
            <a:ext cx="8830824" cy="4549259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995" tIns="33997" rIns="67995" bIns="33997"/>
          <a:lstStyle/>
          <a:p>
            <a:pPr eaLnBrk="0" hangingPunct="0">
              <a:buFontTx/>
              <a:buNone/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8147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8219"/>
          </a:xfrm>
          <a:prstGeom prst="rect">
            <a:avLst/>
          </a:prstGeom>
        </p:spPr>
        <p:txBody>
          <a:bodyPr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12"/>
            <a:ext cx="8229481" cy="3394501"/>
          </a:xfrm>
          <a:prstGeom prst="rect">
            <a:avLst/>
          </a:prstGeom>
        </p:spPr>
        <p:txBody>
          <a:bodyPr vert="eaVert" lIns="67995" tIns="33997" rIns="67995" bIns="3399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C3281F4-E7F8-47B0-A413-1B7F7792141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5168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05980"/>
            <a:ext cx="6019800" cy="4388644"/>
          </a:xfrm>
          <a:prstGeom prst="rect">
            <a:avLst/>
          </a:prstGeom>
        </p:spPr>
        <p:txBody>
          <a:bodyPr vert="eaVert" lIns="67995" tIns="33997" rIns="67995" bIns="3399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DE79B65-7E57-45E0-A499-6FB700ADC55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347706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919134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92" y="1597822"/>
            <a:ext cx="7772221" cy="1102428"/>
          </a:xfrm>
          <a:prstGeom prst="rect">
            <a:avLst/>
          </a:prstGeom>
        </p:spPr>
        <p:txBody>
          <a:bodyPr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225"/>
            <a:ext cx="6400443" cy="1315238"/>
          </a:xfrm>
          <a:prstGeom prst="rect">
            <a:avLst/>
          </a:prstGeom>
        </p:spPr>
        <p:txBody>
          <a:bodyPr lIns="67995" tIns="33997" rIns="67995" bIns="33997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39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79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19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59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699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39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798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19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3C4280B-0522-467D-AE2B-5EA9A09D73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098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7056"/>
          </a:xfrm>
          <a:prstGeom prst="rect">
            <a:avLst/>
          </a:prstGeom>
        </p:spPr>
        <p:txBody>
          <a:bodyPr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12"/>
            <a:ext cx="8229481" cy="3394501"/>
          </a:xfrm>
          <a:prstGeom prst="rect">
            <a:avLst/>
          </a:prstGeom>
        </p:spPr>
        <p:txBody>
          <a:bodyPr lIns="67995" tIns="33997" rIns="67995" bIns="3399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552B37-382E-4B11-912E-D0A2473648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511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806" y="3304959"/>
            <a:ext cx="7772221" cy="1022188"/>
          </a:xfrm>
          <a:prstGeom prst="rect">
            <a:avLst/>
          </a:prstGeom>
        </p:spPr>
        <p:txBody>
          <a:bodyPr lIns="67995" tIns="33997" rIns="67995" bIns="33997" anchor="t"/>
          <a:lstStyle>
            <a:lvl1pPr algn="l">
              <a:defRPr sz="3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806" y="2180436"/>
            <a:ext cx="7772221" cy="1124522"/>
          </a:xfrm>
          <a:prstGeom prst="rect">
            <a:avLst/>
          </a:prstGeom>
        </p:spPr>
        <p:txBody>
          <a:bodyPr lIns="67995" tIns="33997" rIns="67995" bIns="33997"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399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 marL="6799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1992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35989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69987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203984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37981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71979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769700C-5834-4016-8B52-83DBB9DCEC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621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7056"/>
          </a:xfrm>
          <a:prstGeom prst="rect">
            <a:avLst/>
          </a:prstGeom>
        </p:spPr>
        <p:txBody>
          <a:bodyPr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60" y="1200112"/>
            <a:ext cx="4056988" cy="3394501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8562" y="1200112"/>
            <a:ext cx="4058178" cy="3394501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A18F0EC-18C6-4D79-AB0E-8BDF0C6891E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9496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7056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61" y="1151271"/>
            <a:ext cx="4040317" cy="480277"/>
          </a:xfrm>
          <a:prstGeom prst="rect">
            <a:avLst/>
          </a:prstGeom>
        </p:spPr>
        <p:txBody>
          <a:bodyPr lIns="67995" tIns="33997" rIns="67995" bIns="33997" anchor="b"/>
          <a:lstStyle>
            <a:lvl1pPr marL="0" indent="0">
              <a:buNone/>
              <a:defRPr sz="1800" b="1"/>
            </a:lvl1pPr>
            <a:lvl2pPr marL="339974" indent="0">
              <a:buNone/>
              <a:defRPr sz="1500" b="1"/>
            </a:lvl2pPr>
            <a:lvl3pPr marL="679948" indent="0">
              <a:buNone/>
              <a:defRPr sz="1300" b="1"/>
            </a:lvl3pPr>
            <a:lvl4pPr marL="1019922" indent="0">
              <a:buNone/>
              <a:defRPr sz="1200" b="1"/>
            </a:lvl4pPr>
            <a:lvl5pPr marL="1359896" indent="0">
              <a:buNone/>
              <a:defRPr sz="1200" b="1"/>
            </a:lvl5pPr>
            <a:lvl6pPr marL="1699870" indent="0">
              <a:buNone/>
              <a:defRPr sz="1200" b="1"/>
            </a:lvl6pPr>
            <a:lvl7pPr marL="2039844" indent="0">
              <a:buNone/>
              <a:defRPr sz="1200" b="1"/>
            </a:lvl7pPr>
            <a:lvl8pPr marL="2379817" indent="0">
              <a:buNone/>
              <a:defRPr sz="1200" b="1"/>
            </a:lvl8pPr>
            <a:lvl9pPr marL="2719791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61" y="1631548"/>
            <a:ext cx="4040317" cy="2963065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236" y="1151271"/>
            <a:ext cx="4041507" cy="480277"/>
          </a:xfrm>
          <a:prstGeom prst="rect">
            <a:avLst/>
          </a:prstGeom>
        </p:spPr>
        <p:txBody>
          <a:bodyPr lIns="67995" tIns="33997" rIns="67995" bIns="33997" anchor="b"/>
          <a:lstStyle>
            <a:lvl1pPr marL="0" indent="0">
              <a:buNone/>
              <a:defRPr sz="1800" b="1"/>
            </a:lvl1pPr>
            <a:lvl2pPr marL="339974" indent="0">
              <a:buNone/>
              <a:defRPr sz="1500" b="1"/>
            </a:lvl2pPr>
            <a:lvl3pPr marL="679948" indent="0">
              <a:buNone/>
              <a:defRPr sz="1300" b="1"/>
            </a:lvl3pPr>
            <a:lvl4pPr marL="1019922" indent="0">
              <a:buNone/>
              <a:defRPr sz="1200" b="1"/>
            </a:lvl4pPr>
            <a:lvl5pPr marL="1359896" indent="0">
              <a:buNone/>
              <a:defRPr sz="1200" b="1"/>
            </a:lvl5pPr>
            <a:lvl6pPr marL="1699870" indent="0">
              <a:buNone/>
              <a:defRPr sz="1200" b="1"/>
            </a:lvl6pPr>
            <a:lvl7pPr marL="2039844" indent="0">
              <a:buNone/>
              <a:defRPr sz="1200" b="1"/>
            </a:lvl7pPr>
            <a:lvl8pPr marL="2379817" indent="0">
              <a:buNone/>
              <a:defRPr sz="1200" b="1"/>
            </a:lvl8pPr>
            <a:lvl9pPr marL="2719791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236" y="1631548"/>
            <a:ext cx="4041507" cy="2963065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FB0C11-72CE-4FE0-8499-D6FABE87BC6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986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7056"/>
          </a:xfrm>
          <a:prstGeom prst="rect">
            <a:avLst/>
          </a:prstGeom>
        </p:spPr>
        <p:txBody>
          <a:bodyPr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A2DCE4-AC51-4158-8485-DEDD0C8C712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850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88027BD-DE3E-4CA2-AD68-497E30A1F6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84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8219"/>
          </a:xfrm>
          <a:prstGeom prst="rect">
            <a:avLst/>
          </a:prstGeom>
        </p:spPr>
        <p:txBody>
          <a:bodyPr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12"/>
            <a:ext cx="8229481" cy="3394501"/>
          </a:xfrm>
          <a:prstGeom prst="rect">
            <a:avLst/>
          </a:prstGeom>
        </p:spPr>
        <p:txBody>
          <a:bodyPr lIns="67995" tIns="33997" rIns="67995" bIns="3399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12DC384-0328-4900-BBCB-AAF56D9EBDF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32770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0" y="204670"/>
            <a:ext cx="3007910" cy="872174"/>
          </a:xfrm>
          <a:prstGeom prst="rect">
            <a:avLst/>
          </a:prstGeom>
        </p:spPr>
        <p:txBody>
          <a:bodyPr lIns="67995" tIns="33997" rIns="67995" bIns="33997" anchor="b"/>
          <a:lstStyle>
            <a:lvl1pPr algn="l">
              <a:defRPr sz="15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4724" y="204670"/>
            <a:ext cx="5112019" cy="4389942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60" y="1076844"/>
            <a:ext cx="3007910" cy="3517768"/>
          </a:xfrm>
          <a:prstGeom prst="rect">
            <a:avLst/>
          </a:prstGeom>
        </p:spPr>
        <p:txBody>
          <a:bodyPr lIns="67995" tIns="33997" rIns="67995" bIns="33997"/>
          <a:lstStyle>
            <a:lvl1pPr marL="0" indent="0">
              <a:buNone/>
              <a:defRPr sz="1000"/>
            </a:lvl1pPr>
            <a:lvl2pPr marL="339974" indent="0">
              <a:buNone/>
              <a:defRPr sz="900"/>
            </a:lvl2pPr>
            <a:lvl3pPr marL="679948" indent="0">
              <a:buNone/>
              <a:defRPr sz="700"/>
            </a:lvl3pPr>
            <a:lvl4pPr marL="1019922" indent="0">
              <a:buNone/>
              <a:defRPr sz="700"/>
            </a:lvl4pPr>
            <a:lvl5pPr marL="1359896" indent="0">
              <a:buNone/>
              <a:defRPr sz="700"/>
            </a:lvl5pPr>
            <a:lvl6pPr marL="1699870" indent="0">
              <a:buNone/>
              <a:defRPr sz="700"/>
            </a:lvl6pPr>
            <a:lvl7pPr marL="2039844" indent="0">
              <a:buNone/>
              <a:defRPr sz="700"/>
            </a:lvl7pPr>
            <a:lvl8pPr marL="2379817" indent="0">
              <a:buNone/>
              <a:defRPr sz="700"/>
            </a:lvl8pPr>
            <a:lvl9pPr marL="2719791" indent="0">
              <a:buNone/>
              <a:defRPr sz="7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D848AE-9FFE-4422-95A5-86792E4E245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156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124" y="3600335"/>
            <a:ext cx="5487114" cy="425621"/>
          </a:xfrm>
          <a:prstGeom prst="rect">
            <a:avLst/>
          </a:prstGeom>
        </p:spPr>
        <p:txBody>
          <a:bodyPr lIns="67995" tIns="33997" rIns="67995" bIns="33997" anchor="b"/>
          <a:lstStyle>
            <a:lvl1pPr algn="l">
              <a:defRPr sz="15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124" y="459347"/>
            <a:ext cx="5487114" cy="3086332"/>
          </a:xfrm>
          <a:prstGeom prst="rect">
            <a:avLst/>
          </a:prstGeom>
        </p:spPr>
        <p:txBody>
          <a:bodyPr lIns="67995" tIns="33997" rIns="67995" bIns="33997"/>
          <a:lstStyle>
            <a:lvl1pPr marL="0" indent="0">
              <a:buNone/>
              <a:defRPr sz="2400"/>
            </a:lvl1pPr>
            <a:lvl2pPr marL="339974" indent="0">
              <a:buNone/>
              <a:defRPr sz="2100"/>
            </a:lvl2pPr>
            <a:lvl3pPr marL="679948" indent="0">
              <a:buNone/>
              <a:defRPr sz="1800"/>
            </a:lvl3pPr>
            <a:lvl4pPr marL="1019922" indent="0">
              <a:buNone/>
              <a:defRPr sz="1500"/>
            </a:lvl4pPr>
            <a:lvl5pPr marL="1359896" indent="0">
              <a:buNone/>
              <a:defRPr sz="1500"/>
            </a:lvl5pPr>
            <a:lvl6pPr marL="1699870" indent="0">
              <a:buNone/>
              <a:defRPr sz="1500"/>
            </a:lvl6pPr>
            <a:lvl7pPr marL="2039844" indent="0">
              <a:buNone/>
              <a:defRPr sz="1500"/>
            </a:lvl7pPr>
            <a:lvl8pPr marL="2379817" indent="0">
              <a:buNone/>
              <a:defRPr sz="1500"/>
            </a:lvl8pPr>
            <a:lvl9pPr marL="2719791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124" y="4025955"/>
            <a:ext cx="5487114" cy="603545"/>
          </a:xfrm>
          <a:prstGeom prst="rect">
            <a:avLst/>
          </a:prstGeom>
        </p:spPr>
        <p:txBody>
          <a:bodyPr lIns="67995" tIns="33997" rIns="67995" bIns="33997"/>
          <a:lstStyle>
            <a:lvl1pPr marL="0" indent="0">
              <a:buNone/>
              <a:defRPr sz="1000"/>
            </a:lvl1pPr>
            <a:lvl2pPr marL="339974" indent="0">
              <a:buNone/>
              <a:defRPr sz="900"/>
            </a:lvl2pPr>
            <a:lvl3pPr marL="679948" indent="0">
              <a:buNone/>
              <a:defRPr sz="700"/>
            </a:lvl3pPr>
            <a:lvl4pPr marL="1019922" indent="0">
              <a:buNone/>
              <a:defRPr sz="700"/>
            </a:lvl4pPr>
            <a:lvl5pPr marL="1359896" indent="0">
              <a:buNone/>
              <a:defRPr sz="700"/>
            </a:lvl5pPr>
            <a:lvl6pPr marL="1699870" indent="0">
              <a:buNone/>
              <a:defRPr sz="700"/>
            </a:lvl6pPr>
            <a:lvl7pPr marL="2039844" indent="0">
              <a:buNone/>
              <a:defRPr sz="700"/>
            </a:lvl7pPr>
            <a:lvl8pPr marL="2379817" indent="0">
              <a:buNone/>
              <a:defRPr sz="700"/>
            </a:lvl8pPr>
            <a:lvl9pPr marL="2719791" indent="0">
              <a:buNone/>
              <a:defRPr sz="7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964BD2-D157-4A64-88BA-636B00D79CA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267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7056"/>
          </a:xfrm>
          <a:prstGeom prst="rect">
            <a:avLst/>
          </a:prstGeom>
        </p:spPr>
        <p:txBody>
          <a:bodyPr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2" y="1200112"/>
            <a:ext cx="8229481" cy="3394501"/>
          </a:xfrm>
          <a:prstGeom prst="rect">
            <a:avLst/>
          </a:prstGeom>
        </p:spPr>
        <p:txBody>
          <a:bodyPr vert="eaVert" lIns="67995" tIns="33997" rIns="67995" bIns="3399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DF6ED89-EF49-48F7-A71E-B2FF627AF3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0202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266" y="205835"/>
            <a:ext cx="2056477" cy="4388779"/>
          </a:xfrm>
          <a:prstGeom prst="rect">
            <a:avLst/>
          </a:prstGeom>
        </p:spPr>
        <p:txBody>
          <a:bodyPr vert="eaVert"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61" y="205835"/>
            <a:ext cx="6058689" cy="4388779"/>
          </a:xfrm>
          <a:prstGeom prst="rect">
            <a:avLst/>
          </a:prstGeom>
        </p:spPr>
        <p:txBody>
          <a:bodyPr vert="eaVert" lIns="67995" tIns="33997" rIns="67995" bIns="33997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59" y="4766721"/>
            <a:ext cx="2133878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609" y="4766721"/>
            <a:ext cx="2894787" cy="274444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2863" y="4766721"/>
            <a:ext cx="2133878" cy="274444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068FE74-7E8B-4870-ACD8-5EA1BD76A1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0439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789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914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0618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3467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5553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797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  <a:prstGeom prst="rect">
            <a:avLst/>
          </a:prstGeom>
        </p:spPr>
        <p:txBody>
          <a:bodyPr lIns="67995" tIns="33997" rIns="67995" bIns="33997"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  <a:prstGeom prst="rect">
            <a:avLst/>
          </a:prstGeom>
        </p:spPr>
        <p:txBody>
          <a:bodyPr lIns="67995" tIns="33997" rIns="67995" bIns="33997" anchor="b"/>
          <a:lstStyle>
            <a:lvl1pPr marL="0" indent="0">
              <a:buNone/>
              <a:defRPr sz="2000"/>
            </a:lvl1pPr>
            <a:lvl2pPr marL="457076" indent="0">
              <a:buNone/>
              <a:defRPr sz="1800"/>
            </a:lvl2pPr>
            <a:lvl3pPr marL="914152" indent="0">
              <a:buNone/>
              <a:defRPr sz="1600"/>
            </a:lvl3pPr>
            <a:lvl4pPr marL="1371228" indent="0">
              <a:buNone/>
              <a:defRPr sz="1400"/>
            </a:lvl4pPr>
            <a:lvl5pPr marL="1828304" indent="0">
              <a:buNone/>
              <a:defRPr sz="1400"/>
            </a:lvl5pPr>
            <a:lvl6pPr marL="2285380" indent="0">
              <a:buNone/>
              <a:defRPr sz="1400"/>
            </a:lvl6pPr>
            <a:lvl7pPr marL="2742456" indent="0">
              <a:buNone/>
              <a:defRPr sz="1400"/>
            </a:lvl7pPr>
            <a:lvl8pPr marL="3199532" indent="0">
              <a:buNone/>
              <a:defRPr sz="1400"/>
            </a:lvl8pPr>
            <a:lvl9pPr marL="3656608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2980DA2-6426-49D9-AEAA-4BE571641D7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7683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9055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0747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4514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4866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128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8219"/>
          </a:xfrm>
          <a:prstGeom prst="rect">
            <a:avLst/>
          </a:prstGeom>
        </p:spPr>
        <p:txBody>
          <a:bodyPr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0" cy="3394472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A0EE3B8-B384-4B57-BCA5-F17B4A19B6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130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8219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lIns="67995" tIns="33997" rIns="67995" bIns="33997" anchor="b"/>
          <a:lstStyle>
            <a:lvl1pPr marL="0" indent="0">
              <a:buNone/>
              <a:defRPr sz="2400" b="1"/>
            </a:lvl1pPr>
            <a:lvl2pPr marL="457076" indent="0">
              <a:buNone/>
              <a:defRPr sz="2000" b="1"/>
            </a:lvl2pPr>
            <a:lvl3pPr marL="914152" indent="0">
              <a:buNone/>
              <a:defRPr sz="1800" b="1"/>
            </a:lvl3pPr>
            <a:lvl4pPr marL="1371228" indent="0">
              <a:buNone/>
              <a:defRPr sz="1600" b="1"/>
            </a:lvl4pPr>
            <a:lvl5pPr marL="1828304" indent="0">
              <a:buNone/>
              <a:defRPr sz="1600" b="1"/>
            </a:lvl5pPr>
            <a:lvl6pPr marL="2285380" indent="0">
              <a:buNone/>
              <a:defRPr sz="1600" b="1"/>
            </a:lvl6pPr>
            <a:lvl7pPr marL="2742456" indent="0">
              <a:buNone/>
              <a:defRPr sz="1600" b="1"/>
            </a:lvl7pPr>
            <a:lvl8pPr marL="3199532" indent="0">
              <a:buNone/>
              <a:defRPr sz="1600" b="1"/>
            </a:lvl8pPr>
            <a:lvl9pPr marL="3656608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  <a:prstGeom prst="rect">
            <a:avLst/>
          </a:prstGeom>
        </p:spPr>
        <p:txBody>
          <a:bodyPr lIns="67995" tIns="33997" rIns="67995" bIns="33997" anchor="b"/>
          <a:lstStyle>
            <a:lvl1pPr marL="0" indent="0">
              <a:buNone/>
              <a:defRPr sz="2400" b="1"/>
            </a:lvl1pPr>
            <a:lvl2pPr marL="457076" indent="0">
              <a:buNone/>
              <a:defRPr sz="2000" b="1"/>
            </a:lvl2pPr>
            <a:lvl3pPr marL="914152" indent="0">
              <a:buNone/>
              <a:defRPr sz="1800" b="1"/>
            </a:lvl3pPr>
            <a:lvl4pPr marL="1371228" indent="0">
              <a:buNone/>
              <a:defRPr sz="1600" b="1"/>
            </a:lvl4pPr>
            <a:lvl5pPr marL="1828304" indent="0">
              <a:buNone/>
              <a:defRPr sz="1600" b="1"/>
            </a:lvl5pPr>
            <a:lvl6pPr marL="2285380" indent="0">
              <a:buNone/>
              <a:defRPr sz="1600" b="1"/>
            </a:lvl6pPr>
            <a:lvl7pPr marL="2742456" indent="0">
              <a:buNone/>
              <a:defRPr sz="1600" b="1"/>
            </a:lvl7pPr>
            <a:lvl8pPr marL="3199532" indent="0">
              <a:buNone/>
              <a:defRPr sz="1600" b="1"/>
            </a:lvl8pPr>
            <a:lvl9pPr marL="3656608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E3168EA-AD15-4D6E-B734-5C81BFB14A6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326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62" y="205835"/>
            <a:ext cx="8229481" cy="858219"/>
          </a:xfrm>
          <a:prstGeom prst="rect">
            <a:avLst/>
          </a:prstGeom>
        </p:spPr>
        <p:txBody>
          <a:bodyPr lIns="67995" tIns="33997" rIns="67995" bIns="33997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0C30C0-EC59-4046-B688-75CE4A5A76F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328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F81163-8110-4969-8C1A-C877C657672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26823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9"/>
            <a:ext cx="3008313" cy="871538"/>
          </a:xfrm>
          <a:prstGeom prst="rect">
            <a:avLst/>
          </a:prstGeom>
        </p:spPr>
        <p:txBody>
          <a:bodyPr lIns="67995" tIns="33997" rIns="67995" bIns="33997"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 lIns="67995" tIns="33997" rIns="67995" bIns="33997"/>
          <a:lstStyle>
            <a:lvl1pPr marL="0" indent="0">
              <a:buNone/>
              <a:defRPr sz="1400"/>
            </a:lvl1pPr>
            <a:lvl2pPr marL="457076" indent="0">
              <a:buNone/>
              <a:defRPr sz="1200"/>
            </a:lvl2pPr>
            <a:lvl3pPr marL="914152" indent="0">
              <a:buNone/>
              <a:defRPr sz="1000"/>
            </a:lvl3pPr>
            <a:lvl4pPr marL="1371228" indent="0">
              <a:buNone/>
              <a:defRPr sz="900"/>
            </a:lvl4pPr>
            <a:lvl5pPr marL="1828304" indent="0">
              <a:buNone/>
              <a:defRPr sz="900"/>
            </a:lvl5pPr>
            <a:lvl6pPr marL="2285380" indent="0">
              <a:buNone/>
              <a:defRPr sz="900"/>
            </a:lvl6pPr>
            <a:lvl7pPr marL="2742456" indent="0">
              <a:buNone/>
              <a:defRPr sz="900"/>
            </a:lvl7pPr>
            <a:lvl8pPr marL="3199532" indent="0">
              <a:buNone/>
              <a:defRPr sz="900"/>
            </a:lvl8pPr>
            <a:lvl9pPr marL="3656608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E49119-B829-4F1C-95E3-E28B198451C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7042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lIns="67995" tIns="33997" rIns="67995" bIns="33997"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67995" tIns="33997" rIns="67995" bIns="33997"/>
          <a:lstStyle>
            <a:lvl1pPr marL="0" indent="0">
              <a:buNone/>
              <a:defRPr sz="3200"/>
            </a:lvl1pPr>
            <a:lvl2pPr marL="457076" indent="0">
              <a:buNone/>
              <a:defRPr sz="2800"/>
            </a:lvl2pPr>
            <a:lvl3pPr marL="914152" indent="0">
              <a:buNone/>
              <a:defRPr sz="2400"/>
            </a:lvl3pPr>
            <a:lvl4pPr marL="1371228" indent="0">
              <a:buNone/>
              <a:defRPr sz="2000"/>
            </a:lvl4pPr>
            <a:lvl5pPr marL="1828304" indent="0">
              <a:buNone/>
              <a:defRPr sz="2000"/>
            </a:lvl5pPr>
            <a:lvl6pPr marL="2285380" indent="0">
              <a:buNone/>
              <a:defRPr sz="2000"/>
            </a:lvl6pPr>
            <a:lvl7pPr marL="2742456" indent="0">
              <a:buNone/>
              <a:defRPr sz="2000"/>
            </a:lvl7pPr>
            <a:lvl8pPr marL="3199532" indent="0">
              <a:buNone/>
              <a:defRPr sz="2000"/>
            </a:lvl8pPr>
            <a:lvl9pPr marL="3656608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  <a:prstGeom prst="rect">
            <a:avLst/>
          </a:prstGeom>
        </p:spPr>
        <p:txBody>
          <a:bodyPr lIns="67995" tIns="33997" rIns="67995" bIns="33997"/>
          <a:lstStyle>
            <a:lvl1pPr marL="0" indent="0">
              <a:buNone/>
              <a:defRPr sz="1400"/>
            </a:lvl1pPr>
            <a:lvl2pPr marL="457076" indent="0">
              <a:buNone/>
              <a:defRPr sz="1200"/>
            </a:lvl2pPr>
            <a:lvl3pPr marL="914152" indent="0">
              <a:buNone/>
              <a:defRPr sz="1000"/>
            </a:lvl3pPr>
            <a:lvl4pPr marL="1371228" indent="0">
              <a:buNone/>
              <a:defRPr sz="900"/>
            </a:lvl4pPr>
            <a:lvl5pPr marL="1828304" indent="0">
              <a:buNone/>
              <a:defRPr sz="900"/>
            </a:lvl5pPr>
            <a:lvl6pPr marL="2285380" indent="0">
              <a:buNone/>
              <a:defRPr sz="900"/>
            </a:lvl6pPr>
            <a:lvl7pPr marL="2742456" indent="0">
              <a:buNone/>
              <a:defRPr sz="900"/>
            </a:lvl7pPr>
            <a:lvl8pPr marL="3199532" indent="0">
              <a:buNone/>
              <a:defRPr sz="900"/>
            </a:lvl8pPr>
            <a:lvl9pPr marL="3656608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59" y="4684156"/>
            <a:ext cx="2133878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609" y="4684156"/>
            <a:ext cx="2894787" cy="358173"/>
          </a:xfrm>
          <a:prstGeom prst="rect">
            <a:avLst/>
          </a:prstGeom>
        </p:spPr>
        <p:txBody>
          <a:bodyPr lIns="67995" tIns="33997" rIns="67995" bIns="33997"/>
          <a:lstStyle>
            <a:lvl1pPr>
              <a:buFontTx/>
              <a:buNone/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2863" y="4684156"/>
            <a:ext cx="2133878" cy="358173"/>
          </a:xfrm>
          <a:prstGeom prst="rect">
            <a:avLst/>
          </a:prstGeom>
        </p:spPr>
        <p:txBody>
          <a:bodyPr vert="horz" wrap="square" lIns="67995" tIns="33997" rIns="67995" bIns="33997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A777EF-49A2-46AE-9F81-BB1D1E7FF81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4431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Users\Administrator\Desktop\PPT模板2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4"/>
            <a:ext cx="9144000" cy="514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圆角矩形 14"/>
          <p:cNvSpPr/>
          <p:nvPr/>
        </p:nvSpPr>
        <p:spPr bwMode="auto">
          <a:xfrm>
            <a:off x="155993" y="510514"/>
            <a:ext cx="8830824" cy="4549259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995" tIns="33997" rIns="67995" bIns="33997"/>
          <a:lstStyle/>
          <a:p>
            <a:pPr eaLnBrk="0" hangingPunct="0">
              <a:buFontTx/>
              <a:buNone/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07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15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22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30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335" indent="-342335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513" indent="-28449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510" indent="-22783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530" indent="-22783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370" indent="-22783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918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994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070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146" indent="-228538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76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52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28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04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80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56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32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08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39974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79948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19922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59896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4980" indent="-25498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2458" indent="-21248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49935" indent="-16998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9909" indent="-16998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9883" indent="-169987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69857" indent="-169987" algn="l" defTabSz="6799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09830" indent="-169987" algn="l" defTabSz="6799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49804" indent="-169987" algn="l" defTabSz="6799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889778" indent="-169987" algn="l" defTabSz="679948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7994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39974" algn="l" defTabSz="67994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79948" algn="l" defTabSz="67994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19922" algn="l" defTabSz="67994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59896" algn="l" defTabSz="67994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99870" algn="l" defTabSz="67994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39844" algn="l" defTabSz="67994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379817" algn="l" defTabSz="67994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19791" algn="l" defTabSz="67994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8192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601431" y="2466509"/>
            <a:ext cx="3099667" cy="39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100" dirty="0">
                <a:latin typeface="黑体" pitchFamily="49" charset="-122"/>
                <a:ea typeface="黑体" pitchFamily="49" charset="-122"/>
              </a:rPr>
              <a:t>部编小学语文二年级上册</a:t>
            </a:r>
          </a:p>
        </p:txBody>
      </p:sp>
      <p:sp>
        <p:nvSpPr>
          <p:cNvPr id="23" name="TextBox 48"/>
          <p:cNvSpPr txBox="1"/>
          <p:nvPr/>
        </p:nvSpPr>
        <p:spPr>
          <a:xfrm>
            <a:off x="5715148" y="1686203"/>
            <a:ext cx="2448848" cy="684211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en-US" altLang="zh-CN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风娃娃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5371611" y="2410689"/>
            <a:ext cx="3467479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6" name="AutoShape 10" descr="http://img3.imgtn.bdimg.com/it/u=2415758848,3066106599&amp;fm=214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28677" name="AutoShape 15" descr="http://www.hainengwenku.com/UploadFiles/img_1_3845523621_3724705068_27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28678" name="AutoShape 9" descr="http://img2.imgtn.bdimg.com/it/u=3204560814,2695659576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28679" name="AutoShape 11" descr="http://img2.imgtn.bdimg.com/it/u=3204560814,2695659576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pic>
        <p:nvPicPr>
          <p:cNvPr id="28680" name="Picture 11" descr="https://timgsa.baidu.com/timg?image&amp;quality=80&amp;size=b9999_10000&amp;sec=1584249788913&amp;di=273d625ab75faf55a8123deeca6fcf32&amp;imgtype=0&amp;src=http%3A%2F%2Fimg.mp.itc.cn%2Fupload%2F20161104%2F654b5cb854dc44b099a2da6076b39e3b_th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070" y="1008234"/>
            <a:ext cx="4870290" cy="301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326222" y="4400503"/>
            <a:ext cx="8512866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56120" y="603544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词语理解</a:t>
            </a:r>
          </a:p>
        </p:txBody>
      </p:sp>
      <p:pic>
        <p:nvPicPr>
          <p:cNvPr id="44034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56070" y="1287329"/>
            <a:ext cx="168421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断断续续：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113635" y="1287329"/>
            <a:ext cx="3231114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时而中断，时而继续。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418221" y="1845520"/>
            <a:ext cx="5396771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造句：这场雨，断断续续的下了三天。</a:t>
            </a:r>
            <a:endParaRPr lang="en-US" altLang="zh-CN" sz="24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6873" name="Picture 9" descr="http://imgtianqi.eastday.com/res/upload/ue/image/20161117/147935247099878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0794" y="2515351"/>
            <a:ext cx="3536617" cy="214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56070" y="1287329"/>
            <a:ext cx="1065457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纤绳：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599218" y="1287329"/>
            <a:ext cx="2302975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拉船用的绳子。</a:t>
            </a:r>
            <a:endParaRPr lang="en-US" altLang="zh-CN" sz="24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84701" y="2236254"/>
            <a:ext cx="2639959" cy="154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造句：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这时，船工们便身背纤绳，吆喝着川江号子，一步一探头地往上拉。</a:t>
            </a:r>
            <a:endParaRPr lang="en-US" altLang="zh-CN" sz="24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5060" name="AutoShape 7" descr="http://img0.imgtn.bdimg.com/it/u=1800837650,3833053818&amp;fm=214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pic>
        <p:nvPicPr>
          <p:cNvPr id="37896" name="Picture 8" descr="C:\Users\Administrator\Desktop\u=1800837650,3833053818&amp;fm=214&amp;gp=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618" y="1733883"/>
            <a:ext cx="3679510" cy="238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41756" y="1398967"/>
            <a:ext cx="1065457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容易：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56171" y="1308261"/>
            <a:ext cx="3088126" cy="622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pPr marL="471006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做起来不费事的。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313433" y="1957158"/>
            <a:ext cx="6801735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造句：今天的作业很容易做。</a:t>
            </a:r>
            <a:endParaRPr lang="en-US" altLang="zh-CN" sz="24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7442" y="2738626"/>
            <a:ext cx="1065457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号子：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56173" y="2683969"/>
            <a:ext cx="7549545" cy="117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pPr marL="471006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集体劳动中协同用力时，为统一步调、减轻疲劳等所唱的歌，大都由一人领唱，大家应和。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200306" y="4023629"/>
            <a:ext cx="6916050" cy="80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造句：大约</a:t>
            </a:r>
            <a:r>
              <a:rPr lang="en-US" altLang="zh-CN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60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个苦工，喊着有节奏的号子，用长长的竿抬着汽车行进。 </a:t>
            </a:r>
            <a:endParaRPr lang="en-US" altLang="zh-CN" sz="2400" b="1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41987" name="TextBox 11"/>
          <p:cNvSpPr txBox="1">
            <a:spLocks noChangeArrowheads="1"/>
          </p:cNvSpPr>
          <p:nvPr/>
        </p:nvSpPr>
        <p:spPr bwMode="auto">
          <a:xfrm>
            <a:off x="1027646" y="1287329"/>
            <a:ext cx="6801735" cy="79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自由朗读课文，读准字音，读通句子，想一想，课文写了什么？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914" y="561680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整体感知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084800" y="2333937"/>
            <a:ext cx="6535119" cy="1176654"/>
          </a:xfrm>
          <a:prstGeom prst="rect">
            <a:avLst/>
          </a:prstGeom>
          <a:solidFill>
            <a:srgbClr val="CDF5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995" tIns="33997" rIns="67995" bIns="33997"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  本文通过写风做过的几件事，描写了风娃娃乖巧可爱，又“傻”的可爱。生动的介绍了风给人们带来的好处和坏处。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8914" y="561680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课文讲解</a:t>
            </a:r>
          </a:p>
        </p:txBody>
      </p:sp>
      <p:sp>
        <p:nvSpPr>
          <p:cNvPr id="49154" name="矩形 4"/>
          <p:cNvSpPr>
            <a:spLocks noChangeArrowheads="1"/>
          </p:cNvSpPr>
          <p:nvPr/>
        </p:nvSpPr>
        <p:spPr bwMode="auto">
          <a:xfrm>
            <a:off x="1027644" y="1845521"/>
            <a:ext cx="6916050" cy="899655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认真读课文第</a:t>
            </a:r>
            <a:r>
              <a:rPr lang="en-US" altLang="zh-CN" sz="27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7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自然段，思考：故事的起因是什么？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01340"/>
            <a:ext cx="9144000" cy="324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98989" y="729137"/>
            <a:ext cx="7245896" cy="1176654"/>
          </a:xfrm>
          <a:prstGeom prst="rect">
            <a:avLst/>
          </a:prstGeom>
          <a:solidFill>
            <a:srgbClr val="E9F4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风妈妈有个可爱的风娃娃。风娃娃长大了，他想像妈妈一样去帮助人。风妈妈说：“到田野里去吧，在那里，你可以帮人们做很多事情。”</a:t>
            </a:r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801395" y="1454786"/>
            <a:ext cx="2741176" cy="6977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下箭头 3"/>
          <p:cNvSpPr/>
          <p:nvPr/>
        </p:nvSpPr>
        <p:spPr>
          <a:xfrm>
            <a:off x="1885007" y="1454787"/>
            <a:ext cx="123841" cy="38026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7646" y="2012979"/>
            <a:ext cx="2160075" cy="3604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故事的起因</a:t>
            </a:r>
          </a:p>
        </p:txBody>
      </p:sp>
      <p:sp>
        <p:nvSpPr>
          <p:cNvPr id="8" name="矩形 7"/>
          <p:cNvSpPr/>
          <p:nvPr/>
        </p:nvSpPr>
        <p:spPr>
          <a:xfrm>
            <a:off x="4742877" y="2012979"/>
            <a:ext cx="4058178" cy="5023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风妈妈对风娃娃给予了希望。</a:t>
            </a: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5771711" y="1510606"/>
            <a:ext cx="1829038" cy="13955"/>
          </a:xfrm>
          <a:prstGeom prst="line">
            <a:avLst/>
          </a:prstGeom>
          <a:ln w="381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1027646" y="1845520"/>
            <a:ext cx="4343965" cy="69774"/>
          </a:xfrm>
          <a:prstGeom prst="line">
            <a:avLst/>
          </a:prstGeom>
          <a:ln w="3810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下箭头 14"/>
          <p:cNvSpPr/>
          <p:nvPr/>
        </p:nvSpPr>
        <p:spPr>
          <a:xfrm>
            <a:off x="6171813" y="1567587"/>
            <a:ext cx="400102" cy="2790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animBg="1"/>
      <p:bldP spid="5" grpId="0" animBg="1"/>
      <p:bldP spid="8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矩形 4"/>
          <p:cNvSpPr>
            <a:spLocks noChangeArrowheads="1"/>
          </p:cNvSpPr>
          <p:nvPr/>
        </p:nvSpPr>
        <p:spPr bwMode="auto">
          <a:xfrm>
            <a:off x="1027644" y="1845521"/>
            <a:ext cx="6916050" cy="899655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 自由读课文第</a:t>
            </a:r>
            <a:r>
              <a:rPr lang="en-US" altLang="zh-CN" sz="27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2—4</a:t>
            </a:r>
            <a:r>
              <a:rPr lang="zh-CN" altLang="en-US" sz="27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自然段，思考：风娃娃来到田野做了哪些事？它做的怎么样？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93011" y="1319891"/>
            <a:ext cx="7091095" cy="1915317"/>
          </a:xfrm>
          <a:prstGeom prst="rect">
            <a:avLst/>
          </a:prstGeom>
          <a:solidFill>
            <a:srgbClr val="E9F4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dirty="0"/>
              <a:t>　        </a:t>
            </a:r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风娃娃来到田野，看见一架大风车正在慢慢转动，抽上来的水断断续续地流着。他深深地吸了一口气，鼓起腮使劲向风车吹去。风车一下子转得飞快！抽上来的水奔跑着，哗啦哗啦地向田里流去。秧苗喝足了水，笑着不住地点头。风娃娃高兴极了。</a:t>
            </a:r>
          </a:p>
        </p:txBody>
      </p:sp>
      <p:sp>
        <p:nvSpPr>
          <p:cNvPr id="4" name="椭圆 3"/>
          <p:cNvSpPr/>
          <p:nvPr/>
        </p:nvSpPr>
        <p:spPr>
          <a:xfrm>
            <a:off x="2456582" y="1733883"/>
            <a:ext cx="2464915" cy="4674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1542062" y="3258441"/>
            <a:ext cx="1427745" cy="572146"/>
          </a:xfrm>
          <a:prstGeom prst="wedgeRoundRectCallout">
            <a:avLst>
              <a:gd name="adj1" fmla="val -13546"/>
              <a:gd name="adj2" fmla="val -68182"/>
              <a:gd name="adj3" fmla="val 16667"/>
            </a:avLst>
          </a:prstGeom>
          <a:solidFill>
            <a:srgbClr val="CDF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拟人修辞</a:t>
            </a:r>
          </a:p>
        </p:txBody>
      </p:sp>
      <p:sp>
        <p:nvSpPr>
          <p:cNvPr id="6" name="右箭头 5"/>
          <p:cNvSpPr/>
          <p:nvPr/>
        </p:nvSpPr>
        <p:spPr>
          <a:xfrm>
            <a:off x="2970997" y="4245744"/>
            <a:ext cx="446542" cy="144199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485413" y="4022466"/>
            <a:ext cx="3886706" cy="437990"/>
          </a:xfrm>
          <a:prstGeom prst="rect">
            <a:avLst/>
          </a:prstGeom>
          <a:solidFill>
            <a:srgbClr val="CDF5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衬托出风娃娃的作用很大。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1542062" y="4022467"/>
            <a:ext cx="1427745" cy="573309"/>
          </a:xfrm>
          <a:prstGeom prst="wedgeRoundRectCallout">
            <a:avLst>
              <a:gd name="adj1" fmla="val -13546"/>
              <a:gd name="adj2" fmla="val -68182"/>
              <a:gd name="adj3" fmla="val 16667"/>
            </a:avLst>
          </a:prstGeom>
          <a:solidFill>
            <a:srgbClr val="CDF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对比描写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2513739" y="2850266"/>
            <a:ext cx="4572595" cy="69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animBg="1"/>
      <p:bldP spid="5" grpId="0" animBg="1"/>
      <p:bldP spid="6" grpId="0" animBg="1"/>
      <p:bldP spid="7" grpId="0" bldLvl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3227" y="1479208"/>
            <a:ext cx="5644297" cy="2372313"/>
          </a:xfrm>
          <a:prstGeom prst="rect">
            <a:avLst/>
          </a:prstGeom>
          <a:solidFill>
            <a:srgbClr val="CC99FF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379179" y="1859475"/>
            <a:ext cx="1368424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哗啦哗啦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596411" y="1868778"/>
            <a:ext cx="137483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咕咚咕咚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336310" y="2721182"/>
            <a:ext cx="149185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滴答滴答</a:t>
            </a:r>
            <a:r>
              <a:rPr lang="zh-CN" altLang="en-US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en-US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29753" y="2695597"/>
            <a:ext cx="137483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轰隆轰隆</a:t>
            </a:r>
            <a:endParaRPr lang="en-US" altLang="zh-CN" sz="24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914" y="561680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词语积累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329" y="2180436"/>
            <a:ext cx="6540954" cy="2572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35800" y="1472229"/>
            <a:ext cx="6600626" cy="437990"/>
          </a:xfrm>
          <a:prstGeom prst="rect">
            <a:avLst/>
          </a:prstGeom>
          <a:solidFill>
            <a:srgbClr val="E1FA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他深深地吸了一口气，鼓起腮使劲向风车吹去。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807349" y="1854823"/>
            <a:ext cx="777580" cy="46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57362" y="729138"/>
            <a:ext cx="5087012" cy="411666"/>
          </a:xfrm>
          <a:prstGeom prst="rect">
            <a:avLst/>
          </a:prstGeom>
          <a:solidFill>
            <a:srgbClr val="CDF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风娃娃很努力地帮助人们做好事。</a:t>
            </a: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4424941" y="1886222"/>
            <a:ext cx="535851" cy="81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1370588" y="1231510"/>
            <a:ext cx="400102" cy="279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 flipV="1">
            <a:off x="4171305" y="1287329"/>
            <a:ext cx="496555" cy="1674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120" y="603544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课文导入</a:t>
            </a:r>
          </a:p>
        </p:txBody>
      </p:sp>
      <p:pic>
        <p:nvPicPr>
          <p:cNvPr id="3072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027643" y="3568936"/>
            <a:ext cx="6973208" cy="80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  我们平时说到的娃娃，有洋娃娃、布娃娃、泥娃娃。那风娃娃是什么样的呢？我们一起看课文。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313433" y="1343148"/>
            <a:ext cx="4159253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同学们，请读一下课文题目。</a:t>
            </a:r>
          </a:p>
        </p:txBody>
      </p:sp>
      <p:sp>
        <p:nvSpPr>
          <p:cNvPr id="11" name="TextBox 48"/>
          <p:cNvSpPr txBox="1"/>
          <p:nvPr/>
        </p:nvSpPr>
        <p:spPr>
          <a:xfrm>
            <a:off x="3085906" y="2236836"/>
            <a:ext cx="2448848" cy="684211"/>
          </a:xfrm>
          <a:prstGeom prst="rect">
            <a:avLst/>
          </a:prstGeom>
          <a:noFill/>
          <a:effectLst>
            <a:softEdge rad="31750"/>
          </a:effectLst>
        </p:spPr>
        <p:txBody>
          <a:bodyPr wrap="none"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en-US" altLang="zh-CN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4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风娃娃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38614" y="57216"/>
            <a:ext cx="2666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3F4FA"/>
                </a:solidFill>
              </a:rPr>
              <a:t>https://www.ypppt.com/</a:t>
            </a:r>
            <a:endParaRPr lang="zh-CN" altLang="en-US" dirty="0">
              <a:solidFill>
                <a:srgbClr val="C3F4F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654" y="1564099"/>
            <a:ext cx="5744323" cy="3000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330359" y="800075"/>
            <a:ext cx="5794335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风娃娃帮助风车抽水。</a:t>
            </a:r>
          </a:p>
        </p:txBody>
      </p:sp>
      <p:sp>
        <p:nvSpPr>
          <p:cNvPr id="4" name="竖卷形 3"/>
          <p:cNvSpPr>
            <a:spLocks noChangeArrowheads="1"/>
          </p:cNvSpPr>
          <p:nvPr/>
        </p:nvSpPr>
        <p:spPr bwMode="auto">
          <a:xfrm>
            <a:off x="570384" y="896595"/>
            <a:ext cx="628732" cy="2288584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第一件事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932381" y="1523397"/>
            <a:ext cx="5200136" cy="807322"/>
          </a:xfrm>
          <a:prstGeom prst="rect">
            <a:avLst/>
          </a:prstGeom>
          <a:solidFill>
            <a:srgbClr val="E9F4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秧苗喝足了水，笑着不住地点头。风娃娃高兴极了。</a:t>
            </a:r>
            <a:endParaRPr lang="zh-CN" altLang="en-US" sz="2400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3771203" y="1957160"/>
            <a:ext cx="2038615" cy="69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680278" y="1658295"/>
            <a:ext cx="2171983" cy="2284649"/>
          </a:xfrm>
          <a:prstGeom prst="rect">
            <a:avLst/>
          </a:prstGeom>
          <a:solidFill>
            <a:srgbClr val="A3A3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这句话运用了拟人的修辞手法，写秧苗得到了滋润，衬托出风娃娃的作用很大。</a:t>
            </a:r>
          </a:p>
        </p:txBody>
      </p:sp>
      <p:sp>
        <p:nvSpPr>
          <p:cNvPr id="5" name="椭圆 4"/>
          <p:cNvSpPr/>
          <p:nvPr/>
        </p:nvSpPr>
        <p:spPr>
          <a:xfrm>
            <a:off x="1885007" y="1901340"/>
            <a:ext cx="1299141" cy="4116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2456582" y="2515350"/>
            <a:ext cx="123841" cy="40701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56276" y="3129361"/>
            <a:ext cx="2160075" cy="10838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说明风娃娃做了好事后的满足和快乐。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820450" y="1355941"/>
            <a:ext cx="6208727" cy="2284649"/>
          </a:xfrm>
          <a:prstGeom prst="rect">
            <a:avLst/>
          </a:prstGeom>
          <a:solidFill>
            <a:srgbClr val="E9F4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风娃娃又来到河边，看见许多船工正拉着一艘大船。他们弯着腰，流着汗，“嗨哟，嗨哟”喊着号子，可是船却走得很慢很慢。他急忙跑过去，对着船帆用力吹了口气，船飞快地跑了起来。船工们笑了，一边收起纤绳，一边向风娃娃表示感谢。</a:t>
            </a:r>
          </a:p>
        </p:txBody>
      </p:sp>
      <p:sp>
        <p:nvSpPr>
          <p:cNvPr id="3" name="椭圆 2"/>
          <p:cNvSpPr/>
          <p:nvPr/>
        </p:nvSpPr>
        <p:spPr>
          <a:xfrm>
            <a:off x="3335378" y="1768769"/>
            <a:ext cx="387003" cy="3197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521395" y="1782724"/>
            <a:ext cx="429871" cy="3197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786173" y="2159504"/>
            <a:ext cx="392957" cy="3197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243942" y="2836311"/>
            <a:ext cx="392957" cy="337241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771713" y="2871197"/>
            <a:ext cx="637067" cy="319797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928809" y="3766629"/>
            <a:ext cx="2155312" cy="572146"/>
          </a:xfrm>
          <a:prstGeom prst="wedgeRoundRectCallout">
            <a:avLst>
              <a:gd name="adj1" fmla="val -13546"/>
              <a:gd name="adj2" fmla="val -68182"/>
              <a:gd name="adj3" fmla="val 16667"/>
            </a:avLst>
          </a:prstGeom>
          <a:solidFill>
            <a:srgbClr val="FBC7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动作对比描写</a:t>
            </a:r>
          </a:p>
        </p:txBody>
      </p:sp>
      <p:sp>
        <p:nvSpPr>
          <p:cNvPr id="9" name="右箭头 8"/>
          <p:cNvSpPr/>
          <p:nvPr/>
        </p:nvSpPr>
        <p:spPr>
          <a:xfrm>
            <a:off x="3117462" y="4000372"/>
            <a:ext cx="445352" cy="143037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736668" y="3792212"/>
            <a:ext cx="3635452" cy="437990"/>
          </a:xfrm>
          <a:prstGeom prst="rect">
            <a:avLst/>
          </a:prstGeom>
          <a:solidFill>
            <a:srgbClr val="FBC7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衬托出风娃娃的作用很大。</a:t>
            </a:r>
          </a:p>
        </p:txBody>
      </p:sp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1779028" y="681459"/>
            <a:ext cx="6171813" cy="821510"/>
            <a:chOff x="-274865" y="712509"/>
            <a:chExt cx="5630778" cy="3367596"/>
          </a:xfrm>
        </p:grpSpPr>
        <p:sp>
          <p:nvSpPr>
            <p:cNvPr id="13" name="云形标注 12"/>
            <p:cNvSpPr/>
            <p:nvPr/>
          </p:nvSpPr>
          <p:spPr>
            <a:xfrm>
              <a:off x="-274865" y="712509"/>
              <a:ext cx="5630778" cy="2431192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7356" name="文本框 12"/>
            <p:cNvSpPr txBox="1">
              <a:spLocks noChangeArrowheads="1"/>
            </p:cNvSpPr>
            <p:nvPr/>
          </p:nvSpPr>
          <p:spPr bwMode="auto">
            <a:xfrm>
              <a:off x="353955" y="1052118"/>
              <a:ext cx="4859008" cy="3027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/>
                <a:t>圈出描写动作的词，有什么表达作用？</a:t>
              </a:r>
            </a:p>
            <a:p>
              <a:endParaRPr lang="zh-CN" altLang="en-US" sz="2100">
                <a:solidFill>
                  <a:srgbClr val="0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7747" y="1733883"/>
            <a:ext cx="6343285" cy="3104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942165" y="952415"/>
            <a:ext cx="5794335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风娃娃吹起了帆船，让船行驶。</a:t>
            </a:r>
          </a:p>
        </p:txBody>
      </p:sp>
      <p:sp>
        <p:nvSpPr>
          <p:cNvPr id="4" name="竖卷形 3"/>
          <p:cNvSpPr>
            <a:spLocks noChangeArrowheads="1"/>
          </p:cNvSpPr>
          <p:nvPr/>
        </p:nvSpPr>
        <p:spPr bwMode="auto">
          <a:xfrm>
            <a:off x="570384" y="896595"/>
            <a:ext cx="628732" cy="2288584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第二件事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9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89436" y="1483858"/>
            <a:ext cx="7562428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船工们笑了，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一边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收起纤绳，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一边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向风娃娃表示感谢。</a:t>
            </a:r>
            <a:endParaRPr lang="zh-CN" altLang="en-US" sz="24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4508" y="2176946"/>
            <a:ext cx="6015821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爸爸一边走路，一边（          ）。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14468" y="3049119"/>
            <a:ext cx="6951774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（   ）一边（    ），一边（       ）。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29627" y="2183923"/>
            <a:ext cx="1478949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打电话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00257" y="3077029"/>
            <a:ext cx="1478949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我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714981" y="3077029"/>
            <a:ext cx="1478949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吃饭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857194" y="3129360"/>
            <a:ext cx="1478949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看电视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8914" y="561680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仿写句子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9616" y="1414084"/>
            <a:ext cx="7831732" cy="437990"/>
          </a:xfrm>
          <a:prstGeom prst="rect">
            <a:avLst/>
          </a:prstGeom>
          <a:solidFill>
            <a:srgbClr val="E9F4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风娃娃想：帮助人们做好事，真容易，只要有力气就行。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1779026" y="681458"/>
            <a:ext cx="6265884" cy="821554"/>
            <a:chOff x="-274865" y="712509"/>
            <a:chExt cx="5630778" cy="3365976"/>
          </a:xfrm>
        </p:grpSpPr>
        <p:sp>
          <p:nvSpPr>
            <p:cNvPr id="6" name="云形标注 5"/>
            <p:cNvSpPr/>
            <p:nvPr/>
          </p:nvSpPr>
          <p:spPr>
            <a:xfrm>
              <a:off x="-274865" y="712509"/>
              <a:ext cx="5630778" cy="2429892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0420" name="文本框 12"/>
            <p:cNvSpPr txBox="1">
              <a:spLocks noChangeArrowheads="1"/>
            </p:cNvSpPr>
            <p:nvPr/>
          </p:nvSpPr>
          <p:spPr bwMode="auto">
            <a:xfrm>
              <a:off x="353955" y="1052116"/>
              <a:ext cx="4859008" cy="3026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/>
                <a:t>做了两件好事后，风娃娃是怎么想的？</a:t>
              </a:r>
            </a:p>
            <a:p>
              <a:endParaRPr lang="zh-CN" altLang="en-US" sz="2100">
                <a:solidFill>
                  <a:srgbClr val="00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314623" y="1497815"/>
            <a:ext cx="450115" cy="31979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9" name="下箭头 8"/>
          <p:cNvSpPr/>
          <p:nvPr/>
        </p:nvSpPr>
        <p:spPr>
          <a:xfrm>
            <a:off x="1471806" y="1853661"/>
            <a:ext cx="122651" cy="40701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1615" y="2287423"/>
            <a:ext cx="1836183" cy="573309"/>
          </a:xfrm>
          <a:prstGeom prst="rect">
            <a:avLst/>
          </a:prstGeom>
          <a:solidFill>
            <a:srgbClr val="A3E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>
              <a:buFontTx/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心理描写</a:t>
            </a: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2138641" y="1814122"/>
            <a:ext cx="5627626" cy="2325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下箭头 11"/>
          <p:cNvSpPr/>
          <p:nvPr/>
        </p:nvSpPr>
        <p:spPr>
          <a:xfrm>
            <a:off x="4594031" y="1874594"/>
            <a:ext cx="122651" cy="40701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529472" y="2316493"/>
            <a:ext cx="4158204" cy="437990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过渡句，为下文埋下了伏笔。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327" y="2922365"/>
            <a:ext cx="3775964" cy="1731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8" grpId="0" animBg="1"/>
      <p:bldP spid="9" grpId="0" animBg="1"/>
      <p:bldP spid="10" grpId="0" animBg="1"/>
      <p:bldP spid="12" grpId="0" animBg="1"/>
      <p:bldP spid="1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矩形 4"/>
          <p:cNvSpPr>
            <a:spLocks noChangeArrowheads="1"/>
          </p:cNvSpPr>
          <p:nvPr/>
        </p:nvSpPr>
        <p:spPr bwMode="auto">
          <a:xfrm>
            <a:off x="1027644" y="1845521"/>
            <a:ext cx="6916050" cy="899655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    默读第</a:t>
            </a:r>
            <a:r>
              <a:rPr lang="en-US" altLang="zh-CN" sz="2700" b="1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2700" b="1"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自然段，思考：风娃娃又帮人们做了什么事？结果怎样？</a:t>
            </a:r>
            <a:endParaRPr lang="zh-CN" altLang="en-US" sz="27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00079" y="1542004"/>
            <a:ext cx="7872247" cy="1545986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>
                <a:latin typeface="楷体" pitchFamily="49" charset="-122"/>
                <a:ea typeface="楷体" pitchFamily="49" charset="-122"/>
              </a:rPr>
              <a:t>    他这么想着，来到一个广场上。那里有几个孩子正在放风筝。风娃娃看见了，赶紧过去用力吹。风筝在空中摇摇摆摆，有的还翻起了跟头。不一会儿，风筝被吹得无影无踪，孩子们伤心极了。</a:t>
            </a:r>
          </a:p>
        </p:txBody>
      </p:sp>
      <p:sp>
        <p:nvSpPr>
          <p:cNvPr id="3" name="椭圆 2"/>
          <p:cNvSpPr/>
          <p:nvPr/>
        </p:nvSpPr>
        <p:spPr>
          <a:xfrm>
            <a:off x="3656886" y="1957159"/>
            <a:ext cx="729948" cy="35235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1713535" y="561681"/>
            <a:ext cx="5637153" cy="697739"/>
          </a:xfrm>
          <a:prstGeom prst="wedgeRectCallout">
            <a:avLst>
              <a:gd name="adj1" fmla="val -5908"/>
              <a:gd name="adj2" fmla="val 94039"/>
            </a:avLst>
          </a:prstGeom>
          <a:solidFill>
            <a:srgbClr val="E1FA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“赶紧”写出了风娃娃看见孩子们放风筝后想帮忙的急切心情。</a:t>
            </a:r>
          </a:p>
        </p:txBody>
      </p:sp>
      <p:sp>
        <p:nvSpPr>
          <p:cNvPr id="7" name="矩形标注 6"/>
          <p:cNvSpPr/>
          <p:nvPr/>
        </p:nvSpPr>
        <p:spPr>
          <a:xfrm>
            <a:off x="2379181" y="3677086"/>
            <a:ext cx="2071957" cy="837287"/>
          </a:xfrm>
          <a:prstGeom prst="wedgeRectCallout">
            <a:avLst>
              <a:gd name="adj1" fmla="val -14971"/>
              <a:gd name="adj2" fmla="val -85833"/>
            </a:avLst>
          </a:prstGeom>
          <a:solidFill>
            <a:srgbClr val="E1FA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buFontTx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说明风娃娃好心办了坏事。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285107" y="3017722"/>
            <a:ext cx="1141958" cy="34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animBg="1"/>
      <p:bldP spid="4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513739" y="784958"/>
            <a:ext cx="4972697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风娃娃把孩子们的风筝给吹跑了。</a:t>
            </a:r>
          </a:p>
        </p:txBody>
      </p:sp>
      <p:sp>
        <p:nvSpPr>
          <p:cNvPr id="4" name="竖卷形 3"/>
          <p:cNvSpPr>
            <a:spLocks noChangeArrowheads="1"/>
          </p:cNvSpPr>
          <p:nvPr/>
        </p:nvSpPr>
        <p:spPr bwMode="auto">
          <a:xfrm>
            <a:off x="456069" y="673319"/>
            <a:ext cx="628732" cy="2288584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第三件事</a:t>
            </a:r>
          </a:p>
        </p:txBody>
      </p:sp>
      <p:pic>
        <p:nvPicPr>
          <p:cNvPr id="55302" name="Picture 6" descr="https://timgsa.baidu.com/timg?image&amp;quality=80&amp;size=b9999_10000&amp;sec=1584249824889&amp;di=ca81b9c10471d23e87f2249743289f30&amp;imgtype=0&amp;src=http%3A%2F%2Fwww.wenyitongbao.com%2Fdata%2Fpic%2F2017%2F2017%2F201703181356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0794" y="1398967"/>
            <a:ext cx="5658587" cy="285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86223" y="1398968"/>
            <a:ext cx="4486859" cy="1915317"/>
          </a:xfrm>
          <a:prstGeom prst="rect">
            <a:avLst/>
          </a:prstGeom>
          <a:solidFill>
            <a:srgbClr val="E9F4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风娃娃却一点儿也不知道，他仍然东吹吹，西吹吹。就这样，风娃娃吹跑了人们晾晒的衣服，折断了路边新栽的小树</a:t>
            </a:r>
            <a:r>
              <a:rPr lang="en-US" altLang="zh-CN" sz="2400"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人们都生气了，纷纷责怪他。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3087695" y="2507209"/>
            <a:ext cx="3091265" cy="46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158884" y="2856079"/>
            <a:ext cx="3477078" cy="46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标注 4"/>
          <p:cNvSpPr/>
          <p:nvPr/>
        </p:nvSpPr>
        <p:spPr>
          <a:xfrm>
            <a:off x="6743388" y="1790864"/>
            <a:ext cx="2043378" cy="1890873"/>
          </a:xfrm>
          <a:prstGeom prst="wedgeRectCallout">
            <a:avLst>
              <a:gd name="adj1" fmla="val -89572"/>
              <a:gd name="adj2" fmla="val -8416"/>
            </a:avLst>
          </a:prstGeom>
          <a:solidFill>
            <a:srgbClr val="CDF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>
              <a:buFontTx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省略号表示列举的省略，说明风娃娃给人们制作了很多麻烦。</a:t>
            </a:r>
          </a:p>
        </p:txBody>
      </p:sp>
      <p:sp>
        <p:nvSpPr>
          <p:cNvPr id="6" name="椭圆 5"/>
          <p:cNvSpPr/>
          <p:nvPr/>
        </p:nvSpPr>
        <p:spPr>
          <a:xfrm>
            <a:off x="3564007" y="2881664"/>
            <a:ext cx="1336055" cy="3977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竖卷形 6"/>
          <p:cNvSpPr>
            <a:spLocks noChangeArrowheads="1"/>
          </p:cNvSpPr>
          <p:nvPr/>
        </p:nvSpPr>
        <p:spPr bwMode="auto">
          <a:xfrm>
            <a:off x="456069" y="673320"/>
            <a:ext cx="628732" cy="3181690"/>
          </a:xfrm>
          <a:prstGeom prst="vertic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又制作了很多麻烦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0450" y="812866"/>
            <a:ext cx="1065457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我会认</a:t>
            </a:r>
          </a:p>
        </p:txBody>
      </p:sp>
      <p:pic>
        <p:nvPicPr>
          <p:cNvPr id="32770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61" y="589591"/>
            <a:ext cx="721613" cy="69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任意多边形 3"/>
          <p:cNvSpPr/>
          <p:nvPr/>
        </p:nvSpPr>
        <p:spPr bwMode="auto">
          <a:xfrm>
            <a:off x="1915966" y="2266490"/>
            <a:ext cx="5922940" cy="2299050"/>
          </a:xfrm>
          <a:custGeom>
            <a:avLst/>
            <a:gdLst>
              <a:gd name="connsiteX0" fmla="*/ 0 w 3399194"/>
              <a:gd name="connsiteY0" fmla="*/ 0 h 914422"/>
              <a:gd name="connsiteX1" fmla="*/ 3399194 w 3399194"/>
              <a:gd name="connsiteY1" fmla="*/ 0 h 914422"/>
              <a:gd name="connsiteX2" fmla="*/ 3399194 w 3399194"/>
              <a:gd name="connsiteY2" fmla="*/ 914422 h 914422"/>
              <a:gd name="connsiteX3" fmla="*/ 0 w 3399194"/>
              <a:gd name="connsiteY3" fmla="*/ 914422 h 914422"/>
              <a:gd name="connsiteX4" fmla="*/ 0 w 3399194"/>
              <a:gd name="connsiteY4" fmla="*/ 0 h 914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99194" h="914422">
                <a:moveTo>
                  <a:pt x="0" y="0"/>
                </a:moveTo>
                <a:lnTo>
                  <a:pt x="3399194" y="0"/>
                </a:lnTo>
                <a:lnTo>
                  <a:pt x="3399194" y="914422"/>
                </a:lnTo>
                <a:lnTo>
                  <a:pt x="0" y="91442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67995" tIns="67995" rIns="67995" bIns="67995" spcCol="944"/>
          <a:lstStyle/>
          <a:p>
            <a:pPr defTabSz="793272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7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助   抽   使   劲   哗   秧</a:t>
            </a:r>
            <a:endParaRPr lang="en-US" altLang="zh-CN" sz="27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793272">
              <a:lnSpc>
                <a:spcPct val="150000"/>
              </a:lnSpc>
              <a:spcAft>
                <a:spcPct val="35000"/>
              </a:spcAft>
              <a:defRPr/>
            </a:pPr>
            <a:endParaRPr lang="en-US" altLang="zh-CN" sz="27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793272">
              <a:lnSpc>
                <a:spcPct val="150000"/>
              </a:lnSpc>
              <a:spcAft>
                <a:spcPct val="35000"/>
              </a:spcAft>
              <a:defRPr/>
            </a:pPr>
            <a:r>
              <a:rPr lang="zh-CN" altLang="en-US" sz="27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拉</a:t>
            </a:r>
            <a:r>
              <a:rPr lang="en-US" altLang="zh-CN" sz="27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   示   摆   翻   栽   责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881433" y="1833891"/>
            <a:ext cx="66150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zhù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689973" y="1816448"/>
            <a:ext cx="836227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chōu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538999" y="1868778"/>
            <a:ext cx="66150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shǐ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457090" y="1865289"/>
            <a:ext cx="66150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jìn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283491" y="1890873"/>
            <a:ext cx="66150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huā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138474" y="1912968"/>
            <a:ext cx="833021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yān</a:t>
            </a:r>
            <a:r>
              <a:rPr lang="en-US" altLang="zh-CN" sz="21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324915" y="3397989"/>
            <a:ext cx="989539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bǎi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733776" y="3359615"/>
            <a:ext cx="574938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lā</a:t>
            </a:r>
            <a:r>
              <a:rPr lang="en-US" altLang="zh-CN" sz="27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522073" y="3388686"/>
            <a:ext cx="836227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biǎo</a:t>
            </a:r>
            <a:endParaRPr lang="en-US" altLang="zh-CN" sz="21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446118" y="3384035"/>
            <a:ext cx="66150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shì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191803" y="3397989"/>
            <a:ext cx="749665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fān</a:t>
            </a:r>
            <a:r>
              <a:rPr lang="en-US" altLang="zh-CN" sz="27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6189675" y="3385199"/>
            <a:ext cx="661500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zāi</a:t>
            </a:r>
            <a:endParaRPr lang="en-US" altLang="zh-CN" sz="21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84905" y="1747837"/>
            <a:ext cx="6456409" cy="30002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989881" y="3377057"/>
            <a:ext cx="486773" cy="48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zé</a:t>
            </a:r>
            <a:endParaRPr lang="en-US" altLang="zh-CN" sz="21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矩形 4"/>
          <p:cNvSpPr>
            <a:spLocks noChangeArrowheads="1"/>
          </p:cNvSpPr>
          <p:nvPr/>
        </p:nvSpPr>
        <p:spPr bwMode="auto">
          <a:xfrm>
            <a:off x="1027644" y="1845521"/>
            <a:ext cx="6916050" cy="899655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    齐读第</a:t>
            </a:r>
            <a:r>
              <a:rPr lang="en-US" altLang="zh-CN" sz="2700" b="1"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2700" b="1">
                <a:latin typeface="黑体" pitchFamily="49" charset="-122"/>
                <a:ea typeface="黑体" pitchFamily="49" charset="-122"/>
              </a:rPr>
              <a:t>自然段，思考：风娃娃好心做坏事的原因是什么？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矩形 1"/>
          <p:cNvSpPr>
            <a:spLocks noChangeArrowheads="1"/>
          </p:cNvSpPr>
          <p:nvPr/>
        </p:nvSpPr>
        <p:spPr bwMode="auto">
          <a:xfrm>
            <a:off x="507274" y="1297795"/>
            <a:ext cx="8065153" cy="1545986"/>
          </a:xfrm>
          <a:prstGeom prst="rect">
            <a:avLst/>
          </a:prstGeom>
          <a:solidFill>
            <a:srgbClr val="E9F4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>
                <a:latin typeface="楷体" pitchFamily="49" charset="-122"/>
                <a:ea typeface="楷体" pitchFamily="49" charset="-122"/>
              </a:rPr>
              <a:t>风娃娃不敢再去帮忙了，他委屈地在天上转着、想着：我帮人们做事情，为什么他们还责怪我呢？风娃娃回家去问妈妈。妈妈说：“孩子，做事情光有好的愿望还不行，还要看是不是真的对别人有用。”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84701" y="2738626"/>
            <a:ext cx="37723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684699" y="2051353"/>
            <a:ext cx="5487114" cy="174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199628" y="2414179"/>
            <a:ext cx="4801225" cy="4535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标注 5"/>
          <p:cNvSpPr/>
          <p:nvPr/>
        </p:nvSpPr>
        <p:spPr>
          <a:xfrm>
            <a:off x="4571405" y="617499"/>
            <a:ext cx="2057668" cy="502372"/>
          </a:xfrm>
          <a:prstGeom prst="wedgeRectCallout">
            <a:avLst>
              <a:gd name="adj1" fmla="val -24174"/>
              <a:gd name="adj2" fmla="val 73343"/>
            </a:avLst>
          </a:prstGeom>
          <a:solidFill>
            <a:srgbClr val="CDF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>
              <a:buFontTx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心理描写</a:t>
            </a:r>
          </a:p>
        </p:txBody>
      </p:sp>
      <p:sp>
        <p:nvSpPr>
          <p:cNvPr id="7" name="矩形标注 6"/>
          <p:cNvSpPr/>
          <p:nvPr/>
        </p:nvSpPr>
        <p:spPr>
          <a:xfrm>
            <a:off x="2529219" y="3223554"/>
            <a:ext cx="5585949" cy="800074"/>
          </a:xfrm>
          <a:prstGeom prst="wedgeRectCallout">
            <a:avLst>
              <a:gd name="adj1" fmla="val -29935"/>
              <a:gd name="adj2" fmla="val -89195"/>
            </a:avLst>
          </a:prstGeom>
          <a:solidFill>
            <a:srgbClr val="CDF5D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995" tIns="33997" rIns="67995" bIns="33997" anchor="ctr"/>
          <a:lstStyle/>
          <a:p>
            <a:pPr>
              <a:buFontTx/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妈妈的话揭示了人们责怪风娃娃的原因。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8914" y="561680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>
                <a:latin typeface="黑体" panose="02010609060101010101" pitchFamily="49" charset="-122"/>
                <a:ea typeface="黑体" panose="02010609060101010101" pitchFamily="49" charset="-122"/>
              </a:rPr>
              <a:t>课文结构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左大括号 4"/>
          <p:cNvSpPr/>
          <p:nvPr/>
        </p:nvSpPr>
        <p:spPr>
          <a:xfrm>
            <a:off x="1414649" y="1726906"/>
            <a:ext cx="176235" cy="1779235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 b="1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634064" y="1673413"/>
            <a:ext cx="617449" cy="1923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7995" tIns="33997" rIns="67995" bIns="33997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风娃娃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88503" y="1643176"/>
            <a:ext cx="1993595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帮人们做好事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623034" y="3025861"/>
            <a:ext cx="2305350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好心办了坏事</a:t>
            </a:r>
          </a:p>
        </p:txBody>
      </p:sp>
      <p:sp>
        <p:nvSpPr>
          <p:cNvPr id="9" name="左大括号 8"/>
          <p:cNvSpPr/>
          <p:nvPr/>
        </p:nvSpPr>
        <p:spPr>
          <a:xfrm>
            <a:off x="3656886" y="1567587"/>
            <a:ext cx="153610" cy="70936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886708" y="1382686"/>
            <a:ext cx="1065457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吹风车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11715" y="1875755"/>
            <a:ext cx="1065457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吹帆船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877180" y="2623498"/>
            <a:ext cx="137483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吹跑风筝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859319" y="3210763"/>
            <a:ext cx="1684216" cy="80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吹跑衣服、</a:t>
            </a:r>
            <a:endParaRPr lang="en-US" altLang="zh-CN" sz="2400" b="1">
              <a:solidFill>
                <a:srgbClr val="00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吹断小树</a:t>
            </a:r>
          </a:p>
        </p:txBody>
      </p:sp>
      <p:sp>
        <p:nvSpPr>
          <p:cNvPr id="14" name="右大括号 13"/>
          <p:cNvSpPr/>
          <p:nvPr/>
        </p:nvSpPr>
        <p:spPr>
          <a:xfrm>
            <a:off x="5584759" y="1409434"/>
            <a:ext cx="245301" cy="2442087"/>
          </a:xfrm>
          <a:prstGeom prst="rightBrace">
            <a:avLst>
              <a:gd name="adj1" fmla="val 0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3628308" y="2900269"/>
            <a:ext cx="153610" cy="70936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7995" tIns="33997" rIns="67995" bIns="33997" anchor="ctr"/>
          <a:lstStyle/>
          <a:p>
            <a:pPr algn="ct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943185" y="2211834"/>
            <a:ext cx="4572595" cy="714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做事要懂得</a:t>
            </a:r>
            <a:endParaRPr lang="en-US" altLang="zh-CN" sz="2100" b="1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体会别人的需要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 animBg="1"/>
      <p:bldP spid="10" grpId="0"/>
      <p:bldP spid="11" grpId="0"/>
      <p:bldP spid="12" grpId="0"/>
      <p:bldP spid="13" grpId="0"/>
      <p:bldP spid="14" grpId="0" animBg="1"/>
      <p:bldP spid="15" grpId="0" animBg="1"/>
      <p:bldP spid="1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398914" y="561680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课文主题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56171" y="2012977"/>
            <a:ext cx="7398316" cy="117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    本文通过写风娃娃帮人们做事，有时人们高兴，有时人们责怪他的事，告诉我们：做事情光有好的愿望是不行的，还要看是不是别人需要的。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13329" y="1678063"/>
            <a:ext cx="5987242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一、在画线字正确的读音后面打</a:t>
            </a:r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“√”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0499" y="2609544"/>
            <a:ext cx="2470868" cy="437990"/>
          </a:xfrm>
          <a:prstGeom prst="rect">
            <a:avLst/>
          </a:prstGeom>
          <a:noFill/>
        </p:spPr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表</a:t>
            </a:r>
            <a:r>
              <a:rPr lang="zh-CN" altLang="en-US" sz="2400" u="heavy" dirty="0">
                <a:uFill>
                  <a:solidFill>
                    <a:srgbClr val="FF0000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示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sì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shì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91520" y="2681644"/>
            <a:ext cx="3202008" cy="437990"/>
          </a:xfrm>
          <a:prstGeom prst="rect">
            <a:avLst/>
          </a:prstGeom>
          <a:noFill/>
        </p:spPr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广</a:t>
            </a:r>
            <a:r>
              <a:rPr lang="zh-CN" altLang="en-US" sz="2400" u="heavy" dirty="0">
                <a:uFill>
                  <a:solidFill>
                    <a:srgbClr val="FF0000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场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chǎn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cǎn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18909" y="3632894"/>
            <a:ext cx="3710470" cy="437990"/>
          </a:xfrm>
          <a:prstGeom prst="rect">
            <a:avLst/>
          </a:prstGeom>
          <a:noFill/>
        </p:spPr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u="heavy" dirty="0">
                <a:uFill>
                  <a:solidFill>
                    <a:srgbClr val="FF0000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伤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心（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shān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sān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4560" y="3627080"/>
            <a:ext cx="3274645" cy="437990"/>
          </a:xfrm>
          <a:prstGeom prst="rect">
            <a:avLst/>
          </a:prstGeom>
          <a:noFill/>
        </p:spPr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u="heavy" dirty="0">
                <a:uFill>
                  <a:solidFill>
                    <a:srgbClr val="FF0000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栽</a:t>
            </a:r>
            <a:r>
              <a:rPr lang="zh-CN" altLang="en-US" sz="2400" dirty="0">
                <a:uFill>
                  <a:solidFill>
                    <a:srgbClr val="FF0000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树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（ </a:t>
            </a:r>
            <a:r>
              <a:rPr lang="en-US" altLang="zh-CN"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zāi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zhāi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441865" y="4023630"/>
            <a:ext cx="369754" cy="34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/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227950" y="4078286"/>
            <a:ext cx="369754" cy="34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396615" y="2995627"/>
            <a:ext cx="369754" cy="34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628052" y="3017723"/>
            <a:ext cx="369754" cy="34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√</a:t>
            </a:r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398914" y="561680"/>
            <a:ext cx="1486093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随堂小练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28834" y="2738628"/>
            <a:ext cx="7314962" cy="191531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lIns="67995" tIns="33997" rIns="67995" bIns="33997">
            <a:spAutoFit/>
          </a:bodyPr>
          <a:lstStyle/>
          <a:p>
            <a:pPr>
              <a:defRPr/>
            </a:pPr>
            <a:r>
              <a:rPr lang="zh-CN" altLang="en-US" dirty="0"/>
              <a:t>              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一阵秋风吹来，从（         ）的大树上（         ）地飘落下一片片黄叶， 孩子们（          ）地跑过来，捡起黄叶当玩具。清洁工人走过来，不一会儿就 把地面打扫得（          ）了。 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00204" y="1009396"/>
            <a:ext cx="7108778" cy="117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b="1">
                <a:latin typeface="黑体" pitchFamily="49" charset="-122"/>
                <a:ea typeface="黑体" pitchFamily="49" charset="-122"/>
              </a:rPr>
              <a:t>二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、选词填空。 </a:t>
            </a:r>
            <a:endParaRPr lang="en-US" altLang="zh-CN" sz="2400" b="1">
              <a:latin typeface="黑体" pitchFamily="49" charset="-122"/>
              <a:ea typeface="黑体" pitchFamily="49" charset="-122"/>
            </a:endParaRPr>
          </a:p>
          <a:p>
            <a:endParaRPr lang="en-US" altLang="zh-CN" sz="2400" b="1"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         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断断续续 摇摇摆摆 高高兴兴 干干净净 </a:t>
            </a:r>
            <a:endParaRPr lang="zh-CN" altLang="en-US" sz="240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685719" y="2738627"/>
            <a:ext cx="137483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摇摇摆摆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486094" y="3017722"/>
            <a:ext cx="137483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断断续续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482521" y="3427062"/>
            <a:ext cx="137483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高高兴兴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514758" y="3855009"/>
            <a:ext cx="137483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干干净净</a:t>
            </a:r>
            <a:endParaRPr lang="zh-CN" alt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/>
      <p:bldP spid="1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8914" y="561680"/>
            <a:ext cx="2114825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课后习题解析</a:t>
            </a:r>
          </a:p>
        </p:txBody>
      </p:sp>
      <p:sp>
        <p:nvSpPr>
          <p:cNvPr id="72706" name="矩形 2"/>
          <p:cNvSpPr>
            <a:spLocks noChangeArrowheads="1"/>
          </p:cNvSpPr>
          <p:nvPr/>
        </p:nvSpPr>
        <p:spPr bwMode="auto">
          <a:xfrm>
            <a:off x="570384" y="1343148"/>
            <a:ext cx="7562428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一、朗读课文。不认识的字先猜一猜，再和同学交流。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970486" y="2012980"/>
            <a:ext cx="7203028" cy="2977147"/>
          </a:xfrm>
          <a:prstGeom prst="rect">
            <a:avLst/>
          </a:prstGeom>
          <a:solidFill>
            <a:srgbClr val="FBC7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>
                <a:latin typeface="黑体" pitchFamily="49" charset="-122"/>
                <a:ea typeface="黑体" pitchFamily="49" charset="-122"/>
              </a:rPr>
              <a:t>朗读指导：本课的朗读主要把握三个层次：一是读正确，读通顺，特别是长句子，要根据句意读出正确停顿。二是读好风娃娃的想法和妈妈说的话，风娃娃的想法出现了两次。第一次是在做了好事之后，他自信满满，心情愉悦。朗读时，语调略高，语速稍快，读出得意的语气。第二次是在帮了倒忙之后，降低语调，放慢语速，读出她困惑和难过的语气。妈妈的话也出现了两次。第一次，语气温和，节奏轻快。第二次，语重心长，娓娓道来。三是读好风娃娃的动作和一段话中景物的前后变化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矩形 1"/>
          <p:cNvSpPr>
            <a:spLocks noChangeArrowheads="1"/>
          </p:cNvSpPr>
          <p:nvPr/>
        </p:nvSpPr>
        <p:spPr bwMode="auto">
          <a:xfrm>
            <a:off x="456070" y="673318"/>
            <a:ext cx="7774602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二、根据下面的提示，讲讲这个故事。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8914" y="2595590"/>
            <a:ext cx="8287829" cy="2053817"/>
          </a:xfrm>
          <a:prstGeom prst="rect">
            <a:avLst/>
          </a:prstGeom>
          <a:solidFill>
            <a:srgbClr val="FBC7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>
                <a:latin typeface="黑体" pitchFamily="49" charset="-122"/>
                <a:ea typeface="黑体" pitchFamily="49" charset="-122"/>
              </a:rPr>
              <a:t>参考答案：</a:t>
            </a:r>
            <a:endParaRPr lang="en-US" altLang="zh-CN" sz="2100">
              <a:latin typeface="黑体" pitchFamily="49" charset="-122"/>
              <a:ea typeface="黑体" pitchFamily="49" charset="-122"/>
            </a:endParaRPr>
          </a:p>
          <a:p>
            <a:r>
              <a:rPr lang="zh-CN" altLang="en-US">
                <a:latin typeface="黑体" pitchFamily="49" charset="-122"/>
                <a:ea typeface="黑体" pitchFamily="49" charset="-122"/>
              </a:rPr>
              <a:t>风娃娃来到田野，看到大风车慢慢转动，抽上来的水断断续续地流着，它就鼓起一股劲，奋力像大风车吹去，大风车风速的旋转，抽上足够的水，秧苗喝足了水，不住地朝他点头，风娃娃高兴极了。风娃娃来到河边，看到船工拉着一艘大船，他对着船帆用力吹了口气，船飞快地跑了起来，船工们向他表示感谢。风娃娃来到广场，看见孩子们正在放风筝，他赶紧过去用力吹，把风筝吹得无影无踪，孩子们伤心极了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6684" y="1343148"/>
            <a:ext cx="2630433" cy="1176654"/>
          </a:xfrm>
          <a:prstGeom prst="rect">
            <a:avLst/>
          </a:prstGeom>
          <a:solidFill>
            <a:srgbClr val="CDF5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风娃娃来到田野。</a:t>
            </a:r>
            <a:endParaRPr lang="en-US" altLang="zh-CN" sz="2400" b="1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风娃娃来到河边。</a:t>
            </a:r>
            <a:endParaRPr lang="en-US" altLang="zh-CN" sz="2400" b="1"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风娃娃来到广场。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70386" y="840776"/>
            <a:ext cx="6634289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三、读一读，想一想：生活中风还能做些什么？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799014" y="1566425"/>
            <a:ext cx="2516118" cy="807322"/>
          </a:xfrm>
          <a:prstGeom prst="rect">
            <a:avLst/>
          </a:prstGeom>
          <a:solidFill>
            <a:srgbClr val="E9F4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/>
              <a:t>寒风  凉风  暖风</a:t>
            </a:r>
            <a:endParaRPr lang="en-US" altLang="zh-CN" sz="2400"/>
          </a:p>
          <a:p>
            <a:r>
              <a:rPr lang="zh-CN" altLang="en-US" sz="2400"/>
              <a:t>狂风  台风  暴风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70384" y="3129360"/>
            <a:ext cx="8002042" cy="1545986"/>
          </a:xfrm>
          <a:prstGeom prst="rect">
            <a:avLst/>
          </a:prstGeom>
          <a:solidFill>
            <a:srgbClr val="FBC7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参考答案：夏天到了，天气很闷热，风来到大树旁，看到树下坐满乘凉的人，他朝着大树吹了一口气，瞬间一股清凉的风扑面而来，人们都高兴地说：“好凉快呀！好风好风！”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42673" y="1566425"/>
            <a:ext cx="3029344" cy="807322"/>
          </a:xfrm>
          <a:prstGeom prst="rect">
            <a:avLst/>
          </a:prstGeom>
          <a:solidFill>
            <a:srgbClr val="E9F4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/>
              <a:t>和风细雨  风和日丽</a:t>
            </a:r>
            <a:endParaRPr lang="en-US" altLang="zh-CN" sz="2400"/>
          </a:p>
          <a:p>
            <a:r>
              <a:rPr lang="zh-CN" altLang="en-US" sz="2400"/>
              <a:t>风平浪静  风调雨顺</a:t>
            </a:r>
            <a:endParaRPr lang="en-US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  <p:bldP spid="5" grpId="0" bldLvl="0" animBg="1"/>
      <p:bldP spid="6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8912" y="561680"/>
            <a:ext cx="1600408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</a:p>
        </p:txBody>
      </p:sp>
      <p:sp>
        <p:nvSpPr>
          <p:cNvPr id="75778" name="AutoShape 4" descr="http://img3.imgtn.bdimg.com/it/u=121016047,3891200306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75779" name="AutoShape 6" descr="http://www.027art.com/shaoer/UploadFiles_5898/201705/2017052122461997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75780" name="TextBox 7"/>
          <p:cNvSpPr txBox="1">
            <a:spLocks noChangeArrowheads="1"/>
          </p:cNvSpPr>
          <p:nvPr/>
        </p:nvSpPr>
        <p:spPr bwMode="auto">
          <a:xfrm>
            <a:off x="913331" y="1678064"/>
            <a:ext cx="7030365" cy="714989"/>
          </a:xfrm>
          <a:prstGeom prst="rect">
            <a:avLst/>
          </a:prstGeom>
          <a:solidFill>
            <a:srgbClr val="CDF5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100" b="1">
                <a:latin typeface="黑体" pitchFamily="49" charset="-122"/>
                <a:ea typeface="黑体" pitchFamily="49" charset="-122"/>
              </a:rPr>
              <a:t>    同学们，你还知道生活中像风娃娃这样好心办坏事的事情吗？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7605" y="561680"/>
            <a:ext cx="1374836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识字方法</a:t>
            </a:r>
          </a:p>
        </p:txBody>
      </p:sp>
      <p:pic>
        <p:nvPicPr>
          <p:cNvPr id="33794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718" y="338405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04967" y="1236161"/>
            <a:ext cx="1386068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拉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26350" y="1816447"/>
            <a:ext cx="4048652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巧记：立在手右边。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92983" y="3065402"/>
            <a:ext cx="6764822" cy="58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14469" y="3329378"/>
            <a:ext cx="593008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示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87056" y="3970135"/>
            <a:ext cx="3689036" cy="43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巧记：二小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429277" y="1343148"/>
            <a:ext cx="457260" cy="80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拉车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57907" y="3855009"/>
            <a:ext cx="400102" cy="807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>
            <a:spAutoFit/>
          </a:bodyPr>
          <a:lstStyle/>
          <a:p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示范</a:t>
            </a:r>
          </a:p>
        </p:txBody>
      </p:sp>
      <p:pic>
        <p:nvPicPr>
          <p:cNvPr id="103426" name="Picture 2" descr="http://imgsrc.baidu.com/forum/w=580/sign=6c253d55b37eca80120539efa1239712/df994734970a304efb2b3b8cd2c8a786c8175cc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833" y="841939"/>
            <a:ext cx="2181509" cy="161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8" name="Picture 4" descr="http://vthumb.ykimg.com/054106015BC5E98F00000123420C54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8562" y="3240999"/>
            <a:ext cx="2286298" cy="163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69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6121" y="603544"/>
            <a:ext cx="1065457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我会写</a:t>
            </a:r>
          </a:p>
        </p:txBody>
      </p:sp>
      <p:pic>
        <p:nvPicPr>
          <p:cNvPr id="34818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4819" name="组合 77"/>
          <p:cNvGrpSpPr>
            <a:grpSpLocks/>
          </p:cNvGrpSpPr>
          <p:nvPr/>
        </p:nvGrpSpPr>
        <p:grpSpPr bwMode="auto">
          <a:xfrm>
            <a:off x="2975762" y="1379199"/>
            <a:ext cx="750191" cy="732626"/>
            <a:chOff x="714348" y="428604"/>
            <a:chExt cx="1000132" cy="1000926"/>
          </a:xfrm>
        </p:grpSpPr>
        <p:sp>
          <p:nvSpPr>
            <p:cNvPr id="6" name="矩形 5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7" name="直接连接符 6"/>
            <p:cNvCxnSpPr>
              <a:stCxn id="6" idx="0"/>
              <a:endCxn id="6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>
              <a:stCxn id="6" idx="1"/>
              <a:endCxn id="6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3" name="组合 81"/>
          <p:cNvGrpSpPr>
            <a:grpSpLocks/>
          </p:cNvGrpSpPr>
          <p:nvPr/>
        </p:nvGrpSpPr>
        <p:grpSpPr bwMode="auto">
          <a:xfrm>
            <a:off x="3885518" y="1390828"/>
            <a:ext cx="750191" cy="732626"/>
            <a:chOff x="714348" y="428604"/>
            <a:chExt cx="1000132" cy="1000926"/>
          </a:xfrm>
        </p:grpSpPr>
        <p:sp>
          <p:nvSpPr>
            <p:cNvPr id="10" name="矩形 9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1" name="直接连接符 10"/>
            <p:cNvCxnSpPr>
              <a:stCxn id="10" idx="0"/>
              <a:endCxn id="10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10" idx="1"/>
              <a:endCxn id="10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27" name="组合 85"/>
          <p:cNvGrpSpPr>
            <a:grpSpLocks/>
          </p:cNvGrpSpPr>
          <p:nvPr/>
        </p:nvGrpSpPr>
        <p:grpSpPr bwMode="auto">
          <a:xfrm>
            <a:off x="4785748" y="1396642"/>
            <a:ext cx="750191" cy="733789"/>
            <a:chOff x="714348" y="428604"/>
            <a:chExt cx="1000132" cy="1000926"/>
          </a:xfrm>
        </p:grpSpPr>
        <p:sp>
          <p:nvSpPr>
            <p:cNvPr id="14" name="矩形 1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5" name="直接连接符 14"/>
            <p:cNvCxnSpPr>
              <a:stCxn id="14" idx="0"/>
              <a:endCxn id="1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4" idx="1"/>
              <a:endCxn id="1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31" name="组合 76"/>
          <p:cNvGrpSpPr>
            <a:grpSpLocks/>
          </p:cNvGrpSpPr>
          <p:nvPr/>
        </p:nvGrpSpPr>
        <p:grpSpPr bwMode="auto">
          <a:xfrm>
            <a:off x="2063625" y="1379199"/>
            <a:ext cx="750191" cy="732626"/>
            <a:chOff x="714348" y="428604"/>
            <a:chExt cx="1000132" cy="1000926"/>
          </a:xfrm>
        </p:grpSpPr>
        <p:sp>
          <p:nvSpPr>
            <p:cNvPr id="18" name="矩形 17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19" name="直接连接符 18"/>
            <p:cNvCxnSpPr>
              <a:stCxn id="18" idx="0"/>
              <a:endCxn id="18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8" idx="1"/>
              <a:endCxn id="18" idx="3"/>
            </p:cNvCxnSpPr>
            <p:nvPr/>
          </p:nvCxnSpPr>
          <p:spPr>
            <a:xfrm rot="10800000" flipH="1">
              <a:off x="714348" y="929068"/>
              <a:ext cx="1000132" cy="1588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35" name="组合 93"/>
          <p:cNvGrpSpPr>
            <a:grpSpLocks/>
          </p:cNvGrpSpPr>
          <p:nvPr/>
        </p:nvGrpSpPr>
        <p:grpSpPr bwMode="auto">
          <a:xfrm>
            <a:off x="2056480" y="2775840"/>
            <a:ext cx="750191" cy="733789"/>
            <a:chOff x="714348" y="428604"/>
            <a:chExt cx="1000132" cy="1000926"/>
          </a:xfrm>
        </p:grpSpPr>
        <p:sp>
          <p:nvSpPr>
            <p:cNvPr id="34" name="矩形 3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35" name="直接连接符 34"/>
            <p:cNvCxnSpPr>
              <a:stCxn id="34" idx="0"/>
              <a:endCxn id="3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34" idx="1"/>
              <a:endCxn id="3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39" name="组合 97"/>
          <p:cNvGrpSpPr>
            <a:grpSpLocks/>
          </p:cNvGrpSpPr>
          <p:nvPr/>
        </p:nvGrpSpPr>
        <p:grpSpPr bwMode="auto">
          <a:xfrm>
            <a:off x="3059117" y="2764211"/>
            <a:ext cx="750191" cy="733789"/>
            <a:chOff x="714348" y="428604"/>
            <a:chExt cx="1000132" cy="1000926"/>
          </a:xfrm>
        </p:grpSpPr>
        <p:sp>
          <p:nvSpPr>
            <p:cNvPr id="38" name="矩形 37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39" name="直接连接符 38"/>
            <p:cNvCxnSpPr>
              <a:stCxn id="38" idx="0"/>
              <a:endCxn id="38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>
              <a:stCxn id="38" idx="1"/>
              <a:endCxn id="38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43" name="组合 101"/>
          <p:cNvGrpSpPr>
            <a:grpSpLocks/>
          </p:cNvGrpSpPr>
          <p:nvPr/>
        </p:nvGrpSpPr>
        <p:grpSpPr bwMode="auto">
          <a:xfrm>
            <a:off x="3923623" y="2756071"/>
            <a:ext cx="750191" cy="733789"/>
            <a:chOff x="714348" y="428604"/>
            <a:chExt cx="1000132" cy="1000926"/>
          </a:xfrm>
        </p:grpSpPr>
        <p:sp>
          <p:nvSpPr>
            <p:cNvPr id="42" name="矩形 41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43" name="直接连接符 42"/>
            <p:cNvCxnSpPr>
              <a:stCxn id="42" idx="0"/>
              <a:endCxn id="42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>
              <a:stCxn id="42" idx="1"/>
              <a:endCxn id="42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64"/>
          <p:cNvSpPr txBox="1">
            <a:spLocks noChangeArrowheads="1"/>
          </p:cNvSpPr>
          <p:nvPr/>
        </p:nvSpPr>
        <p:spPr bwMode="auto">
          <a:xfrm>
            <a:off x="2070767" y="1323380"/>
            <a:ext cx="457260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车</a:t>
            </a:r>
            <a:endParaRPr lang="en-US" altLang="zh-CN" sz="4900" b="1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" name="文本框 64"/>
          <p:cNvSpPr txBox="1">
            <a:spLocks noChangeArrowheads="1"/>
          </p:cNvSpPr>
          <p:nvPr/>
        </p:nvSpPr>
        <p:spPr bwMode="auto">
          <a:xfrm>
            <a:off x="2982904" y="1326869"/>
            <a:ext cx="457260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得</a:t>
            </a:r>
            <a:endParaRPr lang="en-US" altLang="zh-CN" sz="4900" b="1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3895042" y="1326869"/>
            <a:ext cx="45487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秧</a:t>
            </a:r>
            <a:endParaRPr lang="en-US" altLang="zh-CN" sz="4900" b="1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文本框 64"/>
          <p:cNvSpPr txBox="1">
            <a:spLocks noChangeArrowheads="1"/>
          </p:cNvSpPr>
          <p:nvPr/>
        </p:nvSpPr>
        <p:spPr bwMode="auto">
          <a:xfrm>
            <a:off x="4800035" y="1341986"/>
            <a:ext cx="45606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苗</a:t>
            </a:r>
            <a:endParaRPr lang="en-US" altLang="zh-CN" sz="4900" b="1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0" name="文本框 64"/>
          <p:cNvSpPr txBox="1">
            <a:spLocks noChangeArrowheads="1"/>
          </p:cNvSpPr>
          <p:nvPr/>
        </p:nvSpPr>
        <p:spPr bwMode="auto">
          <a:xfrm>
            <a:off x="2056477" y="2731650"/>
            <a:ext cx="457260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汗</a:t>
            </a:r>
            <a:endParaRPr lang="en-US" altLang="zh-CN" sz="4900" b="1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" name="文本框 64"/>
          <p:cNvSpPr txBox="1">
            <a:spLocks noChangeArrowheads="1"/>
          </p:cNvSpPr>
          <p:nvPr/>
        </p:nvSpPr>
        <p:spPr bwMode="auto">
          <a:xfrm>
            <a:off x="3097219" y="2709555"/>
            <a:ext cx="457260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场</a:t>
            </a:r>
            <a:endParaRPr lang="en-US" altLang="zh-CN" sz="4900" b="1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2" name="文本框 64"/>
          <p:cNvSpPr txBox="1">
            <a:spLocks noChangeArrowheads="1"/>
          </p:cNvSpPr>
          <p:nvPr/>
        </p:nvSpPr>
        <p:spPr bwMode="auto">
          <a:xfrm>
            <a:off x="3949818" y="2675831"/>
            <a:ext cx="45606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伤</a:t>
            </a:r>
            <a:endParaRPr lang="en-US" altLang="zh-CN" sz="4900" b="1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4854" name="组合 101"/>
          <p:cNvGrpSpPr>
            <a:grpSpLocks/>
          </p:cNvGrpSpPr>
          <p:nvPr/>
        </p:nvGrpSpPr>
        <p:grpSpPr bwMode="auto">
          <a:xfrm>
            <a:off x="4914352" y="2763048"/>
            <a:ext cx="750191" cy="733789"/>
            <a:chOff x="714348" y="428604"/>
            <a:chExt cx="1000132" cy="1000926"/>
          </a:xfrm>
        </p:grpSpPr>
        <p:sp>
          <p:nvSpPr>
            <p:cNvPr id="49" name="矩形 48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7030A0"/>
                </a:solidFill>
                <a:ea typeface="宋体" panose="02010600030101010101" pitchFamily="2" charset="-122"/>
              </a:endParaRPr>
            </a:p>
          </p:txBody>
        </p:sp>
        <p:cxnSp>
          <p:nvCxnSpPr>
            <p:cNvPr id="53" name="直接连接符 52"/>
            <p:cNvCxnSpPr>
              <a:stCxn id="49" idx="0"/>
              <a:endCxn id="49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49" idx="1"/>
              <a:endCxn id="49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文本框 64"/>
          <p:cNvSpPr txBox="1">
            <a:spLocks noChangeArrowheads="1"/>
          </p:cNvSpPr>
          <p:nvPr/>
        </p:nvSpPr>
        <p:spPr bwMode="auto">
          <a:xfrm>
            <a:off x="4940547" y="2682808"/>
            <a:ext cx="456068" cy="80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4900" b="1">
                <a:solidFill>
                  <a:srgbClr val="7030A0"/>
                </a:solidFill>
                <a:latin typeface="楷体" pitchFamily="49" charset="-122"/>
                <a:ea typeface="楷体" pitchFamily="49" charset="-122"/>
              </a:rPr>
              <a:t>路</a:t>
            </a:r>
            <a:endParaRPr lang="en-US" altLang="zh-CN" sz="4900" b="1">
              <a:solidFill>
                <a:srgbClr val="7030A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50" grpId="0"/>
      <p:bldP spid="51" grpId="0"/>
      <p:bldP spid="52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56121" y="603544"/>
            <a:ext cx="1065457" cy="43799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67995" tIns="33997" rIns="67995" bIns="33997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我会写</a:t>
            </a:r>
          </a:p>
        </p:txBody>
      </p:sp>
      <p:pic>
        <p:nvPicPr>
          <p:cNvPr id="35842" name="Picture 3" descr="http://www.jituwang.com/uploads/allimg/130228/260450-13022Q016494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579" y="380268"/>
            <a:ext cx="721613" cy="69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85966" y="2557215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1014547" y="2485114"/>
            <a:ext cx="1064557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得</a:t>
            </a: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370590" y="2068797"/>
            <a:ext cx="1486093" cy="42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de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628052" y="2794445"/>
            <a:ext cx="2739984" cy="102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itchFamily="49" charset="-122"/>
                <a:ea typeface="黑体" pitchFamily="49" charset="-122"/>
              </a:rPr>
              <a:t>组词：跑得真快  </a:t>
            </a:r>
            <a:endParaRPr lang="en-US" altLang="zh-CN" sz="210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2100">
                <a:latin typeface="黑体" pitchFamily="49" charset="-122"/>
                <a:ea typeface="黑体" pitchFamily="49" charset="-122"/>
              </a:rPr>
              <a:t>转得真快</a:t>
            </a:r>
            <a:endParaRPr lang="en-US" altLang="zh-CN" sz="21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42061" y="3017723"/>
            <a:ext cx="342945" cy="167457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1542060" y="4134106"/>
            <a:ext cx="2857872" cy="3965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40179"/>
              <a:gd name="adj6" fmla="val 4877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buFontTx/>
              <a:buNone/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不要少写着一横。</a:t>
            </a:r>
          </a:p>
        </p:txBody>
      </p:sp>
      <p:sp>
        <p:nvSpPr>
          <p:cNvPr id="35860" name="TextBox 11"/>
          <p:cNvSpPr txBox="1">
            <a:spLocks noChangeArrowheads="1"/>
          </p:cNvSpPr>
          <p:nvPr/>
        </p:nvSpPr>
        <p:spPr bwMode="auto">
          <a:xfrm>
            <a:off x="3942675" y="729139"/>
            <a:ext cx="1091945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楷体" pitchFamily="49" charset="-122"/>
                <a:ea typeface="楷体" pitchFamily="49" charset="-122"/>
              </a:rPr>
              <a:t>易写错</a:t>
            </a:r>
          </a:p>
        </p:txBody>
      </p:sp>
      <p:sp>
        <p:nvSpPr>
          <p:cNvPr id="21" name="矩形标注 20"/>
          <p:cNvSpPr>
            <a:spLocks noChangeArrowheads="1"/>
          </p:cNvSpPr>
          <p:nvPr/>
        </p:nvSpPr>
        <p:spPr bwMode="auto">
          <a:xfrm>
            <a:off x="5943186" y="1008234"/>
            <a:ext cx="2514927" cy="948925"/>
          </a:xfrm>
          <a:prstGeom prst="wedgeRectCallout">
            <a:avLst>
              <a:gd name="adj1" fmla="val 5870"/>
              <a:gd name="adj2" fmla="val 7720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他们跑得真快啊！</a:t>
            </a:r>
          </a:p>
        </p:txBody>
      </p:sp>
      <p:sp>
        <p:nvSpPr>
          <p:cNvPr id="35862" name="AutoShape 25" descr="http://img1.imgtn.bdimg.com/it/u=3661003752,3911944139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pic>
        <p:nvPicPr>
          <p:cNvPr id="32794" name="Picture 26" descr="C:\Users\Administrator\Desktop\u=3661003752,3911944139&amp;fm=26&amp;gp=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3286" y="2738626"/>
            <a:ext cx="1658756" cy="152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2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13329" y="1957159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941910" y="1885059"/>
            <a:ext cx="1064557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秧</a:t>
            </a: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141958" y="1510606"/>
            <a:ext cx="933572" cy="42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yān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327975" y="2808401"/>
            <a:ext cx="2738794" cy="53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itchFamily="49" charset="-122"/>
                <a:ea typeface="黑体" pitchFamily="49" charset="-122"/>
              </a:rPr>
              <a:t>组词：秧苗  瓜秧</a:t>
            </a:r>
            <a:endParaRPr lang="en-US" altLang="zh-CN" sz="21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56276" y="2515350"/>
            <a:ext cx="172663" cy="223276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1885005" y="4022467"/>
            <a:ext cx="2286298" cy="396548"/>
          </a:xfrm>
          <a:prstGeom prst="borderCallout2">
            <a:avLst>
              <a:gd name="adj1" fmla="val 103407"/>
              <a:gd name="adj2" fmla="val 8340"/>
              <a:gd name="adj3" fmla="val 124572"/>
              <a:gd name="adj4" fmla="val -1277"/>
              <a:gd name="adj5" fmla="val -311322"/>
              <a:gd name="adj6" fmla="val -20543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buFontTx/>
              <a:buNone/>
              <a:defRPr/>
            </a:pPr>
            <a:r>
              <a:rPr lang="zh-CN" altLang="en-US" sz="2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这里是一点。</a:t>
            </a:r>
          </a:p>
        </p:txBody>
      </p:sp>
      <p:sp>
        <p:nvSpPr>
          <p:cNvPr id="20" name="线形标注 1 19"/>
          <p:cNvSpPr>
            <a:spLocks/>
          </p:cNvSpPr>
          <p:nvPr/>
        </p:nvSpPr>
        <p:spPr bwMode="auto">
          <a:xfrm>
            <a:off x="5828869" y="1231510"/>
            <a:ext cx="2287488" cy="893106"/>
          </a:xfrm>
          <a:prstGeom prst="borderCallout1">
            <a:avLst>
              <a:gd name="adj1" fmla="val 83884"/>
              <a:gd name="adj2" fmla="val -1523"/>
              <a:gd name="adj3" fmla="val 161843"/>
              <a:gd name="adj4" fmla="val 5269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400">
                <a:latin typeface="黑体" pitchFamily="49" charset="-122"/>
                <a:ea typeface="黑体" pitchFamily="49" charset="-122"/>
              </a:rPr>
              <a:t>田里的秧苗绿油油的。</a:t>
            </a:r>
          </a:p>
        </p:txBody>
      </p:sp>
      <p:sp>
        <p:nvSpPr>
          <p:cNvPr id="37907" name="TextBox 11"/>
          <p:cNvSpPr txBox="1">
            <a:spLocks noChangeArrowheads="1"/>
          </p:cNvSpPr>
          <p:nvPr/>
        </p:nvSpPr>
        <p:spPr bwMode="auto">
          <a:xfrm>
            <a:off x="3942675" y="729139"/>
            <a:ext cx="1091945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楷体" pitchFamily="49" charset="-122"/>
                <a:ea typeface="楷体" pitchFamily="49" charset="-122"/>
              </a:rPr>
              <a:t>易写错</a:t>
            </a:r>
          </a:p>
        </p:txBody>
      </p:sp>
      <p:pic>
        <p:nvPicPr>
          <p:cNvPr id="33815" name="Picture 23" descr="http://imgqn.koudaitong.com/upload_files/2015/07/16/Fn5-b678AtU96yKb0BTKBMYFWDCk.jpg%21730x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498" y="3073541"/>
            <a:ext cx="2057668" cy="1630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844263" y="2025769"/>
          <a:ext cx="1110998" cy="1119872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872845" y="1953669"/>
            <a:ext cx="1064557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场</a:t>
            </a: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027644" y="1510606"/>
            <a:ext cx="1200306" cy="42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chǎn</a:t>
            </a:r>
            <a:r>
              <a:rPr lang="en-US" altLang="zh-CN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486351" y="2263001"/>
            <a:ext cx="2972187" cy="53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itchFamily="49" charset="-122"/>
                <a:ea typeface="黑体" pitchFamily="49" charset="-122"/>
              </a:rPr>
              <a:t>组词：广场  操场</a:t>
            </a:r>
            <a:endParaRPr lang="en-US" altLang="zh-CN" sz="21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84801" y="2626988"/>
            <a:ext cx="314366" cy="250023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2113635" y="4134105"/>
            <a:ext cx="2057668" cy="66982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90086"/>
              <a:gd name="adj6" fmla="val -37489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buFontTx/>
              <a:buNone/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这里是一提。</a:t>
            </a:r>
          </a:p>
        </p:txBody>
      </p:sp>
      <p:sp>
        <p:nvSpPr>
          <p:cNvPr id="39954" name="TextBox 11"/>
          <p:cNvSpPr txBox="1">
            <a:spLocks noChangeArrowheads="1"/>
          </p:cNvSpPr>
          <p:nvPr/>
        </p:nvSpPr>
        <p:spPr bwMode="auto">
          <a:xfrm>
            <a:off x="3942675" y="729139"/>
            <a:ext cx="1091945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楷体" pitchFamily="49" charset="-122"/>
                <a:ea typeface="楷体" pitchFamily="49" charset="-122"/>
              </a:rPr>
              <a:t>易写错</a:t>
            </a:r>
          </a:p>
        </p:txBody>
      </p:sp>
      <p:sp>
        <p:nvSpPr>
          <p:cNvPr id="12" name="矩形标注 11"/>
          <p:cNvSpPr>
            <a:spLocks noChangeArrowheads="1"/>
          </p:cNvSpPr>
          <p:nvPr/>
        </p:nvSpPr>
        <p:spPr bwMode="auto">
          <a:xfrm>
            <a:off x="5657396" y="1425713"/>
            <a:ext cx="2830484" cy="893106"/>
          </a:xfrm>
          <a:prstGeom prst="wedgeRectCallout">
            <a:avLst>
              <a:gd name="adj1" fmla="val 5870"/>
              <a:gd name="adj2" fmla="val 7720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同学们在操场上玩得真开心。</a:t>
            </a:r>
          </a:p>
        </p:txBody>
      </p:sp>
      <p:sp>
        <p:nvSpPr>
          <p:cNvPr id="39956" name="AutoShape 23" descr="http://img5.imgtn.bdimg.com/it/u=2288321620,1512467071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39957" name="AutoShape 24" descr="http://img3.imgtn.bdimg.com/it/u=3617514816,4248617167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pic>
        <p:nvPicPr>
          <p:cNvPr id="34841" name="Picture 25" descr="http://5b0988e595225.cdn.sohucs.com/images/20170919/a085023e25ab44a2a6c21d07e4a77ba4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8869" y="3017723"/>
            <a:ext cx="2387514" cy="155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AutoShape 2" descr="http://img2.imgtn.bdimg.com/it/u=1076923373,4158382753&amp;fm=26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graphicFrame>
        <p:nvGraphicFramePr>
          <p:cNvPr id="14" name="Group 12"/>
          <p:cNvGraphicFramePr>
            <a:graphicFrameLocks noGrp="1"/>
          </p:cNvGraphicFramePr>
          <p:nvPr/>
        </p:nvGraphicFramePr>
        <p:xfrm>
          <a:off x="985966" y="2557215"/>
          <a:ext cx="1110998" cy="1119871"/>
        </p:xfrm>
        <a:graphic>
          <a:graphicData uri="http://schemas.openxmlformats.org/drawingml/2006/table">
            <a:tbl>
              <a:tblPr/>
              <a:tblGrid>
                <a:gridCol w="555499"/>
                <a:gridCol w="555499"/>
              </a:tblGrid>
              <a:tr h="5707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915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itchFamily="2" charset="-122"/>
                        <a:ea typeface="宋体" panose="02010600030101010101" pitchFamily="2" charset="-122"/>
                      </a:endParaRPr>
                    </a:p>
                  </a:txBody>
                  <a:tcPr marL="43524" marR="43524" marT="21216" marB="21216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1014547" y="2485114"/>
            <a:ext cx="1064557" cy="1236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770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路</a:t>
            </a: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1370590" y="2012978"/>
            <a:ext cx="1314621" cy="420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lù</a:t>
            </a:r>
            <a:endParaRPr lang="zh-CN" altLang="en-US" sz="240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628054" y="2794446"/>
            <a:ext cx="2972187" cy="53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黑体" pitchFamily="49" charset="-122"/>
                <a:ea typeface="黑体" pitchFamily="49" charset="-122"/>
              </a:rPr>
              <a:t>组词：路边  公路</a:t>
            </a:r>
            <a:endParaRPr lang="en-US" altLang="zh-CN" sz="210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84802" y="3352637"/>
            <a:ext cx="285787" cy="167457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9" name="线形标注 2 18"/>
          <p:cNvSpPr/>
          <p:nvPr/>
        </p:nvSpPr>
        <p:spPr>
          <a:xfrm>
            <a:off x="2913841" y="4022467"/>
            <a:ext cx="2171983" cy="66982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00412"/>
              <a:gd name="adj6" fmla="val -64205"/>
            </a:avLst>
          </a:prstGeom>
          <a:grpFill/>
          <a:ln w="3175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996" tIns="25498" rIns="50996" bIns="25498" anchor="ctr"/>
          <a:lstStyle/>
          <a:p>
            <a:pPr algn="ctr">
              <a:buFontTx/>
              <a:buNone/>
              <a:defRPr/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这里是一提。</a:t>
            </a:r>
          </a:p>
        </p:txBody>
      </p:sp>
      <p:sp>
        <p:nvSpPr>
          <p:cNvPr id="42002" name="TextBox 11"/>
          <p:cNvSpPr txBox="1">
            <a:spLocks noChangeArrowheads="1"/>
          </p:cNvSpPr>
          <p:nvPr/>
        </p:nvSpPr>
        <p:spPr bwMode="auto">
          <a:xfrm>
            <a:off x="3942675" y="729139"/>
            <a:ext cx="1091945" cy="436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0996" tIns="25498" rIns="50996" bIns="25498">
            <a:spAutoFit/>
          </a:bodyPr>
          <a:lstStyle/>
          <a:p>
            <a:r>
              <a:rPr lang="zh-CN" altLang="en-US" sz="2500" b="1">
                <a:latin typeface="楷体" pitchFamily="49" charset="-122"/>
                <a:ea typeface="楷体" pitchFamily="49" charset="-122"/>
              </a:rPr>
              <a:t>易写错</a:t>
            </a:r>
          </a:p>
        </p:txBody>
      </p:sp>
      <p:sp>
        <p:nvSpPr>
          <p:cNvPr id="42003" name="AutoShape 22" descr="http://img3.imgtn.bdimg.com/it/u=3677329298,4103629736&amp;fm=214&amp;gp=0.jpg"/>
          <p:cNvSpPr>
            <a:spLocks noChangeAspect="1" noChangeArrowheads="1"/>
          </p:cNvSpPr>
          <p:nvPr/>
        </p:nvSpPr>
        <p:spPr bwMode="auto">
          <a:xfrm>
            <a:off x="116696" y="-105823"/>
            <a:ext cx="228630" cy="223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995" tIns="33997" rIns="67995" bIns="33997"/>
          <a:lstStyle/>
          <a:p>
            <a:endParaRPr lang="zh-CN" altLang="en-US"/>
          </a:p>
        </p:txBody>
      </p:sp>
      <p:sp>
        <p:nvSpPr>
          <p:cNvPr id="13" name="矩形标注 12"/>
          <p:cNvSpPr>
            <a:spLocks noChangeArrowheads="1"/>
          </p:cNvSpPr>
          <p:nvPr/>
        </p:nvSpPr>
        <p:spPr bwMode="auto">
          <a:xfrm>
            <a:off x="5828869" y="1510607"/>
            <a:ext cx="2773326" cy="1005907"/>
          </a:xfrm>
          <a:prstGeom prst="wedgeRectCallout">
            <a:avLst>
              <a:gd name="adj1" fmla="val 5870"/>
              <a:gd name="adj2" fmla="val 7720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67995" tIns="33997" rIns="67995" bIns="33997"/>
          <a:lstStyle/>
          <a:p>
            <a:pPr eaLnBrk="0" hangingPunct="0"/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路边的小树长着茂密的枝叶。</a:t>
            </a:r>
          </a:p>
        </p:txBody>
      </p:sp>
      <p:pic>
        <p:nvPicPr>
          <p:cNvPr id="35864" name="Picture 24" descr="http://www.tonyhuang39.com/tony0987/20130406_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8871" y="3073542"/>
            <a:ext cx="2407757" cy="1561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3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1743</Words>
  <Application>Microsoft Office PowerPoint</Application>
  <PresentationFormat>全屏显示(16:9)</PresentationFormat>
  <Paragraphs>203</Paragraphs>
  <Slides>40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40</vt:i4>
      </vt:variant>
    </vt:vector>
  </HeadingPairs>
  <TitlesOfParts>
    <vt:vector size="53" baseType="lpstr">
      <vt:lpstr>Meiryo</vt:lpstr>
      <vt:lpstr>方正姚体</vt:lpstr>
      <vt:lpstr>黑体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282</cp:revision>
  <dcterms:created xsi:type="dcterms:W3CDTF">2020-04-22T08:23:38Z</dcterms:created>
  <dcterms:modified xsi:type="dcterms:W3CDTF">2021-06-04T06:03:27Z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2052-11.1.0.9828</vt:lpwstr>
  </property>
</Properties>
</file>