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6"/>
  </p:notesMasterIdLst>
  <p:sldIdLst>
    <p:sldId id="365" r:id="rId3"/>
    <p:sldId id="258" r:id="rId4"/>
    <p:sldId id="284" r:id="rId5"/>
    <p:sldId id="285" r:id="rId6"/>
    <p:sldId id="289" r:id="rId7"/>
    <p:sldId id="304" r:id="rId8"/>
    <p:sldId id="287" r:id="rId9"/>
    <p:sldId id="314" r:id="rId10"/>
    <p:sldId id="327" r:id="rId11"/>
    <p:sldId id="315" r:id="rId12"/>
    <p:sldId id="293" r:id="rId13"/>
    <p:sldId id="328" r:id="rId14"/>
    <p:sldId id="333" r:id="rId15"/>
    <p:sldId id="330" r:id="rId16"/>
    <p:sldId id="331" r:id="rId17"/>
    <p:sldId id="329" r:id="rId18"/>
    <p:sldId id="295" r:id="rId19"/>
    <p:sldId id="292" r:id="rId20"/>
    <p:sldId id="296" r:id="rId21"/>
    <p:sldId id="334" r:id="rId22"/>
    <p:sldId id="297" r:id="rId23"/>
    <p:sldId id="364" r:id="rId24"/>
    <p:sldId id="366" r:id="rId25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7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535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8C00"/>
    <a:srgbClr val="E5A700"/>
    <a:srgbClr val="4697B8"/>
    <a:srgbClr val="FFA100"/>
    <a:srgbClr val="6ABEE1"/>
    <a:srgbClr val="E6E300"/>
    <a:srgbClr val="A4E7E2"/>
    <a:srgbClr val="FF7C61"/>
    <a:srgbClr val="9DB900"/>
    <a:srgbClr val="D760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720" y="120"/>
      </p:cViewPr>
      <p:guideLst>
        <p:guide orient="horz" pos="2047"/>
        <p:guide pos="3840"/>
        <p:guide orient="horz" pos="153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E02C96-67DE-44C4-B2F0-1C3392657607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C6B7E2-0617-4AC1-993F-2E58B2FF18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9960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2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35284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39549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12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7714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13</a:t>
            </a:r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38229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14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7800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15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436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16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99168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17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6198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18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665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19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91244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20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4662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3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5242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21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10376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9880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8874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4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8508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5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5455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6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14919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7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2201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8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3951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9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66947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10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3280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7E3C-B80D-431C-A389-5E64AAFA3F97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933B-6254-454F-847F-E67E3AE5F3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7E3C-B80D-431C-A389-5E64AAFA3F97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933B-6254-454F-847F-E67E3AE5F3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7E3C-B80D-431C-A389-5E64AAFA3F97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933B-6254-454F-847F-E67E3AE5F3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6215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2500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6860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1125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297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0692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2451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501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7E3C-B80D-431C-A389-5E64AAFA3F97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933B-6254-454F-847F-E67E3AE5F3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2944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5692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05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7E3C-B80D-431C-A389-5E64AAFA3F97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933B-6254-454F-847F-E67E3AE5F3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7E3C-B80D-431C-A389-5E64AAFA3F97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933B-6254-454F-847F-E67E3AE5F3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7E3C-B80D-431C-A389-5E64AAFA3F97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933B-6254-454F-847F-E67E3AE5F3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7E3C-B80D-431C-A389-5E64AAFA3F97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933B-6254-454F-847F-E67E3AE5F3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7E3C-B80D-431C-A389-5E64AAFA3F97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933B-6254-454F-847F-E67E3AE5F3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7E3C-B80D-431C-A389-5E64AAFA3F97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933B-6254-454F-847F-E67E3AE5F3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7E3C-B80D-431C-A389-5E64AAFA3F97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933B-6254-454F-847F-E67E3AE5F3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0"/>
            <a:r>
              <a:rPr lang="zh-CN" altLang="en-US"/>
              <a:t>第二级</a:t>
            </a:r>
          </a:p>
          <a:p>
            <a:pPr lvl="0"/>
            <a:r>
              <a:rPr lang="zh-CN" altLang="en-US"/>
              <a:t>第三级</a:t>
            </a:r>
          </a:p>
          <a:p>
            <a:pPr lvl="0"/>
            <a:r>
              <a:rPr lang="zh-CN" altLang="en-US"/>
              <a:t>第四级</a:t>
            </a:r>
          </a:p>
          <a:p>
            <a:pPr lvl="0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2021/1/27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‹#›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903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microsoft.com/office/2007/relationships/media" Target="file:///E:\&#24494;&#35838;\&#32599;&#24800;&#29747;13377351336&#29577;&#26519;&#24066;&#29577;&#24030;&#21306;&#26106;&#29814;&#23567;&#23398;\&#12304;&#31934;&#21697;&#12305;&#20108;&#24180;&#32423;&#19978;&#20876;&#35821;&#25991;&#21516;&#27493;&#24494;&#35838;-24%20&#39118;&#23043;&#23043;&#65288;PPT+MP4&#65289;&#8739;&#20154;&#25945;&#65288;&#37096;&#32534;&#29256;&#65289;\&#22330;.wmv" TargetMode="Externa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video" Target="file:///E:\&#24494;&#35838;\&#32599;&#24800;&#29747;13377351336&#29577;&#26519;&#24066;&#29577;&#24030;&#21306;&#26106;&#29814;&#23567;&#23398;\&#12304;&#31934;&#21697;&#12305;&#20108;&#24180;&#32423;&#19978;&#20876;&#35821;&#25991;&#21516;&#27493;&#24494;&#35838;-24%20&#39118;&#23043;&#23043;&#65288;PPT+MP4&#65289;&#8739;&#20154;&#25945;&#65288;&#37096;&#32534;&#29256;&#65289;\&#20260;.wmv" TargetMode="External"/><Relationship Id="rId11" Type="http://schemas.openxmlformats.org/officeDocument/2006/relationships/image" Target="../media/image6.png"/><Relationship Id="rId5" Type="http://schemas.microsoft.com/office/2007/relationships/media" Target="file:///E:\&#24494;&#35838;\&#32599;&#24800;&#29747;13377351336&#29577;&#26519;&#24066;&#29577;&#24030;&#21306;&#26106;&#29814;&#23567;&#23398;\&#12304;&#31934;&#21697;&#12305;&#20108;&#24180;&#32423;&#19978;&#20876;&#35821;&#25991;&#21516;&#27493;&#24494;&#35838;-24%20&#39118;&#23043;&#23043;&#65288;PPT+MP4&#65289;&#8739;&#20154;&#25945;&#65288;&#37096;&#32534;&#29256;&#65289;\&#20260;.wmv" TargetMode="External"/><Relationship Id="rId10" Type="http://schemas.openxmlformats.org/officeDocument/2006/relationships/image" Target="../media/image5.png"/><Relationship Id="rId4" Type="http://schemas.openxmlformats.org/officeDocument/2006/relationships/video" Target="file:///E:\&#24494;&#35838;\&#32599;&#24800;&#29747;13377351336&#29577;&#26519;&#24066;&#29577;&#24030;&#21306;&#26106;&#29814;&#23567;&#23398;\&#12304;&#31934;&#21697;&#12305;&#20108;&#24180;&#32423;&#19978;&#20876;&#35821;&#25991;&#21516;&#27493;&#24494;&#35838;-24%20&#39118;&#23043;&#23043;&#65288;PPT+MP4&#65289;&#8739;&#20154;&#25945;&#65288;&#37096;&#32534;&#29256;&#65289;\&#22330;.wmv" TargetMode="External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200822124707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0572" y="154305"/>
            <a:ext cx="579596" cy="778669"/>
          </a:xfrm>
          <a:prstGeom prst="rect">
            <a:avLst/>
          </a:prstGeom>
        </p:spPr>
      </p:pic>
      <p:sp>
        <p:nvSpPr>
          <p:cNvPr id="3" name="文本框 7"/>
          <p:cNvSpPr txBox="1"/>
          <p:nvPr/>
        </p:nvSpPr>
        <p:spPr>
          <a:xfrm>
            <a:off x="1492806" y="541696"/>
            <a:ext cx="3494246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latin typeface="微软雅黑"/>
                <a:ea typeface="微软雅黑"/>
                <a:sym typeface="微软雅黑"/>
              </a:rPr>
              <a:t>部编版小学语文二年级上册</a:t>
            </a:r>
          </a:p>
        </p:txBody>
      </p:sp>
      <p:sp>
        <p:nvSpPr>
          <p:cNvPr id="4" name="文本框 5"/>
          <p:cNvSpPr txBox="1"/>
          <p:nvPr/>
        </p:nvSpPr>
        <p:spPr>
          <a:xfrm>
            <a:off x="0" y="1624145"/>
            <a:ext cx="9144000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5400" dirty="0">
                <a:latin typeface="微软雅黑"/>
                <a:ea typeface="微软雅黑"/>
                <a:cs typeface="字体视界-狮子座体" panose="02000500000000000000" charset="-122"/>
                <a:sym typeface="微软雅黑"/>
              </a:rPr>
              <a:t>24.</a:t>
            </a:r>
            <a:r>
              <a:rPr lang="zh-CN" altLang="en-US" sz="5400" dirty="0">
                <a:latin typeface="微软雅黑"/>
                <a:ea typeface="微软雅黑"/>
                <a:cs typeface="字体视界-狮子座体" panose="02000500000000000000" charset="-122"/>
                <a:sym typeface="微软雅黑"/>
              </a:rPr>
              <a:t>风 娃 娃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3789093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9380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H="1" flipV="1">
            <a:off x="6567964" y="3488055"/>
            <a:ext cx="1359694" cy="3334"/>
          </a:xfrm>
          <a:prstGeom prst="line">
            <a:avLst/>
          </a:prstGeom>
          <a:noFill/>
          <a:ln w="28575" cap="flat" cmpd="sng" algn="ctr">
            <a:solidFill>
              <a:srgbClr val="EEECE1">
                <a:lumMod val="50000"/>
              </a:srgbClr>
            </a:solidFill>
            <a:prstDash val="sysDash"/>
          </a:ln>
          <a:effectLst/>
        </p:spPr>
      </p:cxnSp>
      <p:grpSp>
        <p:nvGrpSpPr>
          <p:cNvPr id="6" name="组合 5"/>
          <p:cNvGrpSpPr/>
          <p:nvPr/>
        </p:nvGrpSpPr>
        <p:grpSpPr>
          <a:xfrm>
            <a:off x="875824" y="2370773"/>
            <a:ext cx="5938361" cy="2059781"/>
            <a:chOff x="2267744" y="854119"/>
            <a:chExt cx="2736304" cy="1174951"/>
          </a:xfrm>
        </p:grpSpPr>
        <p:sp>
          <p:nvSpPr>
            <p:cNvPr id="8" name="矩形 7"/>
            <p:cNvSpPr/>
            <p:nvPr/>
          </p:nvSpPr>
          <p:spPr>
            <a:xfrm>
              <a:off x="2267744" y="854119"/>
              <a:ext cx="2736304" cy="1174951"/>
            </a:xfrm>
            <a:prstGeom prst="rect">
              <a:avLst/>
            </a:prstGeom>
            <a:gradFill flip="none" rotWithShape="1">
              <a:gsLst>
                <a:gs pos="0">
                  <a:srgbClr val="EEECE1">
                    <a:lumMod val="50000"/>
                    <a:shade val="30000"/>
                    <a:satMod val="115000"/>
                  </a:srgbClr>
                </a:gs>
                <a:gs pos="50000">
                  <a:srgbClr val="EEECE1">
                    <a:lumMod val="50000"/>
                    <a:shade val="67500"/>
                    <a:satMod val="115000"/>
                  </a:srgbClr>
                </a:gs>
                <a:gs pos="100000">
                  <a:srgbClr val="EEECE1">
                    <a:lumMod val="5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343546" y="914405"/>
              <a:ext cx="2614449" cy="105895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 rot="10800000" flipV="1">
            <a:off x="2987040" y="83486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4080986" y="1453991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5452110" y="109775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884866" y="587693"/>
            <a:ext cx="106424" cy="3304988"/>
            <a:chOff x="6948264" y="0"/>
            <a:chExt cx="141899" cy="4406651"/>
          </a:xfrm>
        </p:grpSpPr>
        <p:sp>
          <p:nvSpPr>
            <p:cNvPr id="40" name="圆角矩形 1"/>
            <p:cNvSpPr/>
            <p:nvPr/>
          </p:nvSpPr>
          <p:spPr>
            <a:xfrm rot="5400000">
              <a:off x="6786438" y="885631"/>
              <a:ext cx="460795" cy="137142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1" name="圆角矩形 1"/>
            <p:cNvSpPr/>
            <p:nvPr/>
          </p:nvSpPr>
          <p:spPr>
            <a:xfrm rot="5400000">
              <a:off x="6791194" y="1344504"/>
              <a:ext cx="460795" cy="137142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2" name="圆角矩形 1"/>
            <p:cNvSpPr/>
            <p:nvPr/>
          </p:nvSpPr>
          <p:spPr>
            <a:xfrm rot="5400000">
              <a:off x="6786438" y="1803377"/>
              <a:ext cx="460795" cy="137142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3" name="圆角矩形 1"/>
            <p:cNvSpPr/>
            <p:nvPr/>
          </p:nvSpPr>
          <p:spPr>
            <a:xfrm rot="5400000">
              <a:off x="6786437" y="2262250"/>
              <a:ext cx="460795" cy="137142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4" name="圆角矩形 1"/>
            <p:cNvSpPr/>
            <p:nvPr/>
          </p:nvSpPr>
          <p:spPr>
            <a:xfrm rot="5400000">
              <a:off x="6786437" y="2721122"/>
              <a:ext cx="460795" cy="137142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5" name="圆角矩形 44"/>
            <p:cNvSpPr/>
            <p:nvPr/>
          </p:nvSpPr>
          <p:spPr>
            <a:xfrm>
              <a:off x="7005137" y="0"/>
              <a:ext cx="32911" cy="725727"/>
            </a:xfrm>
            <a:prstGeom prst="roundRect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6" name="圆角矩形 1"/>
            <p:cNvSpPr/>
            <p:nvPr/>
          </p:nvSpPr>
          <p:spPr>
            <a:xfrm rot="5400000">
              <a:off x="6786437" y="3176572"/>
              <a:ext cx="460795" cy="137142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7" name="圆角矩形 1"/>
            <p:cNvSpPr/>
            <p:nvPr/>
          </p:nvSpPr>
          <p:spPr>
            <a:xfrm rot="5400000">
              <a:off x="6786437" y="3646887"/>
              <a:ext cx="460795" cy="137142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8" name="圆角矩形 1"/>
            <p:cNvSpPr/>
            <p:nvPr/>
          </p:nvSpPr>
          <p:spPr>
            <a:xfrm rot="5400000">
              <a:off x="6786437" y="4107683"/>
              <a:ext cx="460795" cy="137142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51" name="椭圆 50"/>
          <p:cNvSpPr/>
          <p:nvPr/>
        </p:nvSpPr>
        <p:spPr>
          <a:xfrm>
            <a:off x="7844523" y="2015941"/>
            <a:ext cx="187109" cy="187109"/>
          </a:xfrm>
          <a:prstGeom prst="ellipse">
            <a:avLst/>
          </a:prstGeom>
          <a:solidFill>
            <a:sysClr val="window" lastClr="FFFFFF"/>
          </a:solidFill>
          <a:ln w="107950" cap="flat" cmpd="sng" algn="ctr">
            <a:solidFill>
              <a:srgbClr val="EEECE1">
                <a:lumMod val="50000"/>
              </a:srgbClr>
            </a:solidFill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7844523" y="2706040"/>
            <a:ext cx="187109" cy="187109"/>
          </a:xfrm>
          <a:prstGeom prst="ellipse">
            <a:avLst/>
          </a:prstGeom>
          <a:solidFill>
            <a:sysClr val="window" lastClr="FFFFFF"/>
          </a:solidFill>
          <a:ln w="107950" cap="flat" cmpd="sng" algn="ctr">
            <a:solidFill>
              <a:srgbClr val="EEECE1">
                <a:lumMod val="50000"/>
              </a:srgbClr>
            </a:solidFill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7844523" y="3396138"/>
            <a:ext cx="187109" cy="187109"/>
          </a:xfrm>
          <a:prstGeom prst="ellipse">
            <a:avLst/>
          </a:prstGeom>
          <a:solidFill>
            <a:sysClr val="window" lastClr="FFFFFF"/>
          </a:solidFill>
          <a:ln w="107950" cap="flat" cmpd="sng" algn="ctr">
            <a:solidFill>
              <a:srgbClr val="EEECE1">
                <a:lumMod val="50000"/>
              </a:srgbClr>
            </a:solidFill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55" name="直接连接符 54"/>
          <p:cNvCxnSpPr/>
          <p:nvPr/>
        </p:nvCxnSpPr>
        <p:spPr>
          <a:xfrm flipH="1">
            <a:off x="6403657" y="1615440"/>
            <a:ext cx="1490663" cy="1429"/>
          </a:xfrm>
          <a:prstGeom prst="line">
            <a:avLst/>
          </a:prstGeom>
          <a:noFill/>
          <a:ln w="28575" cap="flat" cmpd="sng" algn="ctr">
            <a:solidFill>
              <a:srgbClr val="EEECE1">
                <a:lumMod val="50000"/>
              </a:srgbClr>
            </a:solidFill>
            <a:prstDash val="sysDash"/>
          </a:ln>
          <a:effectLst/>
        </p:spPr>
      </p:cxnSp>
      <p:grpSp>
        <p:nvGrpSpPr>
          <p:cNvPr id="60" name="组合 59"/>
          <p:cNvGrpSpPr/>
          <p:nvPr/>
        </p:nvGrpSpPr>
        <p:grpSpPr>
          <a:xfrm>
            <a:off x="1732598" y="1075849"/>
            <a:ext cx="5539264" cy="1067753"/>
            <a:chOff x="2267744" y="854119"/>
            <a:chExt cx="2736304" cy="1174951"/>
          </a:xfrm>
        </p:grpSpPr>
        <p:sp>
          <p:nvSpPr>
            <p:cNvPr id="61" name="矩形 60"/>
            <p:cNvSpPr/>
            <p:nvPr/>
          </p:nvSpPr>
          <p:spPr>
            <a:xfrm>
              <a:off x="2267744" y="854119"/>
              <a:ext cx="2736304" cy="1174951"/>
            </a:xfrm>
            <a:prstGeom prst="rect">
              <a:avLst/>
            </a:prstGeom>
            <a:gradFill flip="none" rotWithShape="1">
              <a:gsLst>
                <a:gs pos="0">
                  <a:srgbClr val="EEECE1">
                    <a:lumMod val="50000"/>
                    <a:shade val="30000"/>
                    <a:satMod val="115000"/>
                  </a:srgbClr>
                </a:gs>
                <a:gs pos="50000">
                  <a:srgbClr val="EEECE1">
                    <a:lumMod val="50000"/>
                    <a:shade val="67500"/>
                    <a:satMod val="115000"/>
                  </a:srgbClr>
                </a:gs>
                <a:gs pos="100000">
                  <a:srgbClr val="EEECE1">
                    <a:lumMod val="5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2343546" y="914405"/>
              <a:ext cx="2614449" cy="105895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1885950" y="1028700"/>
            <a:ext cx="5318284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风娃娃来到田野，看见一架大风车正在慢慢转动，抽上来的水断断续续地流着。</a:t>
            </a:r>
            <a:endParaRPr lang="en-US" altLang="zh-CN" sz="21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02519" y="2370773"/>
            <a:ext cx="5674043" cy="200739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他深深地吸了一口气，鼓起腮使劲向风车吹去。风车一下子转得飞快！抽上来的水奔跑着，哗啦哗啦地向田里流去。秧苗喝足了水，笑着不住地点头。风娃娃高兴极了。</a:t>
            </a:r>
            <a:endParaRPr lang="en-US" altLang="zh-CN" sz="21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  <p:bldP spid="33" grpId="0"/>
      <p:bldP spid="4" grpId="0"/>
      <p:bldP spid="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 rot="10800000" flipV="1">
            <a:off x="2987040" y="83486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4080986" y="1453991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2" name="AutoShape 2"/>
          <p:cNvSpPr>
            <a:spLocks noChangeArrowheads="1"/>
          </p:cNvSpPr>
          <p:nvPr/>
        </p:nvSpPr>
        <p:spPr bwMode="auto">
          <a:xfrm>
            <a:off x="5722144" y="2817495"/>
            <a:ext cx="2192179" cy="1019175"/>
          </a:xfrm>
          <a:prstGeom prst="roundRect">
            <a:avLst>
              <a:gd name="adj" fmla="val 11741"/>
            </a:avLst>
          </a:prstGeom>
          <a:gradFill>
            <a:gsLst>
              <a:gs pos="100000">
                <a:srgbClr val="007BD3"/>
              </a:gs>
              <a:gs pos="100000">
                <a:srgbClr val="034373"/>
              </a:gs>
            </a:gsLst>
            <a:lin ang="5400000" scaled="0"/>
          </a:gradFill>
          <a:ln>
            <a:noFill/>
          </a:ln>
        </p:spPr>
        <p:txBody>
          <a:bodyPr lIns="68580" tIns="34290" rIns="68580" bIns="3429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</a:tabLst>
              <a:defRPr/>
            </a:pPr>
            <a:endParaRPr lang="zh-CN" altLang="zh-CN" sz="1200" b="1" kern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86276" y="1746885"/>
            <a:ext cx="401955" cy="136112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风娃娃</a:t>
            </a:r>
            <a:endParaRPr lang="zh-CN" altLang="en-US" sz="21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170295" y="1638777"/>
            <a:ext cx="2711768" cy="71485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00">
                <a:solidFill>
                  <a:schemeClr val="accent4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说明风娃娃为做了好事感到开心。</a:t>
            </a:r>
            <a:endParaRPr lang="zh-CN" altLang="en-US" sz="2100" dirty="0">
              <a:solidFill>
                <a:schemeClr val="accent4">
                  <a:lumMod val="50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1184434" y="1520666"/>
            <a:ext cx="534353" cy="2085023"/>
          </a:xfrm>
          <a:custGeom>
            <a:avLst/>
            <a:gdLst>
              <a:gd name="connsiteX0" fmla="*/ 676893 w 712519"/>
              <a:gd name="connsiteY0" fmla="*/ 0 h 2410691"/>
              <a:gd name="connsiteX1" fmla="*/ 0 w 712519"/>
              <a:gd name="connsiteY1" fmla="*/ 0 h 2410691"/>
              <a:gd name="connsiteX2" fmla="*/ 0 w 712519"/>
              <a:gd name="connsiteY2" fmla="*/ 2410691 h 2410691"/>
              <a:gd name="connsiteX3" fmla="*/ 712519 w 712519"/>
              <a:gd name="connsiteY3" fmla="*/ 2410691 h 2410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2519" h="2410691">
                <a:moveTo>
                  <a:pt x="676893" y="0"/>
                </a:moveTo>
                <a:lnTo>
                  <a:pt x="0" y="0"/>
                </a:lnTo>
                <a:lnTo>
                  <a:pt x="0" y="2410691"/>
                </a:lnTo>
                <a:lnTo>
                  <a:pt x="712519" y="2410691"/>
                </a:lnTo>
              </a:path>
            </a:pathLst>
          </a:custGeom>
          <a:noFill/>
          <a:ln>
            <a:solidFill>
              <a:schemeClr val="accent3"/>
            </a:solidFill>
            <a:prstDash val="sysDash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18786" y="992505"/>
            <a:ext cx="4003358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l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>
                <a:solidFill>
                  <a:schemeClr val="accent4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吹风车前：</a:t>
            </a:r>
          </a:p>
          <a:p>
            <a:pPr algn="l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>
                <a:solidFill>
                  <a:schemeClr val="accent4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慢慢转动、断断续续</a:t>
            </a:r>
            <a:endParaRPr lang="zh-CN" altLang="en-US" sz="2100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18787" y="2784634"/>
            <a:ext cx="2405539" cy="15225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l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>
                <a:solidFill>
                  <a:schemeClr val="accent4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吹风车后：</a:t>
            </a:r>
          </a:p>
          <a:p>
            <a:pPr algn="l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>
                <a:solidFill>
                  <a:schemeClr val="accent4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奔跑着，哗啦哗啦地向田里流去</a:t>
            </a:r>
            <a:endParaRPr lang="zh-CN" altLang="en-US" sz="2100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63578" y="2808447"/>
            <a:ext cx="2150745" cy="103774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秧苗喝足了水，笑着不住地点头。风娃娃高兴极了。</a:t>
            </a:r>
            <a:endParaRPr lang="zh-CN" altLang="en-US" sz="2100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5773" y="971550"/>
            <a:ext cx="1294924" cy="105870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834" y="3108007"/>
            <a:ext cx="1566863" cy="1071563"/>
          </a:xfrm>
          <a:prstGeom prst="rect">
            <a:avLst/>
          </a:prstGeom>
        </p:spPr>
      </p:pic>
      <p:sp>
        <p:nvSpPr>
          <p:cNvPr id="12" name="下弧形箭头 11"/>
          <p:cNvSpPr/>
          <p:nvPr/>
        </p:nvSpPr>
        <p:spPr>
          <a:xfrm rot="20280000">
            <a:off x="4961096" y="4103846"/>
            <a:ext cx="1397318" cy="358140"/>
          </a:xfrm>
          <a:prstGeom prst="curvedUp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 animBg="1"/>
      <p:bldP spid="34" grpId="0"/>
      <p:bldP spid="40" grpId="0"/>
      <p:bldP spid="15" grpId="0" bldLvl="0" animBg="1"/>
      <p:bldP spid="6" grpId="0"/>
      <p:bldP spid="8" grpId="0"/>
      <p:bldP spid="9" grpId="0" bldLvl="0" animBg="1"/>
      <p:bldP spid="12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H="1" flipV="1">
            <a:off x="6567964" y="3488055"/>
            <a:ext cx="1359694" cy="3334"/>
          </a:xfrm>
          <a:prstGeom prst="line">
            <a:avLst/>
          </a:prstGeom>
          <a:noFill/>
          <a:ln w="28575" cap="flat" cmpd="sng" algn="ctr">
            <a:solidFill>
              <a:srgbClr val="EEECE1">
                <a:lumMod val="50000"/>
              </a:srgbClr>
            </a:solidFill>
            <a:prstDash val="sysDash"/>
          </a:ln>
          <a:effectLst/>
        </p:spPr>
      </p:cxnSp>
      <p:grpSp>
        <p:nvGrpSpPr>
          <p:cNvPr id="6" name="组合 5"/>
          <p:cNvGrpSpPr/>
          <p:nvPr/>
        </p:nvGrpSpPr>
        <p:grpSpPr>
          <a:xfrm>
            <a:off x="875824" y="2706529"/>
            <a:ext cx="5938361" cy="1724025"/>
            <a:chOff x="2267744" y="854119"/>
            <a:chExt cx="2736304" cy="1174951"/>
          </a:xfrm>
        </p:grpSpPr>
        <p:sp>
          <p:nvSpPr>
            <p:cNvPr id="8" name="矩形 7"/>
            <p:cNvSpPr/>
            <p:nvPr/>
          </p:nvSpPr>
          <p:spPr>
            <a:xfrm>
              <a:off x="2267744" y="854119"/>
              <a:ext cx="2736304" cy="1174951"/>
            </a:xfrm>
            <a:prstGeom prst="rect">
              <a:avLst/>
            </a:prstGeom>
            <a:gradFill flip="none" rotWithShape="1">
              <a:gsLst>
                <a:gs pos="0">
                  <a:srgbClr val="EEECE1">
                    <a:lumMod val="50000"/>
                    <a:shade val="30000"/>
                    <a:satMod val="115000"/>
                  </a:srgbClr>
                </a:gs>
                <a:gs pos="50000">
                  <a:srgbClr val="EEECE1">
                    <a:lumMod val="50000"/>
                    <a:shade val="67500"/>
                    <a:satMod val="115000"/>
                  </a:srgbClr>
                </a:gs>
                <a:gs pos="100000">
                  <a:srgbClr val="EEECE1">
                    <a:lumMod val="5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343546" y="914405"/>
              <a:ext cx="2614449" cy="105895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 rot="10800000" flipV="1">
            <a:off x="2987040" y="83486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4080986" y="1453991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5452110" y="109775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884866" y="587693"/>
            <a:ext cx="106424" cy="3304988"/>
            <a:chOff x="6948264" y="0"/>
            <a:chExt cx="141899" cy="4406651"/>
          </a:xfrm>
        </p:grpSpPr>
        <p:sp>
          <p:nvSpPr>
            <p:cNvPr id="40" name="圆角矩形 1"/>
            <p:cNvSpPr/>
            <p:nvPr/>
          </p:nvSpPr>
          <p:spPr>
            <a:xfrm rot="5400000">
              <a:off x="6786438" y="885631"/>
              <a:ext cx="460795" cy="137142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1" name="圆角矩形 1"/>
            <p:cNvSpPr/>
            <p:nvPr/>
          </p:nvSpPr>
          <p:spPr>
            <a:xfrm rot="5400000">
              <a:off x="6791194" y="1344504"/>
              <a:ext cx="460795" cy="137142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2" name="圆角矩形 1"/>
            <p:cNvSpPr/>
            <p:nvPr/>
          </p:nvSpPr>
          <p:spPr>
            <a:xfrm rot="5400000">
              <a:off x="6786438" y="1803377"/>
              <a:ext cx="460795" cy="137142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3" name="圆角矩形 1"/>
            <p:cNvSpPr/>
            <p:nvPr/>
          </p:nvSpPr>
          <p:spPr>
            <a:xfrm rot="5400000">
              <a:off x="6786437" y="2262250"/>
              <a:ext cx="460795" cy="137142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4" name="圆角矩形 1"/>
            <p:cNvSpPr/>
            <p:nvPr/>
          </p:nvSpPr>
          <p:spPr>
            <a:xfrm rot="5400000">
              <a:off x="6786437" y="2721122"/>
              <a:ext cx="460795" cy="137142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5" name="圆角矩形 44"/>
            <p:cNvSpPr/>
            <p:nvPr/>
          </p:nvSpPr>
          <p:spPr>
            <a:xfrm>
              <a:off x="7005137" y="0"/>
              <a:ext cx="32911" cy="725727"/>
            </a:xfrm>
            <a:prstGeom prst="roundRect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6" name="圆角矩形 1"/>
            <p:cNvSpPr/>
            <p:nvPr/>
          </p:nvSpPr>
          <p:spPr>
            <a:xfrm rot="5400000">
              <a:off x="6786437" y="3176572"/>
              <a:ext cx="460795" cy="137142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7" name="圆角矩形 1"/>
            <p:cNvSpPr/>
            <p:nvPr/>
          </p:nvSpPr>
          <p:spPr>
            <a:xfrm rot="5400000">
              <a:off x="6786437" y="3646887"/>
              <a:ext cx="460795" cy="137142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8" name="圆角矩形 1"/>
            <p:cNvSpPr/>
            <p:nvPr/>
          </p:nvSpPr>
          <p:spPr>
            <a:xfrm rot="5400000">
              <a:off x="6786437" y="4107683"/>
              <a:ext cx="460795" cy="137142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51" name="椭圆 50"/>
          <p:cNvSpPr/>
          <p:nvPr/>
        </p:nvSpPr>
        <p:spPr>
          <a:xfrm>
            <a:off x="7844523" y="2015941"/>
            <a:ext cx="187109" cy="187109"/>
          </a:xfrm>
          <a:prstGeom prst="ellipse">
            <a:avLst/>
          </a:prstGeom>
          <a:solidFill>
            <a:sysClr val="window" lastClr="FFFFFF"/>
          </a:solidFill>
          <a:ln w="107950" cap="flat" cmpd="sng" algn="ctr">
            <a:solidFill>
              <a:srgbClr val="EEECE1">
                <a:lumMod val="50000"/>
              </a:srgbClr>
            </a:solidFill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7844523" y="2706040"/>
            <a:ext cx="187109" cy="187109"/>
          </a:xfrm>
          <a:prstGeom prst="ellipse">
            <a:avLst/>
          </a:prstGeom>
          <a:solidFill>
            <a:sysClr val="window" lastClr="FFFFFF"/>
          </a:solidFill>
          <a:ln w="107950" cap="flat" cmpd="sng" algn="ctr">
            <a:solidFill>
              <a:srgbClr val="EEECE1">
                <a:lumMod val="50000"/>
              </a:srgbClr>
            </a:solidFill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7844523" y="3396138"/>
            <a:ext cx="187109" cy="187109"/>
          </a:xfrm>
          <a:prstGeom prst="ellipse">
            <a:avLst/>
          </a:prstGeom>
          <a:solidFill>
            <a:sysClr val="window" lastClr="FFFFFF"/>
          </a:solidFill>
          <a:ln w="107950" cap="flat" cmpd="sng" algn="ctr">
            <a:solidFill>
              <a:srgbClr val="EEECE1">
                <a:lumMod val="50000"/>
              </a:srgbClr>
            </a:solidFill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55" name="直接连接符 54"/>
          <p:cNvCxnSpPr/>
          <p:nvPr/>
        </p:nvCxnSpPr>
        <p:spPr>
          <a:xfrm flipH="1">
            <a:off x="6403657" y="1615440"/>
            <a:ext cx="1490663" cy="1429"/>
          </a:xfrm>
          <a:prstGeom prst="line">
            <a:avLst/>
          </a:prstGeom>
          <a:noFill/>
          <a:ln w="28575" cap="flat" cmpd="sng" algn="ctr">
            <a:solidFill>
              <a:srgbClr val="EEECE1">
                <a:lumMod val="50000"/>
              </a:srgbClr>
            </a:solidFill>
            <a:prstDash val="sysDash"/>
          </a:ln>
          <a:effectLst/>
        </p:spPr>
      </p:cxnSp>
      <p:grpSp>
        <p:nvGrpSpPr>
          <p:cNvPr id="60" name="组合 59"/>
          <p:cNvGrpSpPr/>
          <p:nvPr/>
        </p:nvGrpSpPr>
        <p:grpSpPr>
          <a:xfrm>
            <a:off x="1732598" y="834866"/>
            <a:ext cx="5539264" cy="1716405"/>
            <a:chOff x="2267744" y="854119"/>
            <a:chExt cx="2736304" cy="1174951"/>
          </a:xfrm>
        </p:grpSpPr>
        <p:sp>
          <p:nvSpPr>
            <p:cNvPr id="61" name="矩形 60"/>
            <p:cNvSpPr/>
            <p:nvPr/>
          </p:nvSpPr>
          <p:spPr>
            <a:xfrm>
              <a:off x="2267744" y="854119"/>
              <a:ext cx="2736304" cy="1174951"/>
            </a:xfrm>
            <a:prstGeom prst="rect">
              <a:avLst/>
            </a:prstGeom>
            <a:gradFill flip="none" rotWithShape="1">
              <a:gsLst>
                <a:gs pos="0">
                  <a:srgbClr val="EEECE1">
                    <a:lumMod val="50000"/>
                    <a:shade val="30000"/>
                    <a:satMod val="115000"/>
                  </a:srgbClr>
                </a:gs>
                <a:gs pos="50000">
                  <a:srgbClr val="EEECE1">
                    <a:lumMod val="50000"/>
                    <a:shade val="67500"/>
                    <a:satMod val="115000"/>
                  </a:srgbClr>
                </a:gs>
                <a:gs pos="100000">
                  <a:srgbClr val="EEECE1">
                    <a:lumMod val="5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2343546" y="914405"/>
              <a:ext cx="2614449" cy="105895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1913097" y="922973"/>
            <a:ext cx="5318284" cy="15225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风娃娃又来到河边，看见许多船工正拉着一艘大船。他们弯着腰，流着汗，“嗨呦，嗨呦”喊着号子，可是船却走得很慢很慢。</a:t>
            </a:r>
            <a:endParaRPr lang="en-US" altLang="zh-CN" sz="21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0142" y="2810352"/>
            <a:ext cx="5674043" cy="15225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他急忙跑过去，对着船帆用力吹了口气，船飞快地跑了起来。船工们笑了，一边收起纤绳，一边向风娃娃表示感谢。</a:t>
            </a:r>
            <a:endParaRPr lang="en-US" altLang="zh-CN" sz="21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ldLvl="0" animBg="1"/>
      <p:bldP spid="52" grpId="0" bldLvl="0" animBg="1"/>
      <p:bldP spid="53" grpId="0" bldLvl="0" animBg="1"/>
      <p:bldP spid="33" grpId="0"/>
      <p:bldP spid="4" grpId="0"/>
      <p:bldP spid="4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G_AutoShape 108"/>
          <p:cNvSpPr>
            <a:spLocks noChangeArrowheads="1"/>
          </p:cNvSpPr>
          <p:nvPr/>
        </p:nvSpPr>
        <p:spPr bwMode="auto">
          <a:xfrm>
            <a:off x="5063966" y="3570923"/>
            <a:ext cx="2413635" cy="302419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14CD68"/>
              </a:gs>
              <a:gs pos="100000">
                <a:srgbClr val="035C7D"/>
              </a:gs>
            </a:gsLst>
            <a:lin ang="5400000" scaled="0"/>
          </a:gradFill>
          <a:ln w="19050" cmpd="sng">
            <a:solidFill>
              <a:srgbClr val="FFFFFF"/>
            </a:solidFill>
            <a:bevel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b="1" i="1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文本框 9"/>
          <p:cNvSpPr txBox="1"/>
          <p:nvPr/>
        </p:nvSpPr>
        <p:spPr>
          <a:xfrm rot="10800000" flipV="1">
            <a:off x="2739390" y="813435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3833336" y="1432560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5204460" y="1076325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5" name="TG_AutoShape 108"/>
          <p:cNvSpPr>
            <a:spLocks noChangeArrowheads="1"/>
          </p:cNvSpPr>
          <p:nvPr/>
        </p:nvSpPr>
        <p:spPr bwMode="auto">
          <a:xfrm>
            <a:off x="5578316" y="2429828"/>
            <a:ext cx="2413635" cy="302419"/>
          </a:xfrm>
          <a:prstGeom prst="roundRect">
            <a:avLst>
              <a:gd name="adj" fmla="val 50000"/>
            </a:avLst>
          </a:prstGeom>
          <a:solidFill>
            <a:srgbClr val="D99B75"/>
          </a:solidFill>
          <a:ln w="19050" cmpd="sng">
            <a:solidFill>
              <a:srgbClr val="FFFFFF"/>
            </a:solidFill>
            <a:bevel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b="1" i="1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6" name="TG_AutoShape 110"/>
          <p:cNvSpPr>
            <a:spLocks noChangeArrowheads="1"/>
          </p:cNvSpPr>
          <p:nvPr/>
        </p:nvSpPr>
        <p:spPr bwMode="auto">
          <a:xfrm>
            <a:off x="5243513" y="2999899"/>
            <a:ext cx="2958941" cy="331470"/>
          </a:xfrm>
          <a:prstGeom prst="roundRect">
            <a:avLst>
              <a:gd name="adj" fmla="val 50000"/>
            </a:avLst>
          </a:prstGeom>
          <a:solidFill>
            <a:srgbClr val="CC99FF"/>
          </a:solidFill>
          <a:ln w="19050" cmpd="sng">
            <a:solidFill>
              <a:srgbClr val="FFFFFF"/>
            </a:solidFill>
            <a:bevel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b="1" i="1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9" name="Oval 41"/>
          <p:cNvSpPr>
            <a:spLocks noChangeArrowheads="1"/>
          </p:cNvSpPr>
          <p:nvPr/>
        </p:nvSpPr>
        <p:spPr bwMode="auto">
          <a:xfrm>
            <a:off x="5445496" y="2325227"/>
            <a:ext cx="342900" cy="302419"/>
          </a:xfrm>
          <a:prstGeom prst="ellipse">
            <a:avLst/>
          </a:prstGeom>
          <a:solidFill>
            <a:srgbClr val="E1B193"/>
          </a:solidFill>
          <a:ln>
            <a:noFill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b="1" i="1" kern="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2</a:t>
            </a:r>
            <a:endParaRPr lang="zh-CN" altLang="en-US" kern="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50" name="Oval 42"/>
          <p:cNvSpPr>
            <a:spLocks noChangeArrowheads="1"/>
          </p:cNvSpPr>
          <p:nvPr/>
        </p:nvSpPr>
        <p:spPr bwMode="auto">
          <a:xfrm>
            <a:off x="8045345" y="2857913"/>
            <a:ext cx="342900" cy="302419"/>
          </a:xfrm>
          <a:prstGeom prst="ellipse">
            <a:avLst/>
          </a:prstGeom>
          <a:solidFill>
            <a:srgbClr val="CC99FF"/>
          </a:solidFill>
          <a:ln>
            <a:noFill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b="1" i="1" kern="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3</a:t>
            </a:r>
            <a:endParaRPr lang="zh-CN" altLang="en-US" kern="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131434" y="2970061"/>
            <a:ext cx="3070860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“嗨呦，嗨呦”喊着号子</a:t>
            </a:r>
            <a:endParaRPr lang="zh-CN" altLang="en-US" sz="21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TG_AutoShape 111"/>
          <p:cNvSpPr>
            <a:spLocks noChangeArrowheads="1"/>
          </p:cNvSpPr>
          <p:nvPr/>
        </p:nvSpPr>
        <p:spPr bwMode="auto">
          <a:xfrm>
            <a:off x="5243513" y="1874996"/>
            <a:ext cx="3258979" cy="302419"/>
          </a:xfrm>
          <a:prstGeom prst="roundRect">
            <a:avLst>
              <a:gd name="adj" fmla="val 50000"/>
            </a:avLst>
          </a:prstGeom>
          <a:solidFill>
            <a:srgbClr val="BBE0E3">
              <a:lumMod val="90000"/>
            </a:srgbClr>
          </a:solidFill>
          <a:ln w="19050" cmpd="sng">
            <a:solidFill>
              <a:srgbClr val="FFFFFF"/>
            </a:solidFill>
            <a:bevel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 b="1" i="1" kern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317565" y="1830150"/>
            <a:ext cx="3070860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许多船工正拉着一艘大船</a:t>
            </a:r>
            <a:endParaRPr lang="zh-CN" altLang="en-US" sz="21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831205" y="2385536"/>
            <a:ext cx="2160270" cy="39147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弯着腰，流着汗</a:t>
            </a:r>
            <a:endParaRPr lang="zh-CN" altLang="en-US" sz="21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3" name="Oval 40"/>
          <p:cNvSpPr>
            <a:spLocks noChangeArrowheads="1"/>
          </p:cNvSpPr>
          <p:nvPr/>
        </p:nvSpPr>
        <p:spPr bwMode="auto">
          <a:xfrm>
            <a:off x="8272992" y="1642523"/>
            <a:ext cx="342900" cy="302419"/>
          </a:xfrm>
          <a:prstGeom prst="ellipse">
            <a:avLst/>
          </a:prstGeom>
          <a:solidFill>
            <a:srgbClr val="BBE0E3">
              <a:lumMod val="90000"/>
            </a:srgbClr>
          </a:solidFill>
          <a:ln>
            <a:noFill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b="1" i="1" kern="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1</a:t>
            </a:r>
            <a:endParaRPr lang="zh-CN" altLang="en-US" kern="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685348" y="1076325"/>
            <a:ext cx="3170396" cy="39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defRPr/>
            </a:pPr>
            <a:r>
              <a:rPr lang="zh-CN" altLang="en-US" sz="21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风娃娃来到河边的情景</a:t>
            </a:r>
            <a:endParaRPr lang="zh-CN" altLang="en-US" sz="21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891028" y="2065348"/>
            <a:ext cx="534389" cy="1808018"/>
          </a:xfrm>
          <a:custGeom>
            <a:avLst/>
            <a:gdLst>
              <a:gd name="connsiteX0" fmla="*/ 676893 w 712519"/>
              <a:gd name="connsiteY0" fmla="*/ 0 h 2410691"/>
              <a:gd name="connsiteX1" fmla="*/ 0 w 712519"/>
              <a:gd name="connsiteY1" fmla="*/ 0 h 2410691"/>
              <a:gd name="connsiteX2" fmla="*/ 0 w 712519"/>
              <a:gd name="connsiteY2" fmla="*/ 2410691 h 2410691"/>
              <a:gd name="connsiteX3" fmla="*/ 712519 w 712519"/>
              <a:gd name="connsiteY3" fmla="*/ 2410691 h 2410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2519" h="2410691">
                <a:moveTo>
                  <a:pt x="676893" y="0"/>
                </a:moveTo>
                <a:lnTo>
                  <a:pt x="0" y="0"/>
                </a:lnTo>
                <a:lnTo>
                  <a:pt x="0" y="2410691"/>
                </a:lnTo>
                <a:lnTo>
                  <a:pt x="712519" y="2410691"/>
                </a:lnTo>
              </a:path>
            </a:pathLst>
          </a:custGeom>
          <a:noFill/>
          <a:ln>
            <a:solidFill>
              <a:schemeClr val="accent3"/>
            </a:solidFill>
            <a:prstDash val="sysDash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7" name="椭圆 9"/>
          <p:cNvSpPr/>
          <p:nvPr/>
        </p:nvSpPr>
        <p:spPr>
          <a:xfrm>
            <a:off x="1387802" y="1594622"/>
            <a:ext cx="3097045" cy="1219567"/>
          </a:xfrm>
          <a:custGeom>
            <a:avLst/>
            <a:gdLst/>
            <a:ahLst/>
            <a:cxnLst/>
            <a:rect l="l" t="t" r="r" b="b"/>
            <a:pathLst>
              <a:path w="5166653" h="2369443">
                <a:moveTo>
                  <a:pt x="1350229" y="0"/>
                </a:moveTo>
                <a:lnTo>
                  <a:pt x="5166653" y="0"/>
                </a:lnTo>
                <a:lnTo>
                  <a:pt x="5166653" y="2369443"/>
                </a:lnTo>
                <a:lnTo>
                  <a:pt x="1350229" y="2369443"/>
                </a:lnTo>
                <a:lnTo>
                  <a:pt x="1350229" y="2153255"/>
                </a:lnTo>
                <a:cubicBezTo>
                  <a:pt x="1247686" y="2188856"/>
                  <a:pt x="1137525" y="2207687"/>
                  <a:pt x="1022966" y="2207687"/>
                </a:cubicBezTo>
                <a:cubicBezTo>
                  <a:pt x="457997" y="2207687"/>
                  <a:pt x="0" y="1749690"/>
                  <a:pt x="0" y="1184721"/>
                </a:cubicBezTo>
                <a:cubicBezTo>
                  <a:pt x="0" y="619752"/>
                  <a:pt x="457997" y="161755"/>
                  <a:pt x="1022966" y="161755"/>
                </a:cubicBezTo>
                <a:cubicBezTo>
                  <a:pt x="1137525" y="161755"/>
                  <a:pt x="1247686" y="180586"/>
                  <a:pt x="1350229" y="216187"/>
                </a:cubicBezTo>
                <a:close/>
              </a:path>
            </a:pathLst>
          </a:custGeom>
          <a:solidFill>
            <a:schemeClr val="bg1"/>
          </a:solidFill>
          <a:ln w="44450">
            <a:solidFill>
              <a:srgbClr val="92D050"/>
            </a:solidFill>
          </a:ln>
          <a:effectLst>
            <a:outerShdw blurRad="38100" dist="63500" dir="5400000" algn="t" rotWithShape="0">
              <a:schemeClr val="accent3">
                <a:lumMod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376372" y="1764769"/>
            <a:ext cx="884771" cy="884771"/>
            <a:chOff x="1573983" y="1974776"/>
            <a:chExt cx="1813954" cy="1813954"/>
          </a:xfrm>
        </p:grpSpPr>
        <p:grpSp>
          <p:nvGrpSpPr>
            <p:cNvPr id="39" name="组合 38"/>
            <p:cNvGrpSpPr/>
            <p:nvPr/>
          </p:nvGrpSpPr>
          <p:grpSpPr>
            <a:xfrm rot="1267204">
              <a:off x="1573983" y="1974776"/>
              <a:ext cx="1813954" cy="1813954"/>
              <a:chOff x="3518404" y="1580443"/>
              <a:chExt cx="1276350" cy="1276350"/>
            </a:xfrm>
          </p:grpSpPr>
          <p:sp>
            <p:nvSpPr>
              <p:cNvPr id="40" name="椭圆 39"/>
              <p:cNvSpPr/>
              <p:nvPr/>
            </p:nvSpPr>
            <p:spPr bwMode="auto">
              <a:xfrm>
                <a:off x="3518404" y="1580443"/>
                <a:ext cx="1276350" cy="1276350"/>
              </a:xfrm>
              <a:prstGeom prst="ellipse">
                <a:avLst/>
              </a:prstGeom>
              <a:gradFill flip="none" rotWithShape="1">
                <a:gsLst>
                  <a:gs pos="0">
                    <a:srgbClr val="DAED23"/>
                  </a:gs>
                  <a:gs pos="47000">
                    <a:srgbClr val="C1D31B"/>
                  </a:gs>
                  <a:gs pos="82000">
                    <a:srgbClr val="809B1D"/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6350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 bwMode="auto">
              <a:xfrm rot="20122633">
                <a:off x="3974016" y="2569456"/>
                <a:ext cx="774700" cy="266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55000"/>
                    </a:schemeClr>
                  </a:gs>
                  <a:gs pos="50000">
                    <a:schemeClr val="bg1">
                      <a:shade val="67500"/>
                      <a:satMod val="115000"/>
                      <a:alpha val="12000"/>
                    </a:schemeClr>
                  </a:gs>
                  <a:gs pos="100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 bwMode="auto">
              <a:xfrm rot="912585">
                <a:off x="3692475" y="1631589"/>
                <a:ext cx="838059" cy="83805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6000">
                    <a:schemeClr val="bg1">
                      <a:alpha val="51000"/>
                    </a:schemeClr>
                  </a:gs>
                  <a:gs pos="30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sp>
          <p:nvSpPr>
            <p:cNvPr id="43" name="椭圆 42"/>
            <p:cNvSpPr/>
            <p:nvPr/>
          </p:nvSpPr>
          <p:spPr>
            <a:xfrm rot="1267204">
              <a:off x="1780571" y="2169363"/>
              <a:ext cx="1393865" cy="13938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44" name="椭圆 9"/>
          <p:cNvSpPr/>
          <p:nvPr/>
        </p:nvSpPr>
        <p:spPr>
          <a:xfrm>
            <a:off x="1373936" y="3129526"/>
            <a:ext cx="3097045" cy="1219567"/>
          </a:xfrm>
          <a:custGeom>
            <a:avLst/>
            <a:gdLst/>
            <a:ahLst/>
            <a:cxnLst/>
            <a:rect l="l" t="t" r="r" b="b"/>
            <a:pathLst>
              <a:path w="5166653" h="2369443">
                <a:moveTo>
                  <a:pt x="1350229" y="0"/>
                </a:moveTo>
                <a:lnTo>
                  <a:pt x="5166653" y="0"/>
                </a:lnTo>
                <a:lnTo>
                  <a:pt x="5166653" y="2369443"/>
                </a:lnTo>
                <a:lnTo>
                  <a:pt x="1350229" y="2369443"/>
                </a:lnTo>
                <a:lnTo>
                  <a:pt x="1350229" y="2153255"/>
                </a:lnTo>
                <a:cubicBezTo>
                  <a:pt x="1247686" y="2188856"/>
                  <a:pt x="1137525" y="2207687"/>
                  <a:pt x="1022966" y="2207687"/>
                </a:cubicBezTo>
                <a:cubicBezTo>
                  <a:pt x="457997" y="2207687"/>
                  <a:pt x="0" y="1749690"/>
                  <a:pt x="0" y="1184721"/>
                </a:cubicBezTo>
                <a:cubicBezTo>
                  <a:pt x="0" y="619752"/>
                  <a:pt x="457997" y="161755"/>
                  <a:pt x="1022966" y="161755"/>
                </a:cubicBezTo>
                <a:cubicBezTo>
                  <a:pt x="1137525" y="161755"/>
                  <a:pt x="1247686" y="180586"/>
                  <a:pt x="1350229" y="216187"/>
                </a:cubicBezTo>
                <a:close/>
              </a:path>
            </a:pathLst>
          </a:custGeom>
          <a:solidFill>
            <a:schemeClr val="bg1"/>
          </a:solidFill>
          <a:ln w="41275">
            <a:solidFill>
              <a:srgbClr val="92D050"/>
            </a:solidFill>
          </a:ln>
          <a:effectLst>
            <a:outerShdw blurRad="38100" dist="63500" dir="5400000" algn="t" rotWithShape="0">
              <a:schemeClr val="accent3">
                <a:lumMod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1316310" y="3235379"/>
            <a:ext cx="884771" cy="884771"/>
            <a:chOff x="1573983" y="1974776"/>
            <a:chExt cx="1813954" cy="1813954"/>
          </a:xfrm>
        </p:grpSpPr>
        <p:grpSp>
          <p:nvGrpSpPr>
            <p:cNvPr id="48" name="组合 47"/>
            <p:cNvGrpSpPr/>
            <p:nvPr/>
          </p:nvGrpSpPr>
          <p:grpSpPr>
            <a:xfrm rot="1267204">
              <a:off x="1573983" y="1974776"/>
              <a:ext cx="1813954" cy="1813954"/>
              <a:chOff x="3518404" y="1580443"/>
              <a:chExt cx="1276350" cy="1276350"/>
            </a:xfrm>
          </p:grpSpPr>
          <p:sp>
            <p:nvSpPr>
              <p:cNvPr id="51" name="椭圆 50"/>
              <p:cNvSpPr/>
              <p:nvPr/>
            </p:nvSpPr>
            <p:spPr bwMode="auto">
              <a:xfrm>
                <a:off x="3518404" y="1580443"/>
                <a:ext cx="1276350" cy="1276350"/>
              </a:xfrm>
              <a:prstGeom prst="ellipse">
                <a:avLst/>
              </a:prstGeom>
              <a:gradFill flip="none" rotWithShape="1">
                <a:gsLst>
                  <a:gs pos="0">
                    <a:srgbClr val="DAED23"/>
                  </a:gs>
                  <a:gs pos="47000">
                    <a:srgbClr val="C1D31B"/>
                  </a:gs>
                  <a:gs pos="82000">
                    <a:srgbClr val="809B1D"/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6350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 bwMode="auto">
              <a:xfrm rot="20122633">
                <a:off x="3974016" y="2569456"/>
                <a:ext cx="774700" cy="2667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55000"/>
                    </a:schemeClr>
                  </a:gs>
                  <a:gs pos="50000">
                    <a:schemeClr val="bg1">
                      <a:shade val="67500"/>
                      <a:satMod val="115000"/>
                      <a:alpha val="12000"/>
                    </a:schemeClr>
                  </a:gs>
                  <a:gs pos="100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 bwMode="auto">
              <a:xfrm rot="912585">
                <a:off x="3692475" y="1631589"/>
                <a:ext cx="838059" cy="83805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6000">
                    <a:schemeClr val="bg1">
                      <a:alpha val="51000"/>
                    </a:schemeClr>
                  </a:gs>
                  <a:gs pos="30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sp>
          <p:nvSpPr>
            <p:cNvPr id="55" name="椭圆 54"/>
            <p:cNvSpPr/>
            <p:nvPr/>
          </p:nvSpPr>
          <p:spPr>
            <a:xfrm rot="1267204">
              <a:off x="1780571" y="2169363"/>
              <a:ext cx="1393865" cy="13938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62" name="矩形 61"/>
          <p:cNvSpPr/>
          <p:nvPr/>
        </p:nvSpPr>
        <p:spPr>
          <a:xfrm>
            <a:off x="382906" y="2005489"/>
            <a:ext cx="396716" cy="200739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>
                <a:latin typeface="微软雅黑"/>
                <a:ea typeface="微软雅黑"/>
                <a:sym typeface="微软雅黑"/>
              </a:rPr>
              <a:t>风娃娃吹过后</a:t>
            </a:r>
            <a:endParaRPr lang="zh-CN" altLang="en-US" sz="21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464945" y="2008822"/>
            <a:ext cx="729615" cy="39147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>
                <a:latin typeface="微软雅黑"/>
                <a:ea typeface="微软雅黑"/>
                <a:sym typeface="微软雅黑"/>
              </a:rPr>
              <a:t>船速</a:t>
            </a:r>
            <a:endParaRPr lang="zh-CN" altLang="en-US" sz="21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1496406" y="3526793"/>
            <a:ext cx="819626" cy="39147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>
                <a:latin typeface="微软雅黑"/>
                <a:ea typeface="微软雅黑"/>
                <a:sym typeface="微软雅黑"/>
              </a:rPr>
              <a:t>船工</a:t>
            </a:r>
            <a:endParaRPr lang="zh-CN" altLang="en-US" sz="21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2390776" y="1642586"/>
            <a:ext cx="1894046" cy="9002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8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船飞快地跑了起来</a:t>
            </a:r>
            <a:endParaRPr lang="zh-CN" altLang="en-US" sz="1800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2346960" y="3064669"/>
            <a:ext cx="2188369" cy="13149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8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船工们笑了，一边收起纤绳，一边向风娃娃表示感谢。</a:t>
            </a:r>
            <a:endParaRPr lang="zh-CN" altLang="en-US" sz="1800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203984" y="3526155"/>
            <a:ext cx="2727960" cy="39147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船却走得很慢很慢</a:t>
            </a:r>
            <a:endParaRPr lang="zh-CN" altLang="en-US" sz="21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Oval 42"/>
          <p:cNvSpPr>
            <a:spLocks noChangeArrowheads="1"/>
          </p:cNvSpPr>
          <p:nvPr/>
        </p:nvSpPr>
        <p:spPr bwMode="auto">
          <a:xfrm>
            <a:off x="4861613" y="3469894"/>
            <a:ext cx="342900" cy="302419"/>
          </a:xfrm>
          <a:prstGeom prst="ellipse">
            <a:avLst/>
          </a:prstGeom>
          <a:gradFill>
            <a:gsLst>
              <a:gs pos="100000">
                <a:srgbClr val="14CD68"/>
              </a:gs>
              <a:gs pos="100000">
                <a:srgbClr val="035C7D"/>
              </a:gs>
            </a:gsLst>
            <a:lin ang="5400000" scaled="0"/>
          </a:gradFill>
          <a:ln>
            <a:noFill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b="1" i="1" kern="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4</a:t>
            </a:r>
            <a:endParaRPr lang="en-US" kern="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9491" y="478155"/>
            <a:ext cx="1564481" cy="954405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45" grpId="0" bldLvl="0" animBg="1"/>
      <p:bldP spid="46" grpId="0" bldLvl="0" animBg="1"/>
      <p:bldP spid="49" grpId="0" bldLvl="0" animBg="1"/>
      <p:bldP spid="50" grpId="0" bldLvl="0" animBg="1"/>
      <p:bldP spid="54" grpId="0"/>
      <p:bldP spid="4" grpId="0" bldLvl="0" animBg="1"/>
      <p:bldP spid="9" grpId="0"/>
      <p:bldP spid="11" grpId="0"/>
      <p:bldP spid="13" grpId="0" bldLvl="0" animBg="1"/>
      <p:bldP spid="14" grpId="0"/>
      <p:bldP spid="15" grpId="0" bldLvl="0" animBg="1"/>
      <p:bldP spid="37" grpId="0" bldLvl="0" animBg="1"/>
      <p:bldP spid="44" grpId="0" bldLvl="0" animBg="1"/>
      <p:bldP spid="62" grpId="0"/>
      <p:bldP spid="65" grpId="0"/>
      <p:bldP spid="66" grpId="0"/>
      <p:bldP spid="67" grpId="0"/>
      <p:bldP spid="68" grpId="1"/>
      <p:bldP spid="12" grpId="0"/>
      <p:bldP spid="6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圆角矩形 23"/>
          <p:cNvSpPr/>
          <p:nvPr/>
        </p:nvSpPr>
        <p:spPr>
          <a:xfrm>
            <a:off x="558642" y="952977"/>
            <a:ext cx="8063389" cy="3261836"/>
          </a:xfrm>
          <a:prstGeom prst="roundRect">
            <a:avLst>
              <a:gd name="adj" fmla="val 10006"/>
            </a:avLst>
          </a:prstGeom>
          <a:solidFill>
            <a:srgbClr val="4BACC6"/>
          </a:solidFill>
          <a:ln w="25400" cap="flat" cmpd="sng" algn="ctr">
            <a:noFill/>
            <a:prstDash val="solid"/>
          </a:ln>
          <a:effectLst>
            <a:outerShdw dist="38100" algn="l" rotWithShape="0">
              <a:prstClr val="black">
                <a:alpha val="49000"/>
              </a:prstClr>
            </a:outerShdw>
          </a:effectLst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08648" y="852964"/>
            <a:ext cx="8199596" cy="346186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风娃娃想：帮助人们做好事，真容易，只要有力气就行。</a:t>
            </a:r>
          </a:p>
          <a:p>
            <a:pPr indent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他这么想着，来到一个广场上。那里有几个孩子正在放风筝。风娃娃看见了，赶紧过去用力吹。风筝在空中摇摇摆摆，有的还翻起了跟头。不一会儿，风筝被吹得无影无踪，孩子们伤心极了。</a:t>
            </a:r>
          </a:p>
          <a:p>
            <a:pPr indent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风娃娃却一点儿也不知道，他仍然东吹吹，西吹吹。就这样，风娃娃吹跑了人们晾晒的衣服，折断了路边新栽的小树</a:t>
            </a:r>
            <a:r>
              <a:rPr lang="en-US" altLang="zh-CN" sz="21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……</a:t>
            </a:r>
            <a:r>
              <a:rPr lang="zh-CN" altLang="en-US" sz="21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人们都生气了，纷纷责怪他。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  <p:bldP spid="6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 rot="10800000" flipV="1">
            <a:off x="2987040" y="83486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4080986" y="1453991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5452110" y="109775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3" name="缺角矩形 12"/>
          <p:cNvSpPr>
            <a:spLocks noChangeArrowheads="1"/>
          </p:cNvSpPr>
          <p:nvPr/>
        </p:nvSpPr>
        <p:spPr bwMode="auto">
          <a:xfrm>
            <a:off x="1991201" y="879158"/>
            <a:ext cx="4699635" cy="689134"/>
          </a:xfrm>
          <a:prstGeom prst="plaque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lIns="68580" tIns="34290" rIns="68580" bIns="34290" anchor="ctr"/>
          <a:lstStyle>
            <a:lvl1pPr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2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u"/>
              <a:tabLst>
                <a:tab pos="102394" algn="l"/>
              </a:tabLst>
              <a:defRPr/>
            </a:pPr>
            <a:endParaRPr lang="zh-CN" altLang="zh-CN" sz="1100" kern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4" name="矩形 13"/>
          <p:cNvSpPr>
            <a:spLocks noChangeArrowheads="1"/>
          </p:cNvSpPr>
          <p:nvPr/>
        </p:nvSpPr>
        <p:spPr bwMode="auto">
          <a:xfrm>
            <a:off x="1006317" y="1713072"/>
            <a:ext cx="1821656" cy="15778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lIns="68580" tIns="34290" rIns="68580" bIns="34290" anchor="ctr"/>
          <a:lstStyle>
            <a:lvl1pPr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2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u"/>
              <a:tabLst>
                <a:tab pos="102394" algn="l"/>
              </a:tabLst>
              <a:defRPr/>
            </a:pPr>
            <a:endParaRPr lang="zh-CN" altLang="zh-CN" sz="1100" kern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5" name="矩形 13"/>
          <p:cNvSpPr>
            <a:spLocks noChangeArrowheads="1"/>
          </p:cNvSpPr>
          <p:nvPr/>
        </p:nvSpPr>
        <p:spPr bwMode="auto">
          <a:xfrm>
            <a:off x="3228499" y="1730692"/>
            <a:ext cx="1821656" cy="15821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lIns="68580" tIns="34290" rIns="68580" bIns="34290" anchor="ctr"/>
          <a:lstStyle>
            <a:lvl1pPr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2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u"/>
              <a:tabLst>
                <a:tab pos="102394" algn="l"/>
              </a:tabLst>
              <a:defRPr/>
            </a:pPr>
            <a:endParaRPr lang="zh-CN" altLang="zh-CN" sz="1100" kern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8" name="AutoShape 2"/>
          <p:cNvSpPr>
            <a:spLocks noChangeArrowheads="1"/>
          </p:cNvSpPr>
          <p:nvPr/>
        </p:nvSpPr>
        <p:spPr bwMode="auto">
          <a:xfrm>
            <a:off x="3335440" y="1995116"/>
            <a:ext cx="1607344" cy="1019175"/>
          </a:xfrm>
          <a:prstGeom prst="roundRect">
            <a:avLst>
              <a:gd name="adj" fmla="val 11741"/>
            </a:avLst>
          </a:prstGeom>
          <a:solidFill>
            <a:srgbClr val="BBE0E3">
              <a:lumMod val="90000"/>
            </a:srgbClr>
          </a:solidFill>
          <a:ln>
            <a:noFill/>
          </a:ln>
        </p:spPr>
        <p:txBody>
          <a:bodyPr lIns="68580" tIns="34290" rIns="68580" bIns="3429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</a:tabLst>
              <a:defRPr/>
            </a:pPr>
            <a:endParaRPr lang="zh-CN" altLang="zh-CN" sz="1200" b="1" kern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0" name="矩形 13"/>
          <p:cNvSpPr>
            <a:spLocks noChangeArrowheads="1"/>
          </p:cNvSpPr>
          <p:nvPr/>
        </p:nvSpPr>
        <p:spPr bwMode="auto">
          <a:xfrm>
            <a:off x="5334477" y="1737837"/>
            <a:ext cx="1821656" cy="15282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lIns="68580" tIns="34290" rIns="68580" bIns="34290" anchor="ctr"/>
          <a:lstStyle>
            <a:lvl1pPr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6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2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u"/>
              <a:tabLst>
                <a:tab pos="102394" algn="l"/>
              </a:tabLst>
              <a:defRPr/>
            </a:pPr>
            <a:endParaRPr lang="zh-CN" altLang="zh-CN" sz="1100" kern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1" name="AutoShape 2"/>
          <p:cNvSpPr>
            <a:spLocks noChangeArrowheads="1"/>
          </p:cNvSpPr>
          <p:nvPr/>
        </p:nvSpPr>
        <p:spPr bwMode="auto">
          <a:xfrm>
            <a:off x="5441674" y="2002335"/>
            <a:ext cx="1607344" cy="1019175"/>
          </a:xfrm>
          <a:prstGeom prst="roundRect">
            <a:avLst>
              <a:gd name="adj" fmla="val 11741"/>
            </a:avLst>
          </a:prstGeom>
          <a:solidFill>
            <a:srgbClr val="BBE0E3">
              <a:lumMod val="90000"/>
            </a:srgbClr>
          </a:solidFill>
          <a:ln>
            <a:noFill/>
          </a:ln>
        </p:spPr>
        <p:txBody>
          <a:bodyPr lIns="68580" tIns="34290" rIns="68580" bIns="3429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</a:tabLst>
              <a:defRPr/>
            </a:pPr>
            <a:endParaRPr lang="zh-CN" altLang="zh-CN" sz="1200" b="1" kern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2" name="AutoShape 2"/>
          <p:cNvSpPr>
            <a:spLocks noChangeArrowheads="1"/>
          </p:cNvSpPr>
          <p:nvPr/>
        </p:nvSpPr>
        <p:spPr bwMode="auto">
          <a:xfrm>
            <a:off x="1113250" y="1977684"/>
            <a:ext cx="1607344" cy="1019175"/>
          </a:xfrm>
          <a:prstGeom prst="roundRect">
            <a:avLst>
              <a:gd name="adj" fmla="val 11741"/>
            </a:avLst>
          </a:prstGeom>
          <a:solidFill>
            <a:srgbClr val="BBE0E3">
              <a:lumMod val="90000"/>
            </a:srgbClr>
          </a:solidFill>
          <a:ln>
            <a:noFill/>
          </a:ln>
        </p:spPr>
        <p:txBody>
          <a:bodyPr lIns="68580" tIns="34290" rIns="68580" bIns="3429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</a:tabLst>
              <a:defRPr/>
            </a:pPr>
            <a:endParaRPr lang="zh-CN" altLang="zh-CN" sz="1200" b="1" kern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270760" y="929640"/>
            <a:ext cx="4348163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风娃娃来到广场上，做了些什么？</a:t>
            </a:r>
            <a:endParaRPr lang="en-US" altLang="zh-CN" sz="21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128237" y="1983581"/>
            <a:ext cx="1699736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l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dirty="0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风筝被吹得无影无踪</a:t>
            </a:r>
          </a:p>
        </p:txBody>
      </p:sp>
      <p:sp>
        <p:nvSpPr>
          <p:cNvPr id="36" name="矩形 35"/>
          <p:cNvSpPr/>
          <p:nvPr/>
        </p:nvSpPr>
        <p:spPr>
          <a:xfrm>
            <a:off x="3375184" y="1959293"/>
            <a:ext cx="1569244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dirty="0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吹跑了人们晾晒的衣服</a:t>
            </a:r>
          </a:p>
        </p:txBody>
      </p:sp>
      <p:sp>
        <p:nvSpPr>
          <p:cNvPr id="38" name="矩形 37"/>
          <p:cNvSpPr/>
          <p:nvPr/>
        </p:nvSpPr>
        <p:spPr>
          <a:xfrm>
            <a:off x="5471161" y="1959293"/>
            <a:ext cx="1577816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l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dirty="0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  <a:sym typeface="微软雅黑"/>
              </a:rPr>
              <a:t>折断了路边新栽的小树</a:t>
            </a:r>
          </a:p>
        </p:txBody>
      </p:sp>
      <p:sp>
        <p:nvSpPr>
          <p:cNvPr id="40" name="矩形 39"/>
          <p:cNvSpPr/>
          <p:nvPr/>
        </p:nvSpPr>
        <p:spPr>
          <a:xfrm>
            <a:off x="1648777" y="3661886"/>
            <a:ext cx="3294698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dirty="0">
                <a:solidFill>
                  <a:srgbClr val="C00000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说明人们对风娃娃在广场上的做法非常讨厌。</a:t>
            </a:r>
            <a:endParaRPr lang="zh-CN" altLang="en-US" sz="2100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椭圆形标注 3"/>
          <p:cNvSpPr/>
          <p:nvPr/>
        </p:nvSpPr>
        <p:spPr>
          <a:xfrm rot="20965210">
            <a:off x="6038850" y="3136583"/>
            <a:ext cx="3076575" cy="587216"/>
          </a:xfrm>
          <a:prstGeom prst="wedgeEllipseCallout">
            <a:avLst>
              <a:gd name="adj1" fmla="val 3017"/>
              <a:gd name="adj2" fmla="val 68803"/>
            </a:avLst>
          </a:prstGeom>
          <a:gradFill flip="none" rotWithShape="1">
            <a:gsLst>
              <a:gs pos="98000">
                <a:srgbClr val="0595A1"/>
              </a:gs>
              <a:gs pos="0">
                <a:srgbClr val="008B96"/>
              </a:gs>
              <a:gs pos="58000">
                <a:srgbClr val="00D1D1"/>
              </a:gs>
            </a:gsLst>
            <a:lin ang="3660000" scaled="0"/>
            <a:tileRect/>
          </a:gradFill>
          <a:ln w="25400" cap="flat" cmpd="sng" algn="ctr">
            <a:solidFill>
              <a:srgbClr val="00D1D1"/>
            </a:solidFill>
            <a:prstDash val="solid"/>
          </a:ln>
          <a:effectLst>
            <a:outerShdw blurRad="368300" dist="127000" algn="l" rotWithShape="0">
              <a:prstClr val="black">
                <a:alpha val="37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 rot="20700000">
            <a:off x="6447948" y="3227546"/>
            <a:ext cx="2437448" cy="39147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人们都纷纷责怪他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4186" y="684371"/>
            <a:ext cx="2122646" cy="115633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24" grpId="0" bldLvl="0" animBg="1"/>
      <p:bldP spid="25" grpId="0" bldLvl="0" animBg="1"/>
      <p:bldP spid="28" grpId="0" bldLvl="0" animBg="1"/>
      <p:bldP spid="30" grpId="0" bldLvl="0" animBg="1"/>
      <p:bldP spid="31" grpId="0" bldLvl="0" animBg="1"/>
      <p:bldP spid="32" grpId="0" bldLvl="0" animBg="1"/>
      <p:bldP spid="33" grpId="0"/>
      <p:bldP spid="34" grpId="0"/>
      <p:bldP spid="36" grpId="0"/>
      <p:bldP spid="38" grpId="0"/>
      <p:bldP spid="40" grpId="0"/>
      <p:bldP spid="4" grpId="0" bldLvl="0" animBg="1"/>
      <p:bldP spid="4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H="1" flipV="1">
            <a:off x="6567964" y="3488055"/>
            <a:ext cx="1359694" cy="3334"/>
          </a:xfrm>
          <a:prstGeom prst="line">
            <a:avLst/>
          </a:prstGeom>
          <a:noFill/>
          <a:ln w="28575" cap="flat" cmpd="sng" algn="ctr">
            <a:solidFill>
              <a:srgbClr val="EEECE1">
                <a:lumMod val="50000"/>
              </a:srgbClr>
            </a:solidFill>
            <a:prstDash val="sysDash"/>
          </a:ln>
          <a:effectLst/>
        </p:spPr>
      </p:cxnSp>
      <p:grpSp>
        <p:nvGrpSpPr>
          <p:cNvPr id="6" name="组合 5"/>
          <p:cNvGrpSpPr/>
          <p:nvPr/>
        </p:nvGrpSpPr>
        <p:grpSpPr>
          <a:xfrm>
            <a:off x="982027" y="2705576"/>
            <a:ext cx="5704523" cy="1604010"/>
            <a:chOff x="2267744" y="854119"/>
            <a:chExt cx="2736304" cy="117495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8" name="矩形 7"/>
            <p:cNvSpPr/>
            <p:nvPr/>
          </p:nvSpPr>
          <p:spPr>
            <a:xfrm>
              <a:off x="2267744" y="854119"/>
              <a:ext cx="2736304" cy="1174951"/>
            </a:xfrm>
            <a:prstGeom prst="rect">
              <a:avLst/>
            </a:prstGeom>
            <a:grp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343546" y="914405"/>
              <a:ext cx="2614449" cy="1058953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 rot="10800000" flipV="1">
            <a:off x="2987040" y="83486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4080986" y="1453991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5452110" y="109775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884866" y="587693"/>
            <a:ext cx="106424" cy="3304988"/>
            <a:chOff x="6948264" y="0"/>
            <a:chExt cx="141899" cy="4406651"/>
          </a:xfrm>
        </p:grpSpPr>
        <p:sp>
          <p:nvSpPr>
            <p:cNvPr id="40" name="圆角矩形 1"/>
            <p:cNvSpPr/>
            <p:nvPr/>
          </p:nvSpPr>
          <p:spPr>
            <a:xfrm rot="5400000">
              <a:off x="6786438" y="885631"/>
              <a:ext cx="460795" cy="137142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1" name="圆角矩形 1"/>
            <p:cNvSpPr/>
            <p:nvPr/>
          </p:nvSpPr>
          <p:spPr>
            <a:xfrm rot="5400000">
              <a:off x="6791194" y="1344504"/>
              <a:ext cx="460795" cy="137142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2" name="圆角矩形 1"/>
            <p:cNvSpPr/>
            <p:nvPr/>
          </p:nvSpPr>
          <p:spPr>
            <a:xfrm rot="5400000">
              <a:off x="6786438" y="1803377"/>
              <a:ext cx="460795" cy="137142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3" name="圆角矩形 1"/>
            <p:cNvSpPr/>
            <p:nvPr/>
          </p:nvSpPr>
          <p:spPr>
            <a:xfrm rot="5400000">
              <a:off x="6786437" y="2262250"/>
              <a:ext cx="460795" cy="137142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4" name="圆角矩形 1"/>
            <p:cNvSpPr/>
            <p:nvPr/>
          </p:nvSpPr>
          <p:spPr>
            <a:xfrm rot="5400000">
              <a:off x="6786437" y="2721122"/>
              <a:ext cx="460795" cy="137142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5" name="圆角矩形 44"/>
            <p:cNvSpPr/>
            <p:nvPr/>
          </p:nvSpPr>
          <p:spPr>
            <a:xfrm>
              <a:off x="7005137" y="0"/>
              <a:ext cx="32911" cy="725727"/>
            </a:xfrm>
            <a:prstGeom prst="roundRect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6" name="圆角矩形 1"/>
            <p:cNvSpPr/>
            <p:nvPr/>
          </p:nvSpPr>
          <p:spPr>
            <a:xfrm rot="5400000">
              <a:off x="6786437" y="3176572"/>
              <a:ext cx="460795" cy="137142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7" name="圆角矩形 1"/>
            <p:cNvSpPr/>
            <p:nvPr/>
          </p:nvSpPr>
          <p:spPr>
            <a:xfrm rot="5400000">
              <a:off x="6786437" y="3646887"/>
              <a:ext cx="460795" cy="137142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8" name="圆角矩形 1"/>
            <p:cNvSpPr/>
            <p:nvPr/>
          </p:nvSpPr>
          <p:spPr>
            <a:xfrm rot="5400000">
              <a:off x="6786437" y="4107683"/>
              <a:ext cx="460795" cy="137142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51" name="椭圆 50"/>
          <p:cNvSpPr/>
          <p:nvPr/>
        </p:nvSpPr>
        <p:spPr>
          <a:xfrm>
            <a:off x="7844523" y="2015941"/>
            <a:ext cx="187109" cy="187109"/>
          </a:xfrm>
          <a:prstGeom prst="ellipse">
            <a:avLst/>
          </a:prstGeom>
          <a:solidFill>
            <a:sysClr val="window" lastClr="FFFFFF"/>
          </a:solidFill>
          <a:ln w="107950" cap="flat" cmpd="sng" algn="ctr">
            <a:solidFill>
              <a:srgbClr val="EEECE1">
                <a:lumMod val="50000"/>
              </a:srgbClr>
            </a:solidFill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7844523" y="2706040"/>
            <a:ext cx="187109" cy="187109"/>
          </a:xfrm>
          <a:prstGeom prst="ellipse">
            <a:avLst/>
          </a:prstGeom>
          <a:solidFill>
            <a:sysClr val="window" lastClr="FFFFFF"/>
          </a:solidFill>
          <a:ln w="107950" cap="flat" cmpd="sng" algn="ctr">
            <a:solidFill>
              <a:srgbClr val="EEECE1">
                <a:lumMod val="50000"/>
              </a:srgbClr>
            </a:solidFill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7844523" y="3396138"/>
            <a:ext cx="187109" cy="187109"/>
          </a:xfrm>
          <a:prstGeom prst="ellipse">
            <a:avLst/>
          </a:prstGeom>
          <a:solidFill>
            <a:sysClr val="window" lastClr="FFFFFF"/>
          </a:solidFill>
          <a:ln w="107950" cap="flat" cmpd="sng" algn="ctr">
            <a:solidFill>
              <a:srgbClr val="EEECE1">
                <a:lumMod val="50000"/>
              </a:srgbClr>
            </a:solidFill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55" name="直接连接符 54"/>
          <p:cNvCxnSpPr/>
          <p:nvPr/>
        </p:nvCxnSpPr>
        <p:spPr>
          <a:xfrm flipH="1">
            <a:off x="6403657" y="1615440"/>
            <a:ext cx="1490663" cy="1429"/>
          </a:xfrm>
          <a:prstGeom prst="line">
            <a:avLst/>
          </a:prstGeom>
          <a:noFill/>
          <a:ln w="28575" cap="flat" cmpd="sng" algn="ctr">
            <a:solidFill>
              <a:srgbClr val="EEECE1">
                <a:lumMod val="50000"/>
              </a:srgbClr>
            </a:solidFill>
            <a:prstDash val="sysDash"/>
          </a:ln>
          <a:effectLst/>
        </p:spPr>
      </p:cxnSp>
      <p:grpSp>
        <p:nvGrpSpPr>
          <p:cNvPr id="60" name="组合 59"/>
          <p:cNvGrpSpPr/>
          <p:nvPr/>
        </p:nvGrpSpPr>
        <p:grpSpPr>
          <a:xfrm>
            <a:off x="1680687" y="810578"/>
            <a:ext cx="5539264" cy="1611154"/>
            <a:chOff x="2267744" y="854119"/>
            <a:chExt cx="2736304" cy="117495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1" name="矩形 60"/>
            <p:cNvSpPr/>
            <p:nvPr/>
          </p:nvSpPr>
          <p:spPr>
            <a:xfrm>
              <a:off x="2267744" y="854119"/>
              <a:ext cx="2736304" cy="1174951"/>
            </a:xfrm>
            <a:prstGeom prst="rect">
              <a:avLst/>
            </a:prstGeom>
            <a:grp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2343546" y="914405"/>
              <a:ext cx="2614449" cy="1058953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1901667" y="845821"/>
            <a:ext cx="5318284" cy="15225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风娃娃不敢再去帮忙了，他委屈地在天上转着、想着：我帮人们做事情，为什么他们还责怪我呢？</a:t>
            </a:r>
            <a:endParaRPr lang="en-US" altLang="zh-CN" sz="21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55395" y="2746058"/>
            <a:ext cx="5312569" cy="15225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风娃娃回家去问妈妈。妈妈说：“孩子，做事情光有好的愿望还不行，还要看是不是真的对别人有用。”</a:t>
            </a:r>
            <a:endParaRPr lang="en-US" altLang="zh-CN" sz="21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ldLvl="0" animBg="1"/>
      <p:bldP spid="52" grpId="0" bldLvl="0" animBg="1"/>
      <p:bldP spid="53" grpId="0" bldLvl="0" animBg="1"/>
      <p:bldP spid="33" grpId="0"/>
      <p:bldP spid="4" grpId="0"/>
      <p:bldP spid="4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11"/>
          <p:cNvGrpSpPr/>
          <p:nvPr/>
        </p:nvGrpSpPr>
        <p:grpSpPr bwMode="auto">
          <a:xfrm>
            <a:off x="1441133" y="2061211"/>
            <a:ext cx="1571625" cy="1088231"/>
            <a:chOff x="0" y="0"/>
            <a:chExt cx="1452" cy="1139"/>
          </a:xfrm>
        </p:grpSpPr>
        <p:sp>
          <p:nvSpPr>
            <p:cNvPr id="52" name="Rectangle 12"/>
            <p:cNvSpPr>
              <a:spLocks noChangeArrowheads="1"/>
            </p:cNvSpPr>
            <p:nvPr/>
          </p:nvSpPr>
          <p:spPr bwMode="auto">
            <a:xfrm rot="10800000">
              <a:off x="0" y="157"/>
              <a:ext cx="1452" cy="982"/>
            </a:xfrm>
            <a:prstGeom prst="rect">
              <a:avLst/>
            </a:prstGeom>
            <a:gradFill rotWithShape="1">
              <a:gsLst>
                <a:gs pos="0">
                  <a:srgbClr val="0095B8"/>
                </a:gs>
                <a:gs pos="100000">
                  <a:srgbClr val="00B4DE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zh-CN" altLang="zh-CN" b="1" i="1" kern="0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3" name="AutoShape 13"/>
            <p:cNvSpPr>
              <a:spLocks noChangeArrowheads="1"/>
            </p:cNvSpPr>
            <p:nvPr/>
          </p:nvSpPr>
          <p:spPr bwMode="auto">
            <a:xfrm rot="10800000">
              <a:off x="0" y="0"/>
              <a:ext cx="1452" cy="151"/>
            </a:xfrm>
            <a:custGeom>
              <a:avLst/>
              <a:gdLst>
                <a:gd name="T0" fmla="*/ 1267 w 21600"/>
                <a:gd name="T1" fmla="*/ 76 h 21600"/>
                <a:gd name="T2" fmla="*/ 726 w 21600"/>
                <a:gd name="T3" fmla="*/ 151 h 21600"/>
                <a:gd name="T4" fmla="*/ 185 w 21600"/>
                <a:gd name="T5" fmla="*/ 76 h 21600"/>
                <a:gd name="T6" fmla="*/ 72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89" y="21600"/>
                  </a:lnTo>
                  <a:lnTo>
                    <a:pt x="16111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B4DE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zh-CN" altLang="zh-CN" b="1" i="1" kern="0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 rot="10800000" flipV="1">
            <a:off x="2987040" y="83486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4080986" y="1453991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5452110" y="109775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28" name="Group 7"/>
          <p:cNvGrpSpPr/>
          <p:nvPr/>
        </p:nvGrpSpPr>
        <p:grpSpPr bwMode="auto">
          <a:xfrm>
            <a:off x="3152776" y="1032510"/>
            <a:ext cx="2659856" cy="700088"/>
            <a:chOff x="0" y="0"/>
            <a:chExt cx="2790" cy="912"/>
          </a:xfrm>
        </p:grpSpPr>
        <p:sp>
          <p:nvSpPr>
            <p:cNvPr id="30" name="AutoShape 8"/>
            <p:cNvSpPr>
              <a:spLocks noChangeArrowheads="1"/>
            </p:cNvSpPr>
            <p:nvPr/>
          </p:nvSpPr>
          <p:spPr bwMode="auto">
            <a:xfrm rot="10800000">
              <a:off x="0" y="142"/>
              <a:ext cx="2790" cy="770"/>
            </a:xfrm>
            <a:prstGeom prst="upArrowCallout">
              <a:avLst>
                <a:gd name="adj1" fmla="val 82868"/>
                <a:gd name="adj2" fmla="val 41434"/>
                <a:gd name="adj3" fmla="val 17991"/>
                <a:gd name="adj4" fmla="val 81944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3175" cmpd="sng">
              <a:solidFill>
                <a:srgbClr val="C0C0C0"/>
              </a:solidFill>
              <a:miter lim="800000"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zh-CN" altLang="zh-CN" b="1" i="1" kern="0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1" name="AutoShape 9"/>
            <p:cNvSpPr>
              <a:spLocks noChangeArrowheads="1"/>
            </p:cNvSpPr>
            <p:nvPr/>
          </p:nvSpPr>
          <p:spPr bwMode="auto">
            <a:xfrm rot="10800000">
              <a:off x="0" y="0"/>
              <a:ext cx="2790" cy="132"/>
            </a:xfrm>
            <a:custGeom>
              <a:avLst/>
              <a:gdLst>
                <a:gd name="T0" fmla="*/ 2721 w 21600"/>
                <a:gd name="T1" fmla="*/ 66 h 21600"/>
                <a:gd name="T2" fmla="*/ 1395 w 21600"/>
                <a:gd name="T3" fmla="*/ 132 h 21600"/>
                <a:gd name="T4" fmla="*/ 69 w 21600"/>
                <a:gd name="T5" fmla="*/ 66 h 21600"/>
                <a:gd name="T6" fmla="*/ 1395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072" y="21600"/>
                  </a:lnTo>
                  <a:lnTo>
                    <a:pt x="2052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zh-CN" altLang="zh-CN" b="1" i="1" kern="0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cxnSp>
        <p:nvCxnSpPr>
          <p:cNvPr id="32" name="AutoShape 15"/>
          <p:cNvCxnSpPr>
            <a:cxnSpLocks noChangeShapeType="1"/>
          </p:cNvCxnSpPr>
          <p:nvPr/>
        </p:nvCxnSpPr>
        <p:spPr bwMode="auto">
          <a:xfrm rot="16200000">
            <a:off x="2326481" y="1242060"/>
            <a:ext cx="677466" cy="963216"/>
          </a:xfrm>
          <a:prstGeom prst="bentConnector2">
            <a:avLst/>
          </a:prstGeom>
          <a:noFill/>
          <a:ln w="12700" cmpd="sng">
            <a:solidFill>
              <a:srgbClr val="FF6600"/>
            </a:solidFill>
            <a:miter lim="800000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4" name="Group 17"/>
          <p:cNvGrpSpPr/>
          <p:nvPr/>
        </p:nvGrpSpPr>
        <p:grpSpPr bwMode="auto">
          <a:xfrm>
            <a:off x="3150394" y="1825466"/>
            <a:ext cx="2659856" cy="700088"/>
            <a:chOff x="0" y="0"/>
            <a:chExt cx="2790" cy="912"/>
          </a:xfrm>
        </p:grpSpPr>
        <p:sp>
          <p:nvSpPr>
            <p:cNvPr id="35" name="AutoShape 18"/>
            <p:cNvSpPr>
              <a:spLocks noChangeArrowheads="1"/>
            </p:cNvSpPr>
            <p:nvPr/>
          </p:nvSpPr>
          <p:spPr bwMode="auto">
            <a:xfrm rot="10800000">
              <a:off x="0" y="142"/>
              <a:ext cx="2790" cy="770"/>
            </a:xfrm>
            <a:prstGeom prst="upArrowCallout">
              <a:avLst>
                <a:gd name="adj1" fmla="val 82868"/>
                <a:gd name="adj2" fmla="val 41434"/>
                <a:gd name="adj3" fmla="val 17991"/>
                <a:gd name="adj4" fmla="val 81944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3175" cmpd="sng">
              <a:solidFill>
                <a:srgbClr val="C0C0C0"/>
              </a:solidFill>
              <a:miter lim="800000"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zh-CN" altLang="zh-CN" b="1" i="1" kern="0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6" name="AutoShape 19"/>
            <p:cNvSpPr>
              <a:spLocks noChangeArrowheads="1"/>
            </p:cNvSpPr>
            <p:nvPr/>
          </p:nvSpPr>
          <p:spPr bwMode="auto">
            <a:xfrm rot="10800000">
              <a:off x="0" y="0"/>
              <a:ext cx="2790" cy="132"/>
            </a:xfrm>
            <a:custGeom>
              <a:avLst/>
              <a:gdLst>
                <a:gd name="T0" fmla="*/ 2721 w 21600"/>
                <a:gd name="T1" fmla="*/ 66 h 21600"/>
                <a:gd name="T2" fmla="*/ 1395 w 21600"/>
                <a:gd name="T3" fmla="*/ 132 h 21600"/>
                <a:gd name="T4" fmla="*/ 69 w 21600"/>
                <a:gd name="T5" fmla="*/ 66 h 21600"/>
                <a:gd name="T6" fmla="*/ 1395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072" y="21600"/>
                  </a:lnTo>
                  <a:lnTo>
                    <a:pt x="2052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zh-CN" altLang="zh-CN" b="1" i="1" kern="0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40" name="Group 25"/>
          <p:cNvGrpSpPr/>
          <p:nvPr/>
        </p:nvGrpSpPr>
        <p:grpSpPr bwMode="auto">
          <a:xfrm>
            <a:off x="5981700" y="1825943"/>
            <a:ext cx="1852613" cy="1209199"/>
            <a:chOff x="0" y="0"/>
            <a:chExt cx="1452" cy="1139"/>
          </a:xfrm>
        </p:grpSpPr>
        <p:sp>
          <p:nvSpPr>
            <p:cNvPr id="41" name="Rectangle 26"/>
            <p:cNvSpPr>
              <a:spLocks noChangeArrowheads="1"/>
            </p:cNvSpPr>
            <p:nvPr/>
          </p:nvSpPr>
          <p:spPr bwMode="auto">
            <a:xfrm rot="10800000">
              <a:off x="0" y="157"/>
              <a:ext cx="1452" cy="982"/>
            </a:xfrm>
            <a:prstGeom prst="rect">
              <a:avLst/>
            </a:prstGeom>
            <a:gradFill rotWithShape="1">
              <a:gsLst>
                <a:gs pos="0">
                  <a:srgbClr val="0095B8"/>
                </a:gs>
                <a:gs pos="100000">
                  <a:srgbClr val="00B4DE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zh-CN" altLang="zh-CN" b="1" i="1" kern="0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2" name="AutoShape 27"/>
            <p:cNvSpPr>
              <a:spLocks noChangeArrowheads="1"/>
            </p:cNvSpPr>
            <p:nvPr/>
          </p:nvSpPr>
          <p:spPr bwMode="auto">
            <a:xfrm rot="10800000">
              <a:off x="0" y="0"/>
              <a:ext cx="1452" cy="151"/>
            </a:xfrm>
            <a:custGeom>
              <a:avLst/>
              <a:gdLst>
                <a:gd name="T0" fmla="*/ 1267 w 21600"/>
                <a:gd name="T1" fmla="*/ 76 h 21600"/>
                <a:gd name="T2" fmla="*/ 726 w 21600"/>
                <a:gd name="T3" fmla="*/ 151 h 21600"/>
                <a:gd name="T4" fmla="*/ 185 w 21600"/>
                <a:gd name="T5" fmla="*/ 76 h 21600"/>
                <a:gd name="T6" fmla="*/ 72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89" y="21600"/>
                  </a:lnTo>
                  <a:lnTo>
                    <a:pt x="16111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B4DE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zh-CN" altLang="zh-CN" b="1" i="1" kern="0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43" name="AutoShape 29"/>
          <p:cNvSpPr>
            <a:spLocks noChangeShapeType="1"/>
          </p:cNvSpPr>
          <p:nvPr/>
        </p:nvSpPr>
        <p:spPr bwMode="auto">
          <a:xfrm rot="5400000" flipH="1">
            <a:off x="5955506" y="1244441"/>
            <a:ext cx="676275" cy="962025"/>
          </a:xfrm>
          <a:prstGeom prst="bentConnector2">
            <a:avLst/>
          </a:prstGeom>
          <a:noFill/>
          <a:ln w="12700" cmpd="sng">
            <a:solidFill>
              <a:srgbClr val="FF6600"/>
            </a:solidFill>
            <a:miter lim="800000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pPr eaLnBrk="0" hangingPunct="0">
              <a:buFont typeface="Arial" panose="020B0604020202020204" pitchFamily="34" charset="0"/>
              <a:buNone/>
              <a:defRPr/>
            </a:pPr>
            <a:endParaRPr lang="zh-CN" altLang="en-US" kern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675409" y="2470691"/>
            <a:ext cx="937260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0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风娃娃</a:t>
            </a:r>
            <a:endParaRPr lang="zh-CN" altLang="en-US" sz="2100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3570148" y="1212286"/>
            <a:ext cx="2004060" cy="39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defRPr/>
            </a:pPr>
            <a:r>
              <a:rPr lang="zh-CN" altLang="en-US" sz="21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不敢再去帮忙了</a:t>
            </a:r>
            <a:endParaRPr lang="zh-CN" altLang="en-US" sz="21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7" name="矩形 46"/>
          <p:cNvSpPr>
            <a:spLocks noChangeArrowheads="1"/>
          </p:cNvSpPr>
          <p:nvPr/>
        </p:nvSpPr>
        <p:spPr bwMode="auto">
          <a:xfrm>
            <a:off x="3882092" y="2034028"/>
            <a:ext cx="937260" cy="39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defRPr/>
            </a:pPr>
            <a:r>
              <a:rPr lang="zh-CN" altLang="en-US" sz="21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委屈地</a:t>
            </a:r>
            <a:endParaRPr lang="zh-CN" altLang="en-US" sz="21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057901" y="1918811"/>
            <a:ext cx="1775936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说明了风娃娃很伤心。</a:t>
            </a:r>
            <a:endParaRPr lang="zh-CN" altLang="en-US" sz="2100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767965" y="3451384"/>
            <a:ext cx="3607594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sz="21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做事情光有好的愿望还不行，还要看是不是真的对别人有用。</a:t>
            </a:r>
            <a:endParaRPr lang="zh-CN" altLang="en-US" sz="2100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/>
      <p:bldP spid="45" grpId="0"/>
      <p:bldP spid="47" grpId="0"/>
      <p:bldP spid="50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1973301" y="1435606"/>
            <a:ext cx="5478983" cy="22582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 kern="0" dirty="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1" name="文本框 66"/>
          <p:cNvSpPr txBox="1">
            <a:spLocks noChangeArrowheads="1"/>
          </p:cNvSpPr>
          <p:nvPr/>
        </p:nvSpPr>
        <p:spPr bwMode="auto">
          <a:xfrm>
            <a:off x="1269206" y="68104"/>
            <a:ext cx="1861185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70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当堂测评</a:t>
            </a:r>
          </a:p>
        </p:txBody>
      </p:sp>
      <p:sp>
        <p:nvSpPr>
          <p:cNvPr id="4" name="文本框 3"/>
          <p:cNvSpPr txBox="1"/>
          <p:nvPr/>
        </p:nvSpPr>
        <p:spPr>
          <a:xfrm rot="10800000" flipV="1">
            <a:off x="5452110" y="109775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100856" y="1544825"/>
            <a:ext cx="5319962" cy="249299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一、请你在正确的读音上打“√”。 </a:t>
            </a:r>
          </a:p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风车（</a:t>
            </a:r>
            <a:r>
              <a:rPr lang="en-US" altLang="zh-CN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chē  chēn</a:t>
            </a:r>
            <a:r>
              <a:rPr lang="zh-CN" altLang="en-US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）            得（</a:t>
            </a:r>
            <a:r>
              <a:rPr lang="en-US" altLang="zh-CN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děi  dé</a:t>
            </a:r>
            <a:r>
              <a:rPr lang="zh-CN" altLang="en-US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）到     </a:t>
            </a:r>
          </a:p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秧苗 </a:t>
            </a:r>
            <a:r>
              <a:rPr lang="en-US" altLang="zh-CN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(miáo  máo)              </a:t>
            </a:r>
            <a:r>
              <a:rPr lang="zh-CN" altLang="en-US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流汗（</a:t>
            </a:r>
            <a:r>
              <a:rPr lang="en-US" altLang="zh-CN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hàn  han</a:t>
            </a:r>
            <a:r>
              <a:rPr lang="zh-CN" altLang="en-US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）     </a:t>
            </a:r>
          </a:p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广场（</a:t>
            </a:r>
            <a:r>
              <a:rPr lang="en-US" altLang="zh-CN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chǎn  chǎng</a:t>
            </a:r>
            <a:r>
              <a:rPr lang="zh-CN" altLang="en-US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）        伤心（</a:t>
            </a:r>
            <a:r>
              <a:rPr lang="en-US" altLang="zh-CN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shāng  shān</a:t>
            </a:r>
            <a:r>
              <a:rPr lang="zh-CN" altLang="en-US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）</a:t>
            </a:r>
            <a:endParaRPr lang="zh-CN" altLang="en-US" sz="21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8" name="矩形 27"/>
          <p:cNvSpPr/>
          <p:nvPr/>
        </p:nvSpPr>
        <p:spPr>
          <a:xfrm flipH="1">
            <a:off x="3130391" y="2068831"/>
            <a:ext cx="548640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√</a:t>
            </a:r>
            <a:endParaRPr lang="en-US" altLang="zh-CN" sz="30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190406" y="2068543"/>
            <a:ext cx="384225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√</a:t>
            </a:r>
            <a:endParaRPr lang="en-US" altLang="zh-CN" sz="30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130524" y="2593208"/>
            <a:ext cx="384225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√</a:t>
            </a:r>
            <a:endParaRPr lang="en-US" altLang="zh-CN" sz="30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025934" y="2593333"/>
            <a:ext cx="384225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√</a:t>
            </a:r>
            <a:endParaRPr lang="en-US" altLang="zh-CN" sz="30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978599" y="3151600"/>
            <a:ext cx="384225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√</a:t>
            </a:r>
            <a:endParaRPr lang="en-US" altLang="zh-CN" sz="30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293238" y="3151599"/>
            <a:ext cx="384225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√</a:t>
            </a:r>
            <a:endParaRPr lang="en-US" altLang="zh-CN" sz="30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  <p:bldP spid="61" grpId="0"/>
      <p:bldP spid="23" grpId="0"/>
      <p:bldP spid="28" grpId="0"/>
      <p:bldP spid="30" grpId="0"/>
      <p:bldP spid="31" grpId="0"/>
      <p:bldP spid="32" grpId="0"/>
      <p:bldP spid="33" grpId="0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 rot="10800000" flipV="1">
            <a:off x="2987040" y="83486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4080986" y="1453991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5452110" y="109775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文本框 3"/>
          <p:cNvSpPr txBox="1"/>
          <p:nvPr/>
        </p:nvSpPr>
        <p:spPr>
          <a:xfrm rot="10800000" flipV="1">
            <a:off x="3082290" y="93011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 rot="10800000" flipV="1">
            <a:off x="4176236" y="1549241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文本框 7"/>
          <p:cNvSpPr txBox="1"/>
          <p:nvPr/>
        </p:nvSpPr>
        <p:spPr>
          <a:xfrm rot="10800000" flipV="1">
            <a:off x="5547360" y="119300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195036" y="1043941"/>
            <a:ext cx="5321618" cy="2793206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 kern="0" dirty="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445496" y="1278739"/>
            <a:ext cx="5698201" cy="20082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二、根据提示讲故事。</a:t>
            </a:r>
          </a:p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           风娃娃来到田野。</a:t>
            </a:r>
          </a:p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           风娃娃来到河边。</a:t>
            </a:r>
          </a:p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           风娃娃来到广场。</a:t>
            </a:r>
            <a:endParaRPr lang="zh-CN" altLang="en-US" sz="21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Times New Roman" panose="02020603050405020304" pitchFamily="18" charset="0"/>
              <a:sym typeface="微软雅黑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167539" y="1993107"/>
            <a:ext cx="1125379" cy="464344"/>
          </a:xfrm>
          <a:prstGeom prst="round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167539" y="2642712"/>
            <a:ext cx="1125379" cy="464344"/>
          </a:xfrm>
          <a:prstGeom prst="round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167539" y="3270409"/>
            <a:ext cx="1125379" cy="464344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文本框 66"/>
          <p:cNvSpPr txBox="1">
            <a:spLocks noChangeArrowheads="1"/>
          </p:cNvSpPr>
          <p:nvPr/>
        </p:nvSpPr>
        <p:spPr bwMode="auto">
          <a:xfrm>
            <a:off x="1158717" y="1"/>
            <a:ext cx="1908334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7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趣味导入</a:t>
            </a:r>
          </a:p>
        </p:txBody>
      </p:sp>
      <p:sp>
        <p:nvSpPr>
          <p:cNvPr id="10" name="文本框 9"/>
          <p:cNvSpPr txBox="1"/>
          <p:nvPr/>
        </p:nvSpPr>
        <p:spPr>
          <a:xfrm rot="10800000" flipV="1">
            <a:off x="2987040" y="83486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4080986" y="1453991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5452110" y="109775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704154" y="1315148"/>
            <a:ext cx="2376488" cy="2299811"/>
            <a:chOff x="4235" y="8195"/>
            <a:chExt cx="3193" cy="1419"/>
          </a:xfrm>
        </p:grpSpPr>
        <p:sp>
          <p:nvSpPr>
            <p:cNvPr id="9" name="对角圆角矩形 8"/>
            <p:cNvSpPr/>
            <p:nvPr/>
          </p:nvSpPr>
          <p:spPr>
            <a:xfrm>
              <a:off x="4235" y="8195"/>
              <a:ext cx="3193" cy="1419"/>
            </a:xfrm>
            <a:prstGeom prst="round2Diag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4" name="TextBox 31"/>
            <p:cNvSpPr txBox="1"/>
            <p:nvPr/>
          </p:nvSpPr>
          <p:spPr>
            <a:xfrm>
              <a:off x="4562" y="8281"/>
              <a:ext cx="2540" cy="1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100" b="1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生来本无形，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100" b="1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走动便有声，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100" b="1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夏天无它热，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100" b="1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冬天有它冷。    </a:t>
              </a:r>
              <a:endParaRPr lang="zh-CN" altLang="en-US" sz="21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11" name="TextBox 31"/>
          <p:cNvSpPr txBox="1"/>
          <p:nvPr/>
        </p:nvSpPr>
        <p:spPr>
          <a:xfrm>
            <a:off x="5576412" y="3319939"/>
            <a:ext cx="1476851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谜底：风     </a:t>
            </a:r>
            <a:endParaRPr lang="zh-CN" altLang="en-US" sz="2100" b="1" dirty="0">
              <a:solidFill>
                <a:srgbClr val="C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2" name="TextBox 31"/>
          <p:cNvSpPr txBox="1"/>
          <p:nvPr/>
        </p:nvSpPr>
        <p:spPr>
          <a:xfrm>
            <a:off x="1774984" y="3800951"/>
            <a:ext cx="2391251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（打一自然现象）   </a:t>
            </a:r>
            <a:endParaRPr lang="zh-CN" altLang="en-US" sz="2100" b="1" dirty="0">
              <a:solidFill>
                <a:srgbClr val="C0000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3" name="图片 12" descr="PS)_$WDN08{6DUEE~GKW$UQ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263" y="1212056"/>
            <a:ext cx="2514600" cy="2027873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659607" y="1100138"/>
            <a:ext cx="8150066" cy="2943225"/>
          </a:xfrm>
          <a:prstGeom prst="rect">
            <a:avLst/>
          </a:prstGeom>
          <a:solidFill>
            <a:schemeClr val="accent1">
              <a:lumMod val="20000"/>
              <a:lumOff val="80000"/>
              <a:alpha val="42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 kern="0" dirty="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文本框 9"/>
          <p:cNvSpPr txBox="1"/>
          <p:nvPr/>
        </p:nvSpPr>
        <p:spPr>
          <a:xfrm rot="10800000" flipV="1">
            <a:off x="2987040" y="83486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59606" y="1105376"/>
            <a:ext cx="8236268" cy="297773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 smtClean="0">
                <a:solidFill>
                  <a:srgbClr val="C00000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风</a:t>
            </a:r>
            <a:r>
              <a:rPr lang="zh-CN" altLang="en-US" sz="2100" b="1" dirty="0">
                <a:solidFill>
                  <a:srgbClr val="C00000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娃娃想着帮人们做些好事，他来到田野，吹动了转得慢悠悠的风车，让禾苗喝足了水；他来到小河边，使劲吹船帆，让纤夫们省了力气，使船飞快地行驶，得到了人们的感谢。可是，他来到了广场上，仍然使劲吹孩子们的风筝、吹人们晒的衣服、折断路边的小树，人们开始责怪风娃娃。风娃娃不知道该怎样做，最后妈妈告诉风娃娃：孩子，做事情光有好的愿望还不行，还要看是不是真的对别人有用。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Times New Roman" panose="02020603050405020304" pitchFamily="18" charset="0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 rot="10800000" flipV="1">
            <a:off x="2987040" y="83486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4080986" y="1453991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5452110" y="109775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文本框 3"/>
          <p:cNvSpPr txBox="1"/>
          <p:nvPr/>
        </p:nvSpPr>
        <p:spPr>
          <a:xfrm rot="10800000" flipV="1">
            <a:off x="3082290" y="93011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 rot="10800000" flipV="1">
            <a:off x="4176236" y="1549241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文本框 7"/>
          <p:cNvSpPr txBox="1"/>
          <p:nvPr/>
        </p:nvSpPr>
        <p:spPr>
          <a:xfrm rot="10800000" flipV="1">
            <a:off x="5547360" y="119300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025410" y="819855"/>
            <a:ext cx="4939867" cy="21407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 kern="0" dirty="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3" name="矩形 22"/>
          <p:cNvSpPr/>
          <p:nvPr/>
        </p:nvSpPr>
        <p:spPr>
          <a:xfrm rot="10800000" flipH="1" flipV="1">
            <a:off x="3248395" y="780099"/>
            <a:ext cx="4493894" cy="200739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三、下面哪些句子能体现出“风娃娃”在做好事，请在括号里打“√”。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（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1</a:t>
            </a:r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）他急忙跑过去，对着船帆用力吹了口气，船飞快地跑了起来。</a:t>
            </a:r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(     )</a:t>
            </a:r>
          </a:p>
        </p:txBody>
      </p:sp>
      <p:sp>
        <p:nvSpPr>
          <p:cNvPr id="30" name="矩形 29"/>
          <p:cNvSpPr/>
          <p:nvPr/>
        </p:nvSpPr>
        <p:spPr>
          <a:xfrm>
            <a:off x="768845" y="3056473"/>
            <a:ext cx="6035591" cy="11601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 kern="0" dirty="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1" name="矩形 30"/>
          <p:cNvSpPr/>
          <p:nvPr/>
        </p:nvSpPr>
        <p:spPr>
          <a:xfrm rot="10800000" flipH="1" flipV="1">
            <a:off x="833190" y="3145201"/>
            <a:ext cx="5971246" cy="10387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（</a:t>
            </a:r>
            <a:r>
              <a:rPr lang="en-US" altLang="zh-CN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2</a:t>
            </a:r>
            <a:r>
              <a:rPr lang="zh-CN" altLang="en-US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）那里有几个孩子正在放风筝。风娃娃看见了，赶紧过去用力吹。</a:t>
            </a:r>
            <a:r>
              <a:rPr lang="en-US" altLang="zh-CN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(     )</a:t>
            </a:r>
            <a:endParaRPr lang="en-US" altLang="zh-CN" sz="21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134225" y="2246495"/>
            <a:ext cx="528638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√</a:t>
            </a:r>
            <a:endParaRPr lang="en-US" altLang="zh-CN" sz="30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082106" y="3584367"/>
            <a:ext cx="384225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×</a:t>
            </a:r>
            <a:endParaRPr lang="en-US" altLang="zh-CN" sz="30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  <p:bldP spid="23" grpId="0"/>
      <p:bldP spid="30" grpId="0" bldLvl="0" animBg="1"/>
      <p:bldP spid="31" grpId="0" bldLvl="0" animBg="1"/>
      <p:bldP spid="32" grpId="0"/>
      <p:bldP spid="3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623283" y="1429058"/>
            <a:ext cx="6119336" cy="14542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9000" dirty="0">
                <a:latin typeface="微软雅黑"/>
                <a:ea typeface="微软雅黑"/>
                <a:sym typeface="微软雅黑"/>
              </a:rPr>
              <a:t>谢 谢 大 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129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文本框 66"/>
          <p:cNvSpPr txBox="1">
            <a:spLocks noChangeArrowheads="1"/>
          </p:cNvSpPr>
          <p:nvPr/>
        </p:nvSpPr>
        <p:spPr bwMode="auto">
          <a:xfrm>
            <a:off x="1189672" y="81916"/>
            <a:ext cx="187737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70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资料链接</a:t>
            </a:r>
          </a:p>
        </p:txBody>
      </p:sp>
      <p:sp>
        <p:nvSpPr>
          <p:cNvPr id="10" name="文本框 9"/>
          <p:cNvSpPr txBox="1"/>
          <p:nvPr/>
        </p:nvSpPr>
        <p:spPr>
          <a:xfrm rot="10800000" flipV="1">
            <a:off x="2987040" y="642937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4080986" y="1453991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5452110" y="109775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297793" y="677127"/>
            <a:ext cx="254841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rgbClr val="4697B8"/>
                </a:solidFill>
                <a:latin typeface="微软雅黑"/>
                <a:ea typeface="微软雅黑"/>
                <a:sym typeface="微软雅黑"/>
              </a:rPr>
              <a:t>走 近 作 者</a:t>
            </a:r>
          </a:p>
        </p:txBody>
      </p:sp>
      <p:sp>
        <p:nvSpPr>
          <p:cNvPr id="9" name="矩形 8"/>
          <p:cNvSpPr/>
          <p:nvPr/>
        </p:nvSpPr>
        <p:spPr>
          <a:xfrm>
            <a:off x="1334950" y="1227635"/>
            <a:ext cx="6295073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　山西太原人。中共党员。</a:t>
            </a:r>
            <a:r>
              <a:rPr lang="en-US" altLang="zh-CN" sz="2100" dirty="0">
                <a:latin typeface="微软雅黑"/>
                <a:ea typeface="微软雅黑"/>
                <a:sym typeface="微软雅黑"/>
              </a:rPr>
              <a:t>1959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年毕业于北京第四十中学。历任北京西城区教场小学教师。</a:t>
            </a:r>
          </a:p>
        </p:txBody>
      </p:sp>
      <p:sp>
        <p:nvSpPr>
          <p:cNvPr id="23" name="泪滴形 7"/>
          <p:cNvSpPr/>
          <p:nvPr/>
        </p:nvSpPr>
        <p:spPr>
          <a:xfrm rot="18998822">
            <a:off x="7474433" y="1219720"/>
            <a:ext cx="1013151" cy="1013151"/>
          </a:xfrm>
          <a:custGeom>
            <a:avLst/>
            <a:gdLst>
              <a:gd name="connsiteX0" fmla="*/ 0 w 1944216"/>
              <a:gd name="connsiteY0" fmla="*/ 972108 h 1944216"/>
              <a:gd name="connsiteX1" fmla="*/ 972108 w 1944216"/>
              <a:gd name="connsiteY1" fmla="*/ 0 h 1944216"/>
              <a:gd name="connsiteX2" fmla="*/ 2146521 w 1944216"/>
              <a:gd name="connsiteY2" fmla="*/ -202305 h 1944216"/>
              <a:gd name="connsiteX3" fmla="*/ 1944216 w 1944216"/>
              <a:gd name="connsiteY3" fmla="*/ 972108 h 1944216"/>
              <a:gd name="connsiteX4" fmla="*/ 972108 w 1944216"/>
              <a:gd name="connsiteY4" fmla="*/ 1944216 h 1944216"/>
              <a:gd name="connsiteX5" fmla="*/ 0 w 1944216"/>
              <a:gd name="connsiteY5" fmla="*/ 972108 h 1944216"/>
              <a:gd name="connsiteX0-1" fmla="*/ 0 w 2146521"/>
              <a:gd name="connsiteY0-2" fmla="*/ 1174413 h 2146521"/>
              <a:gd name="connsiteX1-3" fmla="*/ 972108 w 2146521"/>
              <a:gd name="connsiteY1-4" fmla="*/ 202305 h 2146521"/>
              <a:gd name="connsiteX2-5" fmla="*/ 2146521 w 2146521"/>
              <a:gd name="connsiteY2-6" fmla="*/ 0 h 2146521"/>
              <a:gd name="connsiteX3-7" fmla="*/ 1944216 w 2146521"/>
              <a:gd name="connsiteY3-8" fmla="*/ 1174413 h 2146521"/>
              <a:gd name="connsiteX4-9" fmla="*/ 972108 w 2146521"/>
              <a:gd name="connsiteY4-10" fmla="*/ 2146521 h 2146521"/>
              <a:gd name="connsiteX5-11" fmla="*/ 0 w 2146521"/>
              <a:gd name="connsiteY5-12" fmla="*/ 1174413 h 2146521"/>
              <a:gd name="connsiteX0-13" fmla="*/ 0 w 2146521"/>
              <a:gd name="connsiteY0-14" fmla="*/ 1174413 h 2146521"/>
              <a:gd name="connsiteX1-15" fmla="*/ 972108 w 2146521"/>
              <a:gd name="connsiteY1-16" fmla="*/ 202305 h 2146521"/>
              <a:gd name="connsiteX2-17" fmla="*/ 2146521 w 2146521"/>
              <a:gd name="connsiteY2-18" fmla="*/ 0 h 2146521"/>
              <a:gd name="connsiteX3-19" fmla="*/ 1944216 w 2146521"/>
              <a:gd name="connsiteY3-20" fmla="*/ 1174413 h 2146521"/>
              <a:gd name="connsiteX4-21" fmla="*/ 972108 w 2146521"/>
              <a:gd name="connsiteY4-22" fmla="*/ 2146521 h 2146521"/>
              <a:gd name="connsiteX5-23" fmla="*/ 0 w 2146521"/>
              <a:gd name="connsiteY5-24" fmla="*/ 1174413 h 214652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146521" h="2146521">
                <a:moveTo>
                  <a:pt x="0" y="1174413"/>
                </a:moveTo>
                <a:cubicBezTo>
                  <a:pt x="0" y="637533"/>
                  <a:pt x="441728" y="285594"/>
                  <a:pt x="972108" y="202305"/>
                </a:cubicBezTo>
                <a:cubicBezTo>
                  <a:pt x="1452515" y="126864"/>
                  <a:pt x="1755050" y="134870"/>
                  <a:pt x="2146521" y="0"/>
                </a:cubicBezTo>
                <a:cubicBezTo>
                  <a:pt x="2011651" y="391471"/>
                  <a:pt x="2032628" y="689294"/>
                  <a:pt x="1944216" y="1174413"/>
                </a:cubicBezTo>
                <a:cubicBezTo>
                  <a:pt x="1944216" y="1711293"/>
                  <a:pt x="1508988" y="2146521"/>
                  <a:pt x="972108" y="2146521"/>
                </a:cubicBezTo>
                <a:cubicBezTo>
                  <a:pt x="435228" y="2146521"/>
                  <a:pt x="0" y="1711293"/>
                  <a:pt x="0" y="1174413"/>
                </a:cubicBezTo>
                <a:close/>
              </a:path>
            </a:pathLst>
          </a:custGeom>
          <a:solidFill>
            <a:srgbClr val="4C3024"/>
          </a:solidFill>
          <a:ln w="57150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8017456" y="482317"/>
            <a:ext cx="0" cy="681540"/>
          </a:xfrm>
          <a:prstGeom prst="line">
            <a:avLst/>
          </a:prstGeom>
          <a:noFill/>
          <a:ln w="2857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ysDot"/>
          </a:ln>
          <a:effectLst/>
        </p:spPr>
      </p:cxnSp>
      <p:sp>
        <p:nvSpPr>
          <p:cNvPr id="28" name="矩形 27"/>
          <p:cNvSpPr/>
          <p:nvPr/>
        </p:nvSpPr>
        <p:spPr>
          <a:xfrm>
            <a:off x="7663060" y="1477837"/>
            <a:ext cx="780908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常瑞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7057693" y="1667812"/>
            <a:ext cx="0" cy="601712"/>
          </a:xfrm>
          <a:prstGeom prst="line">
            <a:avLst/>
          </a:prstGeom>
          <a:noFill/>
          <a:ln w="28575" cap="flat" cmpd="sng" algn="ctr">
            <a:solidFill>
              <a:srgbClr val="D38951"/>
            </a:solidFill>
            <a:prstDash val="sysDot"/>
          </a:ln>
          <a:effectLst/>
        </p:spPr>
      </p:cxnSp>
      <p:sp>
        <p:nvSpPr>
          <p:cNvPr id="31" name="泪滴形 7"/>
          <p:cNvSpPr/>
          <p:nvPr/>
        </p:nvSpPr>
        <p:spPr>
          <a:xfrm rot="18998822">
            <a:off x="6523787" y="2479059"/>
            <a:ext cx="1013151" cy="1013151"/>
          </a:xfrm>
          <a:custGeom>
            <a:avLst/>
            <a:gdLst>
              <a:gd name="connsiteX0" fmla="*/ 0 w 1944216"/>
              <a:gd name="connsiteY0" fmla="*/ 972108 h 1944216"/>
              <a:gd name="connsiteX1" fmla="*/ 972108 w 1944216"/>
              <a:gd name="connsiteY1" fmla="*/ 0 h 1944216"/>
              <a:gd name="connsiteX2" fmla="*/ 2146521 w 1944216"/>
              <a:gd name="connsiteY2" fmla="*/ -202305 h 1944216"/>
              <a:gd name="connsiteX3" fmla="*/ 1944216 w 1944216"/>
              <a:gd name="connsiteY3" fmla="*/ 972108 h 1944216"/>
              <a:gd name="connsiteX4" fmla="*/ 972108 w 1944216"/>
              <a:gd name="connsiteY4" fmla="*/ 1944216 h 1944216"/>
              <a:gd name="connsiteX5" fmla="*/ 0 w 1944216"/>
              <a:gd name="connsiteY5" fmla="*/ 972108 h 1944216"/>
              <a:gd name="connsiteX0-1" fmla="*/ 0 w 2146521"/>
              <a:gd name="connsiteY0-2" fmla="*/ 1174413 h 2146521"/>
              <a:gd name="connsiteX1-3" fmla="*/ 972108 w 2146521"/>
              <a:gd name="connsiteY1-4" fmla="*/ 202305 h 2146521"/>
              <a:gd name="connsiteX2-5" fmla="*/ 2146521 w 2146521"/>
              <a:gd name="connsiteY2-6" fmla="*/ 0 h 2146521"/>
              <a:gd name="connsiteX3-7" fmla="*/ 1944216 w 2146521"/>
              <a:gd name="connsiteY3-8" fmla="*/ 1174413 h 2146521"/>
              <a:gd name="connsiteX4-9" fmla="*/ 972108 w 2146521"/>
              <a:gd name="connsiteY4-10" fmla="*/ 2146521 h 2146521"/>
              <a:gd name="connsiteX5-11" fmla="*/ 0 w 2146521"/>
              <a:gd name="connsiteY5-12" fmla="*/ 1174413 h 2146521"/>
              <a:gd name="connsiteX0-13" fmla="*/ 0 w 2146521"/>
              <a:gd name="connsiteY0-14" fmla="*/ 1174413 h 2146521"/>
              <a:gd name="connsiteX1-15" fmla="*/ 972108 w 2146521"/>
              <a:gd name="connsiteY1-16" fmla="*/ 202305 h 2146521"/>
              <a:gd name="connsiteX2-17" fmla="*/ 2146521 w 2146521"/>
              <a:gd name="connsiteY2-18" fmla="*/ 0 h 2146521"/>
              <a:gd name="connsiteX3-19" fmla="*/ 1944216 w 2146521"/>
              <a:gd name="connsiteY3-20" fmla="*/ 1174413 h 2146521"/>
              <a:gd name="connsiteX4-21" fmla="*/ 972108 w 2146521"/>
              <a:gd name="connsiteY4-22" fmla="*/ 2146521 h 2146521"/>
              <a:gd name="connsiteX5-23" fmla="*/ 0 w 2146521"/>
              <a:gd name="connsiteY5-24" fmla="*/ 1174413 h 214652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146521" h="2146521">
                <a:moveTo>
                  <a:pt x="0" y="1174413"/>
                </a:moveTo>
                <a:cubicBezTo>
                  <a:pt x="0" y="637533"/>
                  <a:pt x="441728" y="285594"/>
                  <a:pt x="972108" y="202305"/>
                </a:cubicBezTo>
                <a:cubicBezTo>
                  <a:pt x="1452515" y="126864"/>
                  <a:pt x="1755050" y="134870"/>
                  <a:pt x="2146521" y="0"/>
                </a:cubicBezTo>
                <a:cubicBezTo>
                  <a:pt x="2011651" y="391471"/>
                  <a:pt x="2032628" y="689294"/>
                  <a:pt x="1944216" y="1174413"/>
                </a:cubicBezTo>
                <a:cubicBezTo>
                  <a:pt x="1944216" y="1711293"/>
                  <a:pt x="1508988" y="2146521"/>
                  <a:pt x="972108" y="2146521"/>
                </a:cubicBezTo>
                <a:cubicBezTo>
                  <a:pt x="435228" y="2146521"/>
                  <a:pt x="0" y="1711293"/>
                  <a:pt x="0" y="1174413"/>
                </a:cubicBezTo>
                <a:close/>
              </a:path>
            </a:pathLst>
          </a:custGeom>
          <a:solidFill>
            <a:srgbClr val="D38951"/>
          </a:solidFill>
          <a:ln w="57150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23675" y="3800836"/>
            <a:ext cx="6436641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endParaRPr lang="en-US" altLang="zh-CN" sz="21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667239" y="2494803"/>
            <a:ext cx="780908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文学成就</a:t>
            </a:r>
            <a:endParaRPr lang="en-US" altLang="zh-CN" sz="2100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99159" y="2250995"/>
            <a:ext cx="5768079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100" dirty="0">
                <a:latin typeface="微软雅黑"/>
                <a:ea typeface="微软雅黑"/>
                <a:sym typeface="微软雅黑"/>
              </a:rPr>
              <a:t>1976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年开始发表作品。</a:t>
            </a:r>
            <a:r>
              <a:rPr lang="en-US" altLang="zh-CN" sz="2100" dirty="0">
                <a:latin typeface="微软雅黑"/>
                <a:ea typeface="微软雅黑"/>
                <a:sym typeface="微软雅黑"/>
              </a:rPr>
              <a:t>1988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年加入中国作家协会。作品获各类儿童文学奖</a:t>
            </a:r>
            <a:r>
              <a:rPr lang="en-US" altLang="zh-CN" sz="2100" dirty="0">
                <a:latin typeface="微软雅黑"/>
                <a:ea typeface="微软雅黑"/>
                <a:sym typeface="微软雅黑"/>
              </a:rPr>
              <a:t>40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余次。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5896139" y="3051313"/>
            <a:ext cx="0" cy="501788"/>
          </a:xfrm>
          <a:prstGeom prst="line">
            <a:avLst/>
          </a:prstGeom>
          <a:noFill/>
          <a:ln w="28575" cap="flat" cmpd="sng" algn="ctr">
            <a:solidFill>
              <a:srgbClr val="C1C35D"/>
            </a:solidFill>
            <a:prstDash val="sysDot"/>
          </a:ln>
          <a:effectLst/>
        </p:spPr>
      </p:cxnSp>
      <p:sp>
        <p:nvSpPr>
          <p:cNvPr id="37" name="泪滴形 7"/>
          <p:cNvSpPr/>
          <p:nvPr/>
        </p:nvSpPr>
        <p:spPr>
          <a:xfrm rot="18998822">
            <a:off x="5389088" y="3292100"/>
            <a:ext cx="1013151" cy="1013151"/>
          </a:xfrm>
          <a:custGeom>
            <a:avLst/>
            <a:gdLst>
              <a:gd name="connsiteX0" fmla="*/ 0 w 1944216"/>
              <a:gd name="connsiteY0" fmla="*/ 972108 h 1944216"/>
              <a:gd name="connsiteX1" fmla="*/ 972108 w 1944216"/>
              <a:gd name="connsiteY1" fmla="*/ 0 h 1944216"/>
              <a:gd name="connsiteX2" fmla="*/ 2146521 w 1944216"/>
              <a:gd name="connsiteY2" fmla="*/ -202305 h 1944216"/>
              <a:gd name="connsiteX3" fmla="*/ 1944216 w 1944216"/>
              <a:gd name="connsiteY3" fmla="*/ 972108 h 1944216"/>
              <a:gd name="connsiteX4" fmla="*/ 972108 w 1944216"/>
              <a:gd name="connsiteY4" fmla="*/ 1944216 h 1944216"/>
              <a:gd name="connsiteX5" fmla="*/ 0 w 1944216"/>
              <a:gd name="connsiteY5" fmla="*/ 972108 h 1944216"/>
              <a:gd name="connsiteX0-1" fmla="*/ 0 w 2146521"/>
              <a:gd name="connsiteY0-2" fmla="*/ 1174413 h 2146521"/>
              <a:gd name="connsiteX1-3" fmla="*/ 972108 w 2146521"/>
              <a:gd name="connsiteY1-4" fmla="*/ 202305 h 2146521"/>
              <a:gd name="connsiteX2-5" fmla="*/ 2146521 w 2146521"/>
              <a:gd name="connsiteY2-6" fmla="*/ 0 h 2146521"/>
              <a:gd name="connsiteX3-7" fmla="*/ 1944216 w 2146521"/>
              <a:gd name="connsiteY3-8" fmla="*/ 1174413 h 2146521"/>
              <a:gd name="connsiteX4-9" fmla="*/ 972108 w 2146521"/>
              <a:gd name="connsiteY4-10" fmla="*/ 2146521 h 2146521"/>
              <a:gd name="connsiteX5-11" fmla="*/ 0 w 2146521"/>
              <a:gd name="connsiteY5-12" fmla="*/ 1174413 h 2146521"/>
              <a:gd name="connsiteX0-13" fmla="*/ 0 w 2146521"/>
              <a:gd name="connsiteY0-14" fmla="*/ 1174413 h 2146521"/>
              <a:gd name="connsiteX1-15" fmla="*/ 972108 w 2146521"/>
              <a:gd name="connsiteY1-16" fmla="*/ 202305 h 2146521"/>
              <a:gd name="connsiteX2-17" fmla="*/ 2146521 w 2146521"/>
              <a:gd name="connsiteY2-18" fmla="*/ 0 h 2146521"/>
              <a:gd name="connsiteX3-19" fmla="*/ 1944216 w 2146521"/>
              <a:gd name="connsiteY3-20" fmla="*/ 1174413 h 2146521"/>
              <a:gd name="connsiteX4-21" fmla="*/ 972108 w 2146521"/>
              <a:gd name="connsiteY4-22" fmla="*/ 2146521 h 2146521"/>
              <a:gd name="connsiteX5-23" fmla="*/ 0 w 2146521"/>
              <a:gd name="connsiteY5-24" fmla="*/ 1174413 h 214652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146521" h="2146521">
                <a:moveTo>
                  <a:pt x="0" y="1174413"/>
                </a:moveTo>
                <a:cubicBezTo>
                  <a:pt x="0" y="637533"/>
                  <a:pt x="441728" y="285594"/>
                  <a:pt x="972108" y="202305"/>
                </a:cubicBezTo>
                <a:cubicBezTo>
                  <a:pt x="1452515" y="126864"/>
                  <a:pt x="1755050" y="134870"/>
                  <a:pt x="2146521" y="0"/>
                </a:cubicBezTo>
                <a:cubicBezTo>
                  <a:pt x="2011651" y="391471"/>
                  <a:pt x="2032628" y="689294"/>
                  <a:pt x="1944216" y="1174413"/>
                </a:cubicBezTo>
                <a:cubicBezTo>
                  <a:pt x="1944216" y="1711293"/>
                  <a:pt x="1508988" y="2146521"/>
                  <a:pt x="972108" y="2146521"/>
                </a:cubicBezTo>
                <a:cubicBezTo>
                  <a:pt x="435228" y="2146521"/>
                  <a:pt x="0" y="1711293"/>
                  <a:pt x="0" y="1174413"/>
                </a:cubicBezTo>
                <a:close/>
              </a:path>
            </a:pathLst>
          </a:custGeom>
          <a:solidFill>
            <a:srgbClr val="C1C35D"/>
          </a:solidFill>
          <a:ln w="57150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539264" y="3236596"/>
            <a:ext cx="829151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主要作品</a:t>
            </a:r>
            <a:endParaRPr lang="en-US" altLang="zh-CN" sz="2100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666399" y="3236595"/>
            <a:ext cx="3872865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100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小面人</a:t>
            </a:r>
            <a:r>
              <a:rPr lang="en-US" altLang="zh-CN" sz="2100" dirty="0">
                <a:latin typeface="微软雅黑"/>
                <a:ea typeface="微软雅黑"/>
                <a:sym typeface="微软雅黑"/>
              </a:rPr>
              <a:t>》《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彩色的小船</a:t>
            </a:r>
            <a:r>
              <a:rPr lang="en-US" altLang="zh-CN" sz="2100" dirty="0">
                <a:latin typeface="微软雅黑"/>
                <a:ea typeface="微软雅黑"/>
                <a:sym typeface="微软雅黑"/>
              </a:rPr>
              <a:t>》《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悔棋大王</a:t>
            </a:r>
            <a:r>
              <a:rPr lang="en-US" altLang="zh-CN" sz="2100" dirty="0">
                <a:latin typeface="微软雅黑"/>
                <a:ea typeface="微软雅黑"/>
                <a:sym typeface="微软雅黑"/>
              </a:rPr>
              <a:t>》《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糊涂博士</a:t>
            </a:r>
            <a:r>
              <a:rPr lang="en-US" altLang="zh-CN" sz="2100" dirty="0"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8" grpId="0"/>
      <p:bldP spid="9" grpId="0"/>
      <p:bldP spid="23" grpId="0" bldLvl="0" animBg="1"/>
      <p:bldP spid="28" grpId="0"/>
      <p:bldP spid="31" grpId="0" bldLvl="0" animBg="1"/>
      <p:bldP spid="34" grpId="0"/>
      <p:bldP spid="35" grpId="0"/>
      <p:bldP spid="37" grpId="0" bldLvl="0" animBg="1"/>
      <p:bldP spid="38" grpId="0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​​ 17"/>
          <p:cNvSpPr/>
          <p:nvPr/>
        </p:nvSpPr>
        <p:spPr bwMode="auto">
          <a:xfrm>
            <a:off x="2246025" y="1754851"/>
            <a:ext cx="3223260" cy="5200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57150" cap="flat" cmpd="sng" algn="ctr">
            <a:solidFill>
              <a:srgbClr val="92D050"/>
            </a:solidFill>
            <a:prstDash val="solid"/>
          </a:ln>
          <a:effectLst/>
        </p:spPr>
        <p:txBody>
          <a:bodyPr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200" b="1" kern="0" dirty="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1" name="文本框 66"/>
          <p:cNvSpPr txBox="1">
            <a:spLocks noChangeArrowheads="1"/>
          </p:cNvSpPr>
          <p:nvPr/>
        </p:nvSpPr>
        <p:spPr bwMode="auto">
          <a:xfrm>
            <a:off x="1232059" y="56198"/>
            <a:ext cx="184308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70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字词认读</a:t>
            </a:r>
          </a:p>
        </p:txBody>
      </p:sp>
      <p:sp>
        <p:nvSpPr>
          <p:cNvPr id="10" name="文本框 9"/>
          <p:cNvSpPr txBox="1"/>
          <p:nvPr/>
        </p:nvSpPr>
        <p:spPr>
          <a:xfrm rot="10800000" flipV="1">
            <a:off x="2987040" y="83486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4080986" y="1453991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5452110" y="109775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0" name="燕尾形 29"/>
          <p:cNvSpPr/>
          <p:nvPr>
            <p:custDataLst>
              <p:tags r:id="rId1"/>
            </p:custDataLst>
          </p:nvPr>
        </p:nvSpPr>
        <p:spPr>
          <a:xfrm rot="5400000">
            <a:off x="1393080" y="1796087"/>
            <a:ext cx="894554" cy="811622"/>
          </a:xfrm>
          <a:prstGeom prst="chevron">
            <a:avLst>
              <a:gd name="adj" fmla="val 38940"/>
            </a:avLst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 wrap="none" lIns="135000" tIns="34290" rIns="68580" bIns="0" anchor="ctr"/>
          <a:lstStyle/>
          <a:p>
            <a:pPr algn="ctr">
              <a:defRPr/>
            </a:pPr>
            <a:endParaRPr lang="zh-CN" altLang="en-US" sz="2700" b="1" kern="0" dirty="0">
              <a:solidFill>
                <a:srgbClr val="FFFFFF"/>
              </a:solidFill>
              <a:latin typeface="微软雅黑"/>
              <a:ea typeface="微软雅黑"/>
              <a:cs typeface="Arial" panose="020B0604020202020204" pitchFamily="34" charset="0"/>
              <a:sym typeface="微软雅黑"/>
            </a:endParaRPr>
          </a:p>
        </p:txBody>
      </p:sp>
      <p:sp>
        <p:nvSpPr>
          <p:cNvPr id="32" name="燕尾形 31"/>
          <p:cNvSpPr/>
          <p:nvPr>
            <p:custDataLst>
              <p:tags r:id="rId2"/>
            </p:custDataLst>
          </p:nvPr>
        </p:nvSpPr>
        <p:spPr>
          <a:xfrm rot="5400000">
            <a:off x="7019117" y="868902"/>
            <a:ext cx="894554" cy="811622"/>
          </a:xfrm>
          <a:prstGeom prst="chevron">
            <a:avLst>
              <a:gd name="adj" fmla="val 38940"/>
            </a:avLst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 wrap="none" lIns="135000" tIns="34290" rIns="68580" bIns="0" anchor="ctr"/>
          <a:lstStyle/>
          <a:p>
            <a:pPr algn="ctr">
              <a:defRPr/>
            </a:pPr>
            <a:endParaRPr lang="zh-CN" altLang="en-US" sz="2700" b="1" kern="0" dirty="0">
              <a:solidFill>
                <a:srgbClr val="FFFFFF"/>
              </a:solidFill>
              <a:latin typeface="微软雅黑"/>
              <a:ea typeface="微软雅黑"/>
              <a:cs typeface="Arial" panose="020B0604020202020204" pitchFamily="34" charset="0"/>
              <a:sym typeface="微软雅黑"/>
            </a:endParaRPr>
          </a:p>
        </p:txBody>
      </p:sp>
      <p:sp>
        <p:nvSpPr>
          <p:cNvPr id="34" name="矩形​​ 17"/>
          <p:cNvSpPr/>
          <p:nvPr/>
        </p:nvSpPr>
        <p:spPr bwMode="auto">
          <a:xfrm>
            <a:off x="2627472" y="1098233"/>
            <a:ext cx="4401979" cy="5200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 cap="flat" cmpd="sng" algn="ctr">
            <a:solidFill>
              <a:srgbClr val="92D050"/>
            </a:solidFill>
            <a:prstDash val="solid"/>
          </a:ln>
          <a:effectLst/>
        </p:spPr>
        <p:txBody>
          <a:bodyPr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200" b="1" kern="0" dirty="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405777" y="1924899"/>
            <a:ext cx="1222177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>
                <a:latin typeface="微软雅黑"/>
                <a:ea typeface="微软雅黑"/>
                <a:sym typeface="微软雅黑"/>
              </a:rPr>
              <a:t> 广场</a:t>
            </a:r>
            <a:endParaRPr lang="zh-CN" altLang="en-US" sz="21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143363" y="1026255"/>
            <a:ext cx="728842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>
                <a:latin typeface="微软雅黑"/>
                <a:ea typeface="微软雅黑"/>
                <a:sym typeface="微软雅黑"/>
              </a:rPr>
              <a:t>伤害</a:t>
            </a:r>
            <a:endParaRPr lang="zh-CN" altLang="en-US" sz="21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473196" y="1721989"/>
            <a:ext cx="3010853" cy="5539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>
                <a:latin typeface="微软雅黑"/>
                <a:ea typeface="微软雅黑"/>
                <a:sym typeface="微软雅黑"/>
              </a:rPr>
              <a:t>人们喜欢去广场散步。</a:t>
            </a:r>
            <a:endParaRPr lang="zh-CN" altLang="en-US" sz="21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658904" y="878205"/>
            <a:ext cx="4370546" cy="5539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>
                <a:latin typeface="微软雅黑"/>
                <a:ea typeface="微软雅黑"/>
                <a:sym typeface="微软雅黑"/>
              </a:rPr>
              <a:t>我们要保护好自己，不被他人伤害。</a:t>
            </a:r>
            <a:endParaRPr lang="zh-CN" altLang="en-US" sz="2100" dirty="0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6" name="场">
            <a:hlinkClick r:id="" action="ppaction://media"/>
          </p:cNvPr>
          <p:cNvPicPr/>
          <p:nvPr>
            <a:vide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384709" y="2621280"/>
            <a:ext cx="1692116" cy="1691640"/>
          </a:xfrm>
          <a:prstGeom prst="rect">
            <a:avLst/>
          </a:prstGeom>
        </p:spPr>
      </p:pic>
      <p:pic>
        <p:nvPicPr>
          <p:cNvPr id="14" name="伤">
            <a:hlinkClick r:id="" action="ppaction://media"/>
          </p:cNvPr>
          <p:cNvPicPr/>
          <p:nvPr>
            <a:videoFile r:link="rId6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491163" y="1607820"/>
            <a:ext cx="1965960" cy="1988820"/>
          </a:xfrm>
          <a:prstGeom prst="rect">
            <a:avLst/>
          </a:prstGeom>
        </p:spPr>
      </p:pic>
      <p:pic>
        <p:nvPicPr>
          <p:cNvPr id="23" name="图片 22" descr="&amp;pfm122&amp;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632" y="2862263"/>
            <a:ext cx="2508409" cy="1593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1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7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82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33" grpId="0" bldLvl="0" animBg="1"/>
      <p:bldP spid="61" grpId="0"/>
      <p:bldP spid="30" grpId="0" animBg="1"/>
      <p:bldP spid="30" grpId="1" bldLvl="0" animBg="1"/>
      <p:bldP spid="32" grpId="0" bldLvl="0" animBg="1"/>
      <p:bldP spid="34" grpId="0" bldLvl="0" animBg="1"/>
      <p:bldP spid="35" grpId="0"/>
      <p:bldP spid="35" grpId="1"/>
      <p:bldP spid="36" grpId="0"/>
      <p:bldP spid="11" grpId="0"/>
      <p:bldP spid="11" grpId="1" bldLvl="0" animBg="1"/>
      <p:bldP spid="12" grpId="0"/>
      <p:bldP spid="12" grpId="1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4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783" y="2632839"/>
            <a:ext cx="3940167" cy="1506148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8767" y="1018828"/>
            <a:ext cx="3940167" cy="1506148"/>
          </a:xfrm>
          <a:prstGeom prst="rect">
            <a:avLst/>
          </a:prstGeom>
        </p:spPr>
      </p:pic>
      <p:sp>
        <p:nvSpPr>
          <p:cNvPr id="46" name="矩形 45"/>
          <p:cNvSpPr/>
          <p:nvPr/>
        </p:nvSpPr>
        <p:spPr>
          <a:xfrm>
            <a:off x="7556368" y="1677008"/>
            <a:ext cx="1193483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>
                <a:latin typeface="微软雅黑"/>
                <a:ea typeface="微软雅黑"/>
                <a:sym typeface="微软雅黑"/>
              </a:rPr>
              <a:t>艹</a:t>
            </a:r>
            <a:r>
              <a:rPr lang="en-US" altLang="zh-CN" sz="2400">
                <a:latin typeface="微软雅黑"/>
                <a:ea typeface="微软雅黑"/>
                <a:sym typeface="微软雅黑"/>
              </a:rPr>
              <a:t>+ </a:t>
            </a:r>
            <a:r>
              <a:rPr lang="zh-CN" altLang="en-US" sz="2400">
                <a:latin typeface="微软雅黑"/>
                <a:ea typeface="微软雅黑"/>
                <a:sym typeface="微软雅黑"/>
              </a:rPr>
              <a:t>田</a:t>
            </a:r>
            <a:endParaRPr lang="zh-CN" altLang="en-US" sz="2400" dirty="0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621" y="1089218"/>
            <a:ext cx="3943121" cy="1502266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 rot="10800000" flipV="1">
            <a:off x="2987040" y="83486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4080986" y="1453991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245282" y="1000948"/>
            <a:ext cx="622753" cy="69249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700">
                <a:latin typeface="微软雅黑"/>
                <a:ea typeface="微软雅黑"/>
                <a:sym typeface="微软雅黑"/>
              </a:rPr>
              <a:t>苗</a:t>
            </a:r>
            <a:endParaRPr lang="zh-CN" altLang="en-US" sz="27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196124" y="2611025"/>
            <a:ext cx="622753" cy="69249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700">
                <a:latin typeface="微软雅黑"/>
                <a:ea typeface="微软雅黑"/>
                <a:sym typeface="微软雅黑"/>
              </a:rPr>
              <a:t>汗</a:t>
            </a:r>
            <a:endParaRPr lang="zh-CN" altLang="en-US" sz="27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98043" y="1705852"/>
            <a:ext cx="1193483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>
                <a:latin typeface="微软雅黑"/>
                <a:ea typeface="微软雅黑"/>
                <a:sym typeface="微软雅黑"/>
              </a:rPr>
              <a:t>禾</a:t>
            </a:r>
            <a:r>
              <a:rPr lang="en-US" altLang="zh-CN" sz="2400">
                <a:latin typeface="微软雅黑"/>
                <a:ea typeface="微软雅黑"/>
                <a:sym typeface="微软雅黑"/>
              </a:rPr>
              <a:t>+</a:t>
            </a:r>
            <a:r>
              <a:rPr lang="zh-CN" altLang="en-US" sz="2400">
                <a:latin typeface="微软雅黑"/>
                <a:ea typeface="微软雅黑"/>
                <a:sym typeface="微软雅黑"/>
              </a:rPr>
              <a:t>央</a:t>
            </a:r>
            <a:endParaRPr lang="zh-CN" altLang="en-US" sz="24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122377" y="985414"/>
            <a:ext cx="622753" cy="69249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700">
                <a:latin typeface="微软雅黑"/>
                <a:ea typeface="微软雅黑"/>
                <a:sym typeface="微软雅黑"/>
              </a:rPr>
              <a:t>秧</a:t>
            </a:r>
            <a:endParaRPr lang="zh-CN" altLang="en-US" sz="2700" dirty="0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091339" y="1073944"/>
            <a:ext cx="580549" cy="545306"/>
            <a:chOff x="13246" y="2913"/>
            <a:chExt cx="1341" cy="1288"/>
          </a:xfrm>
        </p:grpSpPr>
        <p:sp>
          <p:nvSpPr>
            <p:cNvPr id="15" name="矩形 14"/>
            <p:cNvSpPr/>
            <p:nvPr/>
          </p:nvSpPr>
          <p:spPr>
            <a:xfrm>
              <a:off x="13246" y="2913"/>
              <a:ext cx="1341" cy="128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cxnSp>
          <p:nvCxnSpPr>
            <p:cNvPr id="31" name="直接连接符 30"/>
            <p:cNvCxnSpPr>
              <a:stCxn id="15" idx="1"/>
              <a:endCxn id="15" idx="3"/>
            </p:cNvCxnSpPr>
            <p:nvPr/>
          </p:nvCxnSpPr>
          <p:spPr>
            <a:xfrm>
              <a:off x="13246" y="3558"/>
              <a:ext cx="1341" cy="0"/>
            </a:xfrm>
            <a:prstGeom prst="line">
              <a:avLst/>
            </a:prstGeom>
            <a:ln w="15875" cmpd="sng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>
              <a:stCxn id="15" idx="0"/>
              <a:endCxn id="15" idx="2"/>
            </p:cNvCxnSpPr>
            <p:nvPr/>
          </p:nvCxnSpPr>
          <p:spPr>
            <a:xfrm>
              <a:off x="13917" y="2913"/>
              <a:ext cx="0" cy="1288"/>
            </a:xfrm>
            <a:prstGeom prst="line">
              <a:avLst/>
            </a:prstGeom>
            <a:ln w="15875" cmpd="sng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矩形 33"/>
          <p:cNvSpPr/>
          <p:nvPr/>
        </p:nvSpPr>
        <p:spPr>
          <a:xfrm>
            <a:off x="2242004" y="1562571"/>
            <a:ext cx="83439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豆秧</a:t>
            </a:r>
            <a:endParaRPr lang="zh-CN" altLang="en-US" sz="2400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506674" y="1562571"/>
            <a:ext cx="866775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秧歌</a:t>
            </a:r>
            <a:endParaRPr lang="zh-CN" altLang="en-US" sz="2400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57056" y="1562571"/>
            <a:ext cx="866775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插秧</a:t>
            </a:r>
            <a:endParaRPr lang="zh-CN" altLang="en-US" sz="2400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8610" y="2574165"/>
            <a:ext cx="3943121" cy="1502266"/>
          </a:xfrm>
          <a:prstGeom prst="rect">
            <a:avLst/>
          </a:prstGeom>
        </p:spPr>
      </p:pic>
      <p:grpSp>
        <p:nvGrpSpPr>
          <p:cNvPr id="47" name="组合 46"/>
          <p:cNvGrpSpPr/>
          <p:nvPr/>
        </p:nvGrpSpPr>
        <p:grpSpPr>
          <a:xfrm>
            <a:off x="7178517" y="1093471"/>
            <a:ext cx="580549" cy="545306"/>
            <a:chOff x="13246" y="2913"/>
            <a:chExt cx="1341" cy="1288"/>
          </a:xfrm>
        </p:grpSpPr>
        <p:sp>
          <p:nvSpPr>
            <p:cNvPr id="48" name="矩形 47"/>
            <p:cNvSpPr/>
            <p:nvPr/>
          </p:nvSpPr>
          <p:spPr>
            <a:xfrm>
              <a:off x="13246" y="2913"/>
              <a:ext cx="1341" cy="128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cxnSp>
          <p:nvCxnSpPr>
            <p:cNvPr id="49" name="直接连接符 48"/>
            <p:cNvCxnSpPr>
              <a:stCxn id="48" idx="1"/>
              <a:endCxn id="48" idx="3"/>
            </p:cNvCxnSpPr>
            <p:nvPr/>
          </p:nvCxnSpPr>
          <p:spPr>
            <a:xfrm>
              <a:off x="13246" y="3558"/>
              <a:ext cx="1341" cy="0"/>
            </a:xfrm>
            <a:prstGeom prst="line">
              <a:avLst/>
            </a:prstGeom>
            <a:ln w="15875" cmpd="sng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>
              <a:stCxn id="48" idx="0"/>
              <a:endCxn id="48" idx="2"/>
            </p:cNvCxnSpPr>
            <p:nvPr/>
          </p:nvCxnSpPr>
          <p:spPr>
            <a:xfrm>
              <a:off x="13917" y="2913"/>
              <a:ext cx="0" cy="1288"/>
            </a:xfrm>
            <a:prstGeom prst="line">
              <a:avLst/>
            </a:prstGeom>
            <a:ln w="15875" cmpd="sng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矩形 50"/>
          <p:cNvSpPr/>
          <p:nvPr/>
        </p:nvSpPr>
        <p:spPr>
          <a:xfrm>
            <a:off x="6344126" y="1460659"/>
            <a:ext cx="83439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火苗</a:t>
            </a:r>
            <a:endParaRPr lang="zh-CN" altLang="en-US" sz="2400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5608796" y="1460659"/>
            <a:ext cx="866775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禾苗</a:t>
            </a:r>
            <a:endParaRPr lang="zh-CN" altLang="en-US" sz="2400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859179" y="1460659"/>
            <a:ext cx="866775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苗头</a:t>
            </a:r>
            <a:endParaRPr lang="zh-CN" altLang="en-US" sz="2400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3461851" y="3302539"/>
            <a:ext cx="1193483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>
                <a:latin typeface="微软雅黑"/>
                <a:ea typeface="微软雅黑"/>
                <a:sym typeface="微软雅黑"/>
              </a:rPr>
              <a:t>氵</a:t>
            </a:r>
            <a:r>
              <a:rPr lang="en-US" altLang="zh-CN" sz="2400">
                <a:latin typeface="微软雅黑"/>
                <a:ea typeface="微软雅黑"/>
                <a:sym typeface="微软雅黑"/>
              </a:rPr>
              <a:t>+ </a:t>
            </a:r>
            <a:r>
              <a:rPr lang="zh-CN" altLang="en-US" sz="2400">
                <a:latin typeface="微软雅黑"/>
                <a:ea typeface="微软雅黑"/>
                <a:sym typeface="微软雅黑"/>
              </a:rPr>
              <a:t>干</a:t>
            </a:r>
            <a:endParaRPr lang="zh-CN" altLang="en-US" sz="2400" dirty="0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3131344" y="2685098"/>
            <a:ext cx="580549" cy="545306"/>
            <a:chOff x="13246" y="2913"/>
            <a:chExt cx="1341" cy="1288"/>
          </a:xfrm>
        </p:grpSpPr>
        <p:sp>
          <p:nvSpPr>
            <p:cNvPr id="56" name="矩形 55"/>
            <p:cNvSpPr/>
            <p:nvPr/>
          </p:nvSpPr>
          <p:spPr>
            <a:xfrm>
              <a:off x="13246" y="2913"/>
              <a:ext cx="1341" cy="128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cxnSp>
          <p:nvCxnSpPr>
            <p:cNvPr id="57" name="直接连接符 56"/>
            <p:cNvCxnSpPr>
              <a:stCxn id="56" idx="1"/>
              <a:endCxn id="56" idx="3"/>
            </p:cNvCxnSpPr>
            <p:nvPr/>
          </p:nvCxnSpPr>
          <p:spPr>
            <a:xfrm>
              <a:off x="13246" y="3558"/>
              <a:ext cx="1341" cy="0"/>
            </a:xfrm>
            <a:prstGeom prst="line">
              <a:avLst/>
            </a:prstGeom>
            <a:ln w="15875" cmpd="sng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>
              <a:stCxn id="56" idx="0"/>
              <a:endCxn id="56" idx="2"/>
            </p:cNvCxnSpPr>
            <p:nvPr/>
          </p:nvCxnSpPr>
          <p:spPr>
            <a:xfrm>
              <a:off x="13917" y="2913"/>
              <a:ext cx="0" cy="1288"/>
            </a:xfrm>
            <a:prstGeom prst="line">
              <a:avLst/>
            </a:prstGeom>
            <a:ln w="15875" cmpd="sng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矩形 58"/>
          <p:cNvSpPr/>
          <p:nvPr/>
        </p:nvSpPr>
        <p:spPr>
          <a:xfrm>
            <a:off x="2215039" y="3086100"/>
            <a:ext cx="83439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流汗</a:t>
            </a:r>
            <a:endParaRPr lang="zh-CN" altLang="en-US" sz="2400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1479709" y="3086100"/>
            <a:ext cx="866775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汗珠</a:t>
            </a:r>
            <a:endParaRPr lang="zh-CN" altLang="en-US" sz="2400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730091" y="3086100"/>
            <a:ext cx="866775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汗水</a:t>
            </a:r>
            <a:endParaRPr lang="zh-CN" altLang="en-US" sz="2400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7469483" y="3204272"/>
            <a:ext cx="1193483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>
                <a:latin typeface="微软雅黑"/>
                <a:ea typeface="微软雅黑"/>
                <a:sym typeface="微软雅黑"/>
              </a:rPr>
              <a:t>足 </a:t>
            </a:r>
            <a:r>
              <a:rPr lang="en-US" altLang="zh-CN" sz="2400">
                <a:latin typeface="微软雅黑"/>
                <a:ea typeface="微软雅黑"/>
                <a:sym typeface="微软雅黑"/>
              </a:rPr>
              <a:t>+</a:t>
            </a:r>
            <a:r>
              <a:rPr lang="zh-CN" altLang="en-US" sz="2400">
                <a:latin typeface="微软雅黑"/>
                <a:ea typeface="微软雅黑"/>
                <a:sym typeface="微软雅黑"/>
              </a:rPr>
              <a:t>各</a:t>
            </a:r>
            <a:endParaRPr lang="zh-CN" altLang="en-US" sz="2400" dirty="0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7178993" y="2659857"/>
            <a:ext cx="580549" cy="545306"/>
            <a:chOff x="13246" y="2913"/>
            <a:chExt cx="1341" cy="1288"/>
          </a:xfrm>
        </p:grpSpPr>
        <p:sp>
          <p:nvSpPr>
            <p:cNvPr id="64" name="矩形 63"/>
            <p:cNvSpPr/>
            <p:nvPr/>
          </p:nvSpPr>
          <p:spPr>
            <a:xfrm>
              <a:off x="13246" y="2913"/>
              <a:ext cx="1341" cy="128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cxnSp>
          <p:nvCxnSpPr>
            <p:cNvPr id="65" name="直接连接符 64"/>
            <p:cNvCxnSpPr>
              <a:stCxn id="64" idx="1"/>
              <a:endCxn id="64" idx="3"/>
            </p:cNvCxnSpPr>
            <p:nvPr/>
          </p:nvCxnSpPr>
          <p:spPr>
            <a:xfrm>
              <a:off x="13246" y="3558"/>
              <a:ext cx="1341" cy="0"/>
            </a:xfrm>
            <a:prstGeom prst="line">
              <a:avLst/>
            </a:prstGeom>
            <a:ln w="15875" cmpd="sng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>
              <a:stCxn id="64" idx="0"/>
              <a:endCxn id="64" idx="2"/>
            </p:cNvCxnSpPr>
            <p:nvPr/>
          </p:nvCxnSpPr>
          <p:spPr>
            <a:xfrm>
              <a:off x="13917" y="2913"/>
              <a:ext cx="0" cy="1288"/>
            </a:xfrm>
            <a:prstGeom prst="line">
              <a:avLst/>
            </a:prstGeom>
            <a:ln w="15875" cmpd="sng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矩形 27"/>
          <p:cNvSpPr/>
          <p:nvPr/>
        </p:nvSpPr>
        <p:spPr>
          <a:xfrm>
            <a:off x="7245281" y="2574166"/>
            <a:ext cx="622753" cy="69249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700">
                <a:latin typeface="微软雅黑"/>
                <a:ea typeface="微软雅黑"/>
                <a:sym typeface="微软雅黑"/>
              </a:rPr>
              <a:t>路</a:t>
            </a:r>
            <a:endParaRPr lang="zh-CN" altLang="en-US" sz="27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6344126" y="3052762"/>
            <a:ext cx="83439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迷路</a:t>
            </a:r>
            <a:endParaRPr lang="zh-CN" altLang="en-US" sz="2400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5608796" y="3052762"/>
            <a:ext cx="866775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道路</a:t>
            </a:r>
            <a:endParaRPr lang="zh-CN" altLang="en-US" sz="2400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4859179" y="3052762"/>
            <a:ext cx="866775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路灯</a:t>
            </a:r>
            <a:endParaRPr lang="zh-CN" altLang="en-US" sz="2400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3060026" y="746168"/>
            <a:ext cx="802143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2100" b="1"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yāng</a:t>
            </a:r>
            <a:endParaRPr lang="zh-CN" altLang="en-US" sz="2100" b="1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7060237" y="701055"/>
            <a:ext cx="862256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100">
                <a:solidFill>
                  <a:srgbClr val="000000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 miáo</a:t>
            </a:r>
            <a:endParaRPr lang="zh-CN" altLang="en-US" sz="21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3064801" y="2292191"/>
            <a:ext cx="698749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100">
                <a:solidFill>
                  <a:srgbClr val="000000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 hàn</a:t>
            </a:r>
            <a:endParaRPr lang="zh-CN" altLang="en-US" sz="21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7265581" y="2267441"/>
            <a:ext cx="392175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2100" b="1"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lù</a:t>
            </a:r>
            <a:endParaRPr lang="zh-CN" altLang="en-US" sz="2100" b="1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24" grpId="0"/>
      <p:bldP spid="25" grpId="0"/>
      <p:bldP spid="4" grpId="0"/>
      <p:bldP spid="6" grpId="0"/>
      <p:bldP spid="34" grpId="0"/>
      <p:bldP spid="35" grpId="0"/>
      <p:bldP spid="42" grpId="0"/>
      <p:bldP spid="51" grpId="0"/>
      <p:bldP spid="52" grpId="0"/>
      <p:bldP spid="53" grpId="0"/>
      <p:bldP spid="54" grpId="0"/>
      <p:bldP spid="59" grpId="0"/>
      <p:bldP spid="60" grpId="0"/>
      <p:bldP spid="61" grpId="0"/>
      <p:bldP spid="62" grpId="0"/>
      <p:bldP spid="28" grpId="0"/>
      <p:bldP spid="67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6084570" y="2920365"/>
            <a:ext cx="1536383" cy="756285"/>
          </a:xfrm>
          <a:prstGeom prst="roundRect">
            <a:avLst/>
          </a:prstGeom>
          <a:noFill/>
          <a:ln w="50800" cap="flat" cmpd="sng" algn="ctr">
            <a:solidFill>
              <a:srgbClr val="BBE0E3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68580" tIns="34290" rIns="68580" bIns="3429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6089332" y="1702594"/>
            <a:ext cx="1536383" cy="756285"/>
          </a:xfrm>
          <a:prstGeom prst="roundRect">
            <a:avLst/>
          </a:prstGeom>
          <a:noFill/>
          <a:ln w="50800" cap="flat" cmpd="sng" algn="ctr">
            <a:solidFill>
              <a:srgbClr val="BBE0E3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68580" tIns="34290" rIns="68580" bIns="3429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文本框 9"/>
          <p:cNvSpPr txBox="1"/>
          <p:nvPr/>
        </p:nvSpPr>
        <p:spPr>
          <a:xfrm rot="10800000" flipV="1">
            <a:off x="2987040" y="83486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4080986" y="1453991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5452110" y="109775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927407" y="1702801"/>
            <a:ext cx="1850708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5003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断断续续</a:t>
            </a:r>
            <a:endParaRPr lang="zh-CN" altLang="en-US" sz="2400" b="1" dirty="0">
              <a:solidFill>
                <a:srgbClr val="000000"/>
              </a:solidFill>
              <a:latin typeface="微软雅黑"/>
              <a:ea typeface="微软雅黑"/>
              <a:cs typeface="Times New Roman" panose="02020603050405020304" pitchFamily="18" charset="0"/>
              <a:sym typeface="微软雅黑"/>
            </a:endParaRPr>
          </a:p>
        </p:txBody>
      </p:sp>
      <p:sp>
        <p:nvSpPr>
          <p:cNvPr id="38" name="AutoShape 593"/>
          <p:cNvSpPr>
            <a:spLocks noChangeArrowheads="1"/>
          </p:cNvSpPr>
          <p:nvPr/>
        </p:nvSpPr>
        <p:spPr bwMode="auto">
          <a:xfrm rot="10800000" flipH="1" flipV="1">
            <a:off x="5383723" y="1945443"/>
            <a:ext cx="296466" cy="270272"/>
          </a:xfrm>
          <a:prstGeom prst="chevron">
            <a:avLst>
              <a:gd name="adj" fmla="val 49834"/>
            </a:avLst>
          </a:prstGeom>
          <a:solidFill>
            <a:srgbClr val="333399">
              <a:lumMod val="60000"/>
              <a:lumOff val="40000"/>
            </a:srgbClr>
          </a:solidFill>
          <a:ln>
            <a:noFill/>
          </a:ln>
        </p:spPr>
        <p:txBody>
          <a:bodyPr lIns="68580" tIns="34290" rIns="68580" bIns="34290" anchor="ctr"/>
          <a:lstStyle/>
          <a:p>
            <a:pPr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u"/>
              <a:defRPr/>
            </a:pPr>
            <a:endParaRPr lang="zh-CN" altLang="zh-CN" sz="1200" b="1" kern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0" name="AutoShape 593"/>
          <p:cNvSpPr>
            <a:spLocks noChangeArrowheads="1"/>
          </p:cNvSpPr>
          <p:nvPr/>
        </p:nvSpPr>
        <p:spPr bwMode="auto">
          <a:xfrm flipH="1" flipV="1">
            <a:off x="1823632" y="1917949"/>
            <a:ext cx="296466" cy="270272"/>
          </a:xfrm>
          <a:prstGeom prst="chevron">
            <a:avLst>
              <a:gd name="adj" fmla="val 49834"/>
            </a:avLst>
          </a:prstGeom>
          <a:solidFill>
            <a:srgbClr val="333399">
              <a:lumMod val="60000"/>
              <a:lumOff val="40000"/>
            </a:srgbClr>
          </a:solidFill>
          <a:ln>
            <a:noFill/>
          </a:ln>
        </p:spPr>
        <p:txBody>
          <a:bodyPr lIns="68580" tIns="34290" rIns="68580" bIns="34290" anchor="ctr"/>
          <a:lstStyle/>
          <a:p>
            <a:pPr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u"/>
              <a:defRPr/>
            </a:pPr>
            <a:endParaRPr lang="zh-CN" altLang="zh-CN" sz="1200" b="1" kern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198593" y="1834717"/>
            <a:ext cx="3185160" cy="43767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E58C00"/>
                </a:solidFill>
                <a:latin typeface="微软雅黑"/>
                <a:ea typeface="微软雅黑"/>
                <a:sym typeface="微软雅黑"/>
              </a:rPr>
              <a:t>时断时续地接连下去。</a:t>
            </a:r>
            <a:endParaRPr lang="zh-CN" altLang="en-US" sz="2400" b="1" dirty="0">
              <a:solidFill>
                <a:srgbClr val="E58C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AutoShape 593"/>
          <p:cNvSpPr>
            <a:spLocks noChangeArrowheads="1"/>
          </p:cNvSpPr>
          <p:nvPr/>
        </p:nvSpPr>
        <p:spPr bwMode="auto">
          <a:xfrm rot="10800000" flipH="1" flipV="1">
            <a:off x="5363244" y="3095587"/>
            <a:ext cx="296466" cy="270272"/>
          </a:xfrm>
          <a:prstGeom prst="chevron">
            <a:avLst>
              <a:gd name="adj" fmla="val 49834"/>
            </a:avLst>
          </a:prstGeom>
          <a:solidFill>
            <a:srgbClr val="333399">
              <a:lumMod val="60000"/>
              <a:lumOff val="40000"/>
            </a:srgbClr>
          </a:solidFill>
          <a:ln>
            <a:noFill/>
          </a:ln>
        </p:spPr>
        <p:txBody>
          <a:bodyPr lIns="68580" tIns="34290" rIns="68580" bIns="34290" anchor="ctr"/>
          <a:lstStyle/>
          <a:p>
            <a:pPr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u"/>
              <a:defRPr/>
            </a:pPr>
            <a:endParaRPr lang="zh-CN" altLang="zh-CN" sz="1200" b="1" kern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AutoShape 593"/>
          <p:cNvSpPr>
            <a:spLocks noChangeArrowheads="1"/>
          </p:cNvSpPr>
          <p:nvPr/>
        </p:nvSpPr>
        <p:spPr bwMode="auto">
          <a:xfrm flipH="1" flipV="1">
            <a:off x="1803153" y="3068092"/>
            <a:ext cx="296466" cy="270272"/>
          </a:xfrm>
          <a:prstGeom prst="chevron">
            <a:avLst>
              <a:gd name="adj" fmla="val 49834"/>
            </a:avLst>
          </a:prstGeom>
          <a:solidFill>
            <a:srgbClr val="333399">
              <a:lumMod val="60000"/>
              <a:lumOff val="40000"/>
            </a:srgbClr>
          </a:solidFill>
          <a:ln>
            <a:noFill/>
          </a:ln>
        </p:spPr>
        <p:txBody>
          <a:bodyPr lIns="68580" tIns="34290" rIns="68580" bIns="34290" anchor="ctr"/>
          <a:lstStyle/>
          <a:p>
            <a:pPr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u"/>
              <a:defRPr/>
            </a:pPr>
            <a:endParaRPr lang="zh-CN" altLang="zh-CN" sz="1200" b="1" kern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78114" y="2984861"/>
            <a:ext cx="2880360" cy="43767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E58C00"/>
                </a:solidFill>
                <a:latin typeface="微软雅黑"/>
                <a:ea typeface="微软雅黑"/>
                <a:sym typeface="微软雅黑"/>
              </a:rPr>
              <a:t>左右摇摆，不稳定。</a:t>
            </a:r>
            <a:endParaRPr lang="zh-CN" altLang="en-US" sz="2400" b="1" dirty="0">
              <a:solidFill>
                <a:srgbClr val="E58C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932170" y="2920573"/>
            <a:ext cx="1850708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5003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摇摇晃晃</a:t>
            </a:r>
            <a:endParaRPr lang="zh-CN" altLang="en-US" sz="2400" b="1" dirty="0">
              <a:solidFill>
                <a:srgbClr val="000000"/>
              </a:solidFill>
              <a:latin typeface="微软雅黑"/>
              <a:ea typeface="微软雅黑"/>
              <a:cs typeface="Times New Roman" panose="02020603050405020304" pitchFamily="18" charset="0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39" grpId="0" bldLvl="0" animBg="1"/>
      <p:bldP spid="36" grpId="0"/>
      <p:bldP spid="38" grpId="0" bldLvl="0" animBg="1"/>
      <p:bldP spid="40" grpId="0" bldLvl="0" animBg="1"/>
      <p:bldP spid="41" grpId="0"/>
      <p:bldP spid="4" grpId="0" bldLvl="0" animBg="1"/>
      <p:bldP spid="6" grpId="0" bldLvl="0" animBg="1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10"/>
          <p:cNvSpPr/>
          <p:nvPr/>
        </p:nvSpPr>
        <p:spPr>
          <a:xfrm flipH="1">
            <a:off x="5010151" y="2297430"/>
            <a:ext cx="2886551" cy="1199198"/>
          </a:xfrm>
          <a:custGeom>
            <a:avLst/>
            <a:gdLst>
              <a:gd name="connsiteX0" fmla="*/ 0 w 5963288"/>
              <a:gd name="connsiteY0" fmla="*/ 0 h 504056"/>
              <a:gd name="connsiteX1" fmla="*/ 5963288 w 5963288"/>
              <a:gd name="connsiteY1" fmla="*/ 0 h 504056"/>
              <a:gd name="connsiteX2" fmla="*/ 5963288 w 5963288"/>
              <a:gd name="connsiteY2" fmla="*/ 504056 h 504056"/>
              <a:gd name="connsiteX3" fmla="*/ 0 w 5963288"/>
              <a:gd name="connsiteY3" fmla="*/ 504056 h 504056"/>
              <a:gd name="connsiteX4" fmla="*/ 0 w 5963288"/>
              <a:gd name="connsiteY4" fmla="*/ 0 h 504056"/>
              <a:gd name="connsiteX0-1" fmla="*/ 0 w 5963288"/>
              <a:gd name="connsiteY0-2" fmla="*/ 0 h 531765"/>
              <a:gd name="connsiteX1-3" fmla="*/ 5963288 w 5963288"/>
              <a:gd name="connsiteY1-4" fmla="*/ 0 h 531765"/>
              <a:gd name="connsiteX2-5" fmla="*/ 5963288 w 5963288"/>
              <a:gd name="connsiteY2-6" fmla="*/ 504056 h 531765"/>
              <a:gd name="connsiteX3-7" fmla="*/ 193964 w 5963288"/>
              <a:gd name="connsiteY3-8" fmla="*/ 531765 h 531765"/>
              <a:gd name="connsiteX4-9" fmla="*/ 0 w 5963288"/>
              <a:gd name="connsiteY4-10" fmla="*/ 0 h 531765"/>
              <a:gd name="connsiteX0-11" fmla="*/ 0 w 5963288"/>
              <a:gd name="connsiteY0-12" fmla="*/ 0 h 517910"/>
              <a:gd name="connsiteX1-13" fmla="*/ 5963288 w 5963288"/>
              <a:gd name="connsiteY1-14" fmla="*/ 0 h 517910"/>
              <a:gd name="connsiteX2-15" fmla="*/ 5963288 w 5963288"/>
              <a:gd name="connsiteY2-16" fmla="*/ 504056 h 517910"/>
              <a:gd name="connsiteX3-17" fmla="*/ 235528 w 5963288"/>
              <a:gd name="connsiteY3-18" fmla="*/ 517910 h 517910"/>
              <a:gd name="connsiteX4-19" fmla="*/ 0 w 5963288"/>
              <a:gd name="connsiteY4-20" fmla="*/ 0 h 517910"/>
              <a:gd name="connsiteX0-21" fmla="*/ 5963288 w 6054728"/>
              <a:gd name="connsiteY0-22" fmla="*/ 504056 h 595496"/>
              <a:gd name="connsiteX1-23" fmla="*/ 235528 w 6054728"/>
              <a:gd name="connsiteY1-24" fmla="*/ 517910 h 595496"/>
              <a:gd name="connsiteX2-25" fmla="*/ 0 w 6054728"/>
              <a:gd name="connsiteY2-26" fmla="*/ 0 h 595496"/>
              <a:gd name="connsiteX3-27" fmla="*/ 5963288 w 6054728"/>
              <a:gd name="connsiteY3-28" fmla="*/ 0 h 595496"/>
              <a:gd name="connsiteX4-29" fmla="*/ 6054728 w 6054728"/>
              <a:gd name="connsiteY4-30" fmla="*/ 595496 h 595496"/>
              <a:gd name="connsiteX0-31" fmla="*/ 5963288 w 5963288"/>
              <a:gd name="connsiteY0-32" fmla="*/ 504056 h 517910"/>
              <a:gd name="connsiteX1-33" fmla="*/ 235528 w 5963288"/>
              <a:gd name="connsiteY1-34" fmla="*/ 517910 h 517910"/>
              <a:gd name="connsiteX2-35" fmla="*/ 0 w 5963288"/>
              <a:gd name="connsiteY2-36" fmla="*/ 0 h 517910"/>
              <a:gd name="connsiteX3-37" fmla="*/ 5963288 w 5963288"/>
              <a:gd name="connsiteY3-38" fmla="*/ 0 h 51791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963288" h="517910">
                <a:moveTo>
                  <a:pt x="5963288" y="504056"/>
                </a:moveTo>
                <a:lnTo>
                  <a:pt x="235528" y="517910"/>
                </a:lnTo>
                <a:lnTo>
                  <a:pt x="0" y="0"/>
                </a:lnTo>
                <a:lnTo>
                  <a:pt x="5963288" y="0"/>
                </a:lnTo>
              </a:path>
            </a:pathLst>
          </a:custGeom>
          <a:pattFill prst="openDmnd">
            <a:fgClr>
              <a:srgbClr val="259F90"/>
            </a:fgClr>
            <a:bgClr>
              <a:srgbClr val="29B1A1"/>
            </a:bgClr>
          </a:patt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5" name="椭圆形标注 44"/>
          <p:cNvSpPr/>
          <p:nvPr/>
        </p:nvSpPr>
        <p:spPr>
          <a:xfrm rot="21000000">
            <a:off x="6859429" y="884873"/>
            <a:ext cx="1602105" cy="1555909"/>
          </a:xfrm>
          <a:prstGeom prst="wedgeEllipseCallout">
            <a:avLst>
              <a:gd name="adj1" fmla="val -41083"/>
              <a:gd name="adj2" fmla="val 48557"/>
            </a:avLst>
          </a:prstGeom>
          <a:pattFill prst="openDmnd">
            <a:fgClr>
              <a:srgbClr val="259F90"/>
            </a:fgClr>
            <a:bgClr>
              <a:srgbClr val="29B1A1"/>
            </a:bgClr>
          </a:patt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053591" y="1965008"/>
            <a:ext cx="2604611" cy="248554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3" name="椭圆 4"/>
          <p:cNvSpPr/>
          <p:nvPr/>
        </p:nvSpPr>
        <p:spPr>
          <a:xfrm rot="180000">
            <a:off x="645795" y="2394912"/>
            <a:ext cx="1925003" cy="1856899"/>
          </a:xfrm>
          <a:custGeom>
            <a:avLst/>
            <a:gdLst/>
            <a:ahLst/>
            <a:cxnLst/>
            <a:rect l="l" t="t" r="r" b="b"/>
            <a:pathLst>
              <a:path w="2723269" h="3024336">
                <a:moveTo>
                  <a:pt x="1332148" y="0"/>
                </a:moveTo>
                <a:cubicBezTo>
                  <a:pt x="2067873" y="0"/>
                  <a:pt x="2664296" y="596423"/>
                  <a:pt x="2664296" y="1332148"/>
                </a:cubicBezTo>
                <a:cubicBezTo>
                  <a:pt x="2664296" y="1648885"/>
                  <a:pt x="2553756" y="1939803"/>
                  <a:pt x="2368675" y="2168048"/>
                </a:cubicBezTo>
                <a:cubicBezTo>
                  <a:pt x="2570406" y="2203753"/>
                  <a:pt x="2723269" y="2380169"/>
                  <a:pt x="2723269" y="2592288"/>
                </a:cubicBezTo>
                <a:cubicBezTo>
                  <a:pt x="2723269" y="2830902"/>
                  <a:pt x="2529835" y="3024336"/>
                  <a:pt x="2291221" y="3024336"/>
                </a:cubicBezTo>
                <a:cubicBezTo>
                  <a:pt x="2052607" y="3024336"/>
                  <a:pt x="1859173" y="2830902"/>
                  <a:pt x="1859173" y="2592288"/>
                </a:cubicBezTo>
                <a:lnTo>
                  <a:pt x="1863069" y="2553641"/>
                </a:lnTo>
                <a:cubicBezTo>
                  <a:pt x="1700578" y="2625019"/>
                  <a:pt x="1520950" y="2664296"/>
                  <a:pt x="1332148" y="2664296"/>
                </a:cubicBezTo>
                <a:cubicBezTo>
                  <a:pt x="596423" y="2664296"/>
                  <a:pt x="0" y="2067873"/>
                  <a:pt x="0" y="1332148"/>
                </a:cubicBezTo>
                <a:cubicBezTo>
                  <a:pt x="0" y="596423"/>
                  <a:pt x="596423" y="0"/>
                  <a:pt x="1332148" y="0"/>
                </a:cubicBezTo>
                <a:close/>
              </a:path>
            </a:pathLst>
          </a:custGeom>
          <a:solidFill>
            <a:srgbClr val="FFC000"/>
          </a:solidFill>
          <a:ln w="25400" cap="flat" cmpd="sng" algn="ctr">
            <a:solidFill>
              <a:srgbClr val="FFC000"/>
            </a:solidFill>
            <a:prstDash val="solid"/>
          </a:ln>
          <a:effectLst>
            <a:outerShdw blurRad="406400" dist="215900" dir="5400000" algn="t" rotWithShape="0">
              <a:prstClr val="black">
                <a:alpha val="28000"/>
              </a:prstClr>
            </a:outerShdw>
          </a:effectLst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6038954" y="1454593"/>
            <a:ext cx="596265" cy="581501"/>
            <a:chOff x="8365" y="2269"/>
            <a:chExt cx="1340" cy="1288"/>
          </a:xfrm>
        </p:grpSpPr>
        <p:sp>
          <p:nvSpPr>
            <p:cNvPr id="33" name="矩形 32"/>
            <p:cNvSpPr/>
            <p:nvPr/>
          </p:nvSpPr>
          <p:spPr>
            <a:xfrm>
              <a:off x="8365" y="2269"/>
              <a:ext cx="1341" cy="128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cxnSp>
          <p:nvCxnSpPr>
            <p:cNvPr id="34" name="直接连接符 33"/>
            <p:cNvCxnSpPr>
              <a:stCxn id="33" idx="1"/>
              <a:endCxn id="33" idx="3"/>
            </p:cNvCxnSpPr>
            <p:nvPr/>
          </p:nvCxnSpPr>
          <p:spPr>
            <a:xfrm>
              <a:off x="8365" y="2913"/>
              <a:ext cx="1341" cy="0"/>
            </a:xfrm>
            <a:prstGeom prst="line">
              <a:avLst/>
            </a:prstGeom>
            <a:ln w="15875" cmpd="sng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>
              <a:stCxn id="33" idx="0"/>
              <a:endCxn id="33" idx="2"/>
            </p:cNvCxnSpPr>
            <p:nvPr/>
          </p:nvCxnSpPr>
          <p:spPr>
            <a:xfrm>
              <a:off x="9036" y="2269"/>
              <a:ext cx="0" cy="1288"/>
            </a:xfrm>
            <a:prstGeom prst="line">
              <a:avLst/>
            </a:prstGeom>
            <a:ln w="15875" cmpd="sng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/>
          <p:nvPr/>
        </p:nvGrpSpPr>
        <p:grpSpPr>
          <a:xfrm>
            <a:off x="5373497" y="1454118"/>
            <a:ext cx="596265" cy="581501"/>
            <a:chOff x="8365" y="2269"/>
            <a:chExt cx="1340" cy="1288"/>
          </a:xfrm>
        </p:grpSpPr>
        <p:sp>
          <p:nvSpPr>
            <p:cNvPr id="23" name="矩形 22"/>
            <p:cNvSpPr/>
            <p:nvPr/>
          </p:nvSpPr>
          <p:spPr>
            <a:xfrm>
              <a:off x="8365" y="2269"/>
              <a:ext cx="1341" cy="128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cxnSp>
          <p:nvCxnSpPr>
            <p:cNvPr id="30" name="直接连接符 29"/>
            <p:cNvCxnSpPr>
              <a:stCxn id="23" idx="1"/>
              <a:endCxn id="23" idx="3"/>
            </p:cNvCxnSpPr>
            <p:nvPr/>
          </p:nvCxnSpPr>
          <p:spPr>
            <a:xfrm>
              <a:off x="8365" y="2913"/>
              <a:ext cx="1341" cy="0"/>
            </a:xfrm>
            <a:prstGeom prst="line">
              <a:avLst/>
            </a:prstGeom>
            <a:ln w="15875" cmpd="sng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>
              <a:stCxn id="23" idx="0"/>
              <a:endCxn id="23" idx="2"/>
            </p:cNvCxnSpPr>
            <p:nvPr/>
          </p:nvCxnSpPr>
          <p:spPr>
            <a:xfrm>
              <a:off x="9036" y="2269"/>
              <a:ext cx="0" cy="1288"/>
            </a:xfrm>
            <a:prstGeom prst="line">
              <a:avLst/>
            </a:prstGeom>
            <a:ln w="15875" cmpd="sng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3264535" y="1180624"/>
            <a:ext cx="596265" cy="581501"/>
            <a:chOff x="8365" y="2269"/>
            <a:chExt cx="1340" cy="1288"/>
          </a:xfrm>
        </p:grpSpPr>
        <p:sp>
          <p:nvSpPr>
            <p:cNvPr id="12" name="矩形 11"/>
            <p:cNvSpPr/>
            <p:nvPr/>
          </p:nvSpPr>
          <p:spPr>
            <a:xfrm>
              <a:off x="8365" y="2269"/>
              <a:ext cx="1341" cy="128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cxnSp>
          <p:nvCxnSpPr>
            <p:cNvPr id="13" name="直接连接符 12"/>
            <p:cNvCxnSpPr>
              <a:stCxn id="12" idx="1"/>
              <a:endCxn id="12" idx="3"/>
            </p:cNvCxnSpPr>
            <p:nvPr/>
          </p:nvCxnSpPr>
          <p:spPr>
            <a:xfrm>
              <a:off x="8365" y="2913"/>
              <a:ext cx="1341" cy="0"/>
            </a:xfrm>
            <a:prstGeom prst="line">
              <a:avLst/>
            </a:prstGeom>
            <a:ln w="15875" cmpd="sng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>
              <a:stCxn id="12" idx="0"/>
              <a:endCxn id="12" idx="2"/>
            </p:cNvCxnSpPr>
            <p:nvPr/>
          </p:nvCxnSpPr>
          <p:spPr>
            <a:xfrm>
              <a:off x="9036" y="2269"/>
              <a:ext cx="0" cy="1288"/>
            </a:xfrm>
            <a:prstGeom prst="line">
              <a:avLst/>
            </a:prstGeom>
            <a:ln w="15875" cmpd="sng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2458480" y="1199674"/>
            <a:ext cx="596265" cy="581501"/>
            <a:chOff x="8365" y="2269"/>
            <a:chExt cx="1340" cy="1288"/>
          </a:xfrm>
        </p:grpSpPr>
        <p:sp>
          <p:nvSpPr>
            <p:cNvPr id="4" name="矩形 3"/>
            <p:cNvSpPr/>
            <p:nvPr/>
          </p:nvSpPr>
          <p:spPr>
            <a:xfrm>
              <a:off x="8365" y="2269"/>
              <a:ext cx="1341" cy="128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cxnSp>
          <p:nvCxnSpPr>
            <p:cNvPr id="6" name="直接连接符 5"/>
            <p:cNvCxnSpPr>
              <a:stCxn id="4" idx="1"/>
              <a:endCxn id="4" idx="3"/>
            </p:cNvCxnSpPr>
            <p:nvPr/>
          </p:nvCxnSpPr>
          <p:spPr>
            <a:xfrm>
              <a:off x="8365" y="2913"/>
              <a:ext cx="1341" cy="0"/>
            </a:xfrm>
            <a:prstGeom prst="line">
              <a:avLst/>
            </a:prstGeom>
            <a:ln w="15875" cmpd="sng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>
              <a:stCxn id="4" idx="0"/>
              <a:endCxn id="4" idx="2"/>
            </p:cNvCxnSpPr>
            <p:nvPr/>
          </p:nvCxnSpPr>
          <p:spPr>
            <a:xfrm>
              <a:off x="9036" y="2269"/>
              <a:ext cx="0" cy="1288"/>
            </a:xfrm>
            <a:prstGeom prst="line">
              <a:avLst/>
            </a:prstGeom>
            <a:ln w="15875" cmpd="sng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 rot="10800000" flipV="1">
            <a:off x="2987040" y="83486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4080986" y="1453991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5452110" y="109775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458244" y="1019428"/>
            <a:ext cx="558373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000">
                <a:latin typeface="微软雅黑"/>
                <a:ea typeface="微软雅黑"/>
                <a:sym typeface="微软雅黑"/>
              </a:rPr>
              <a:t>风</a:t>
            </a:r>
            <a:endParaRPr lang="zh-CN" altLang="en-US" sz="30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312424" y="1297946"/>
            <a:ext cx="717709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000">
                <a:latin typeface="微软雅黑"/>
                <a:ea typeface="微软雅黑"/>
                <a:sym typeface="微软雅黑"/>
              </a:rPr>
              <a:t> 纤  </a:t>
            </a:r>
            <a:endParaRPr lang="zh-CN" altLang="en-US" sz="30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570205" y="1953103"/>
            <a:ext cx="2248853" cy="24922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>
                <a:latin typeface="微软雅黑"/>
                <a:ea typeface="微软雅黑"/>
                <a:sym typeface="微软雅黑"/>
              </a:rPr>
              <a:t>不需燃料、以风力作为能源的动力机械。比如风力发电、风力灌溉等。</a:t>
            </a:r>
            <a:endParaRPr lang="zh-CN" altLang="en-US" sz="21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254943" y="2475071"/>
            <a:ext cx="2641759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dirty="0">
                <a:solidFill>
                  <a:schemeClr val="bg1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为他人拉船的人。</a:t>
            </a:r>
          </a:p>
        </p:txBody>
      </p:sp>
      <p:sp>
        <p:nvSpPr>
          <p:cNvPr id="40" name="矩形 39"/>
          <p:cNvSpPr/>
          <p:nvPr/>
        </p:nvSpPr>
        <p:spPr>
          <a:xfrm flipH="1">
            <a:off x="2436208" y="757239"/>
            <a:ext cx="1359449" cy="71558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>
                <a:solidFill>
                  <a:srgbClr val="000000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fēng     chē</a:t>
            </a:r>
            <a:endParaRPr lang="en-US" sz="21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038954" y="1296558"/>
            <a:ext cx="721995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000">
                <a:latin typeface="微软雅黑"/>
                <a:ea typeface="微软雅黑"/>
                <a:sym typeface="微软雅黑"/>
              </a:rPr>
              <a:t>夫</a:t>
            </a:r>
            <a:endParaRPr lang="zh-CN" altLang="en-US" sz="30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312093" y="968692"/>
            <a:ext cx="1369219" cy="39147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2100" b="1">
                <a:solidFill>
                  <a:srgbClr val="000000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qiān   fū</a:t>
            </a:r>
            <a:endParaRPr lang="en-US" sz="21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234531" y="1020128"/>
            <a:ext cx="626849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000">
                <a:latin typeface="微软雅黑"/>
                <a:ea typeface="微软雅黑"/>
                <a:sym typeface="微软雅黑"/>
              </a:rPr>
              <a:t>车</a:t>
            </a:r>
            <a:endParaRPr lang="zh-CN" altLang="en-US" sz="3000" dirty="0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7054" y="762953"/>
            <a:ext cx="1506855" cy="1416844"/>
          </a:xfrm>
          <a:prstGeom prst="ellipse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285" y="2475071"/>
            <a:ext cx="1679734" cy="1459230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bldLvl="0" animBg="1"/>
      <p:bldP spid="45" grpId="0" animBg="1"/>
      <p:bldP spid="42" grpId="0" bldLvl="0" animBg="1"/>
      <p:bldP spid="43" grpId="0" bldLvl="0" animBg="1"/>
      <p:bldP spid="36" grpId="0"/>
      <p:bldP spid="37" grpId="0"/>
      <p:bldP spid="40" grpId="0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 flipV="1">
            <a:off x="2233983" y="2422751"/>
            <a:ext cx="1025740" cy="1"/>
          </a:xfrm>
          <a:prstGeom prst="line">
            <a:avLst/>
          </a:prstGeom>
          <a:noFill/>
          <a:ln w="28575" cap="flat" cmpd="sng" algn="ctr">
            <a:solidFill>
              <a:srgbClr val="4BACC6"/>
            </a:solidFill>
            <a:prstDash val="solid"/>
          </a:ln>
          <a:effectLst/>
        </p:spPr>
      </p:cxnSp>
      <p:cxnSp>
        <p:nvCxnSpPr>
          <p:cNvPr id="23" name="直接连接符 22"/>
          <p:cNvCxnSpPr/>
          <p:nvPr/>
        </p:nvCxnSpPr>
        <p:spPr>
          <a:xfrm flipV="1">
            <a:off x="2233983" y="2423227"/>
            <a:ext cx="1025740" cy="1"/>
          </a:xfrm>
          <a:prstGeom prst="line">
            <a:avLst/>
          </a:prstGeom>
          <a:noFill/>
          <a:ln w="28575" cap="flat" cmpd="sng" algn="ctr">
            <a:solidFill>
              <a:srgbClr val="4BACC6"/>
            </a:solidFill>
            <a:prstDash val="solid"/>
          </a:ln>
          <a:effectLst/>
        </p:spPr>
      </p:cxnSp>
      <p:sp>
        <p:nvSpPr>
          <p:cNvPr id="24" name="圆角矩形 23"/>
          <p:cNvSpPr/>
          <p:nvPr/>
        </p:nvSpPr>
        <p:spPr>
          <a:xfrm>
            <a:off x="2845118" y="1337786"/>
            <a:ext cx="4817269" cy="2191703"/>
          </a:xfrm>
          <a:prstGeom prst="roundRect">
            <a:avLst>
              <a:gd name="adj" fmla="val 10006"/>
            </a:avLst>
          </a:prstGeom>
          <a:solidFill>
            <a:srgbClr val="4BACC6"/>
          </a:solidFill>
          <a:ln w="25400" cap="flat" cmpd="sng" algn="ctr">
            <a:noFill/>
            <a:prstDash val="solid"/>
          </a:ln>
          <a:effectLst>
            <a:outerShdw dist="38100" algn="l" rotWithShape="0">
              <a:prstClr val="black">
                <a:alpha val="49000"/>
              </a:prstClr>
            </a:outerShdw>
          </a:effectLst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2987040" y="1440656"/>
            <a:ext cx="4525804" cy="2007870"/>
          </a:xfrm>
          <a:prstGeom prst="roundRect">
            <a:avLst>
              <a:gd name="adj" fmla="val 10006"/>
            </a:avLst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innerShdw blurRad="63500" dist="25400" dir="13500000">
              <a:prstClr val="black">
                <a:alpha val="61000"/>
              </a:prstClr>
            </a:innerShdw>
          </a:effectLst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文本框 9"/>
          <p:cNvSpPr txBox="1"/>
          <p:nvPr/>
        </p:nvSpPr>
        <p:spPr>
          <a:xfrm rot="10800000" flipV="1">
            <a:off x="2987040" y="83486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4080986" y="1453991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5452110" y="109775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2" name="文本框 66"/>
          <p:cNvSpPr txBox="1">
            <a:spLocks noChangeArrowheads="1"/>
          </p:cNvSpPr>
          <p:nvPr/>
        </p:nvSpPr>
        <p:spPr bwMode="auto">
          <a:xfrm>
            <a:off x="1221581" y="1"/>
            <a:ext cx="1853565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70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句段感知</a:t>
            </a:r>
          </a:p>
        </p:txBody>
      </p:sp>
      <p:sp>
        <p:nvSpPr>
          <p:cNvPr id="33" name="矩形 32"/>
          <p:cNvSpPr/>
          <p:nvPr/>
        </p:nvSpPr>
        <p:spPr>
          <a:xfrm>
            <a:off x="3127058" y="1440657"/>
            <a:ext cx="4457224" cy="200739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dirty="0"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风妈妈有个可爱的风娃娃。风娃娃长大了，他想像妈妈一样去帮助人。风妈妈说：“到田野里去吧，在那里，你可以帮人们做很多事情。”</a:t>
            </a:r>
            <a:endParaRPr lang="en-US" altLang="zh-CN" sz="2100" dirty="0">
              <a:solidFill>
                <a:srgbClr val="000000"/>
              </a:solidFill>
              <a:latin typeface="微软雅黑"/>
              <a:ea typeface="微软雅黑"/>
              <a:cs typeface="Times New Roman" panose="02020603050405020304" pitchFamily="18" charset="0"/>
              <a:sym typeface="微软雅黑"/>
            </a:endParaRPr>
          </a:p>
        </p:txBody>
      </p:sp>
      <p:sp>
        <p:nvSpPr>
          <p:cNvPr id="4" name="圆角矩形 1"/>
          <p:cNvSpPr/>
          <p:nvPr/>
        </p:nvSpPr>
        <p:spPr>
          <a:xfrm>
            <a:off x="2215039" y="1337786"/>
            <a:ext cx="4418171" cy="2586990"/>
          </a:xfrm>
          <a:custGeom>
            <a:avLst/>
            <a:gdLst/>
            <a:ahLst/>
            <a:cxnLst/>
            <a:rect l="l" t="t" r="r" b="b"/>
            <a:pathLst>
              <a:path w="6675030" h="5836680">
                <a:moveTo>
                  <a:pt x="0" y="0"/>
                </a:moveTo>
                <a:lnTo>
                  <a:pt x="134832" y="0"/>
                </a:lnTo>
                <a:lnTo>
                  <a:pt x="134832" y="5455015"/>
                </a:lnTo>
                <a:cubicBezTo>
                  <a:pt x="134832" y="5596229"/>
                  <a:pt x="263721" y="5710706"/>
                  <a:pt x="422714" y="5710706"/>
                </a:cubicBezTo>
                <a:lnTo>
                  <a:pt x="6675030" y="5710706"/>
                </a:lnTo>
                <a:lnTo>
                  <a:pt x="6675030" y="5836680"/>
                </a:lnTo>
                <a:lnTo>
                  <a:pt x="287882" y="5836680"/>
                </a:lnTo>
                <a:cubicBezTo>
                  <a:pt x="128889" y="5836680"/>
                  <a:pt x="0" y="5722204"/>
                  <a:pt x="0" y="5580990"/>
                </a:cubicBezTo>
                <a:close/>
              </a:path>
            </a:pathLst>
          </a:cu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  <p:bldP spid="25" grpId="0" bldLvl="0" animBg="1"/>
      <p:bldP spid="42" grpId="0"/>
      <p:bldP spid="33" grpId="0"/>
      <p:bldP spid="4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9" descr="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6564" y="2023586"/>
            <a:ext cx="3063716" cy="159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5803107" y="3330893"/>
            <a:ext cx="1000601" cy="852964"/>
            <a:chOff x="12377" y="6499"/>
            <a:chExt cx="2101" cy="1791"/>
          </a:xfrm>
        </p:grpSpPr>
        <p:cxnSp>
          <p:nvCxnSpPr>
            <p:cNvPr id="6" name="直接连接符 5"/>
            <p:cNvCxnSpPr/>
            <p:nvPr/>
          </p:nvCxnSpPr>
          <p:spPr>
            <a:xfrm flipH="1">
              <a:off x="14467" y="6499"/>
              <a:ext cx="2" cy="179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箭头连接符 7"/>
            <p:cNvCxnSpPr/>
            <p:nvPr/>
          </p:nvCxnSpPr>
          <p:spPr>
            <a:xfrm flipH="1">
              <a:off x="12377" y="8290"/>
              <a:ext cx="2101" cy="0"/>
            </a:xfrm>
            <a:prstGeom prst="straightConnector1">
              <a:avLst/>
            </a:prstGeom>
            <a:ln w="1905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11"/>
          <p:cNvGrpSpPr/>
          <p:nvPr/>
        </p:nvGrpSpPr>
        <p:grpSpPr bwMode="auto">
          <a:xfrm>
            <a:off x="1352550" y="2062639"/>
            <a:ext cx="1571625" cy="1088231"/>
            <a:chOff x="0" y="0"/>
            <a:chExt cx="1452" cy="1139"/>
          </a:xfrm>
        </p:grpSpPr>
        <p:sp>
          <p:nvSpPr>
            <p:cNvPr id="52" name="Rectangle 12"/>
            <p:cNvSpPr>
              <a:spLocks noChangeArrowheads="1"/>
            </p:cNvSpPr>
            <p:nvPr/>
          </p:nvSpPr>
          <p:spPr bwMode="auto">
            <a:xfrm rot="10800000">
              <a:off x="0" y="157"/>
              <a:ext cx="1452" cy="982"/>
            </a:xfrm>
            <a:prstGeom prst="rect">
              <a:avLst/>
            </a:prstGeom>
            <a:gradFill rotWithShape="1">
              <a:gsLst>
                <a:gs pos="0">
                  <a:srgbClr val="0095B8"/>
                </a:gs>
                <a:gs pos="100000">
                  <a:srgbClr val="00B4DE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zh-CN" altLang="zh-CN" b="1" i="1" kern="0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3" name="AutoShape 13"/>
            <p:cNvSpPr>
              <a:spLocks noChangeArrowheads="1"/>
            </p:cNvSpPr>
            <p:nvPr/>
          </p:nvSpPr>
          <p:spPr bwMode="auto">
            <a:xfrm rot="10800000">
              <a:off x="0" y="0"/>
              <a:ext cx="1452" cy="151"/>
            </a:xfrm>
            <a:custGeom>
              <a:avLst/>
              <a:gdLst>
                <a:gd name="T0" fmla="*/ 1267 w 21600"/>
                <a:gd name="T1" fmla="*/ 76 h 21600"/>
                <a:gd name="T2" fmla="*/ 726 w 21600"/>
                <a:gd name="T3" fmla="*/ 151 h 21600"/>
                <a:gd name="T4" fmla="*/ 185 w 21600"/>
                <a:gd name="T5" fmla="*/ 76 h 21600"/>
                <a:gd name="T6" fmla="*/ 72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89" y="21600"/>
                  </a:lnTo>
                  <a:lnTo>
                    <a:pt x="16111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B4DE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zh-CN" altLang="zh-CN" b="1" i="1" kern="0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 rot="10800000" flipV="1">
            <a:off x="2987040" y="83486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4080986" y="1453991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5452110" y="1097756"/>
            <a:ext cx="738188" cy="114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小学学科网  </a:t>
            </a:r>
            <a:r>
              <a:rPr lang="en-US" altLang="zh-CN" sz="3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xuekeedu.com</a:t>
            </a:r>
            <a:endParaRPr lang="zh-CN" altLang="en-US" sz="30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23" name="Group 3"/>
          <p:cNvGrpSpPr/>
          <p:nvPr/>
        </p:nvGrpSpPr>
        <p:grpSpPr bwMode="auto">
          <a:xfrm>
            <a:off x="3119914" y="3818573"/>
            <a:ext cx="2659856" cy="592931"/>
            <a:chOff x="0" y="0"/>
            <a:chExt cx="2790" cy="858"/>
          </a:xfrm>
        </p:grpSpPr>
        <p:sp>
          <p:nvSpPr>
            <p:cNvPr id="24" name="Rectangle 4"/>
            <p:cNvSpPr>
              <a:spLocks noChangeArrowheads="1"/>
            </p:cNvSpPr>
            <p:nvPr/>
          </p:nvSpPr>
          <p:spPr bwMode="auto">
            <a:xfrm rot="10800000">
              <a:off x="0" y="137"/>
              <a:ext cx="2790" cy="721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3175" cmpd="sng">
              <a:solidFill>
                <a:srgbClr val="C0C0C0"/>
              </a:solidFill>
              <a:miter lim="800000"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zh-CN" altLang="zh-CN" b="1" i="1" kern="0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5" name="AutoShape 5"/>
            <p:cNvSpPr>
              <a:spLocks noChangeArrowheads="1"/>
            </p:cNvSpPr>
            <p:nvPr/>
          </p:nvSpPr>
          <p:spPr bwMode="auto">
            <a:xfrm rot="10800000">
              <a:off x="0" y="0"/>
              <a:ext cx="2790" cy="132"/>
            </a:xfrm>
            <a:custGeom>
              <a:avLst/>
              <a:gdLst>
                <a:gd name="T0" fmla="*/ 2721 w 21600"/>
                <a:gd name="T1" fmla="*/ 66 h 21600"/>
                <a:gd name="T2" fmla="*/ 1395 w 21600"/>
                <a:gd name="T3" fmla="*/ 132 h 21600"/>
                <a:gd name="T4" fmla="*/ 69 w 21600"/>
                <a:gd name="T5" fmla="*/ 66 h 21600"/>
                <a:gd name="T6" fmla="*/ 1395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072" y="21600"/>
                  </a:lnTo>
                  <a:lnTo>
                    <a:pt x="2052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zh-CN" altLang="zh-CN" b="1" i="1" kern="0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28" name="Group 7"/>
          <p:cNvGrpSpPr/>
          <p:nvPr/>
        </p:nvGrpSpPr>
        <p:grpSpPr bwMode="auto">
          <a:xfrm>
            <a:off x="3152776" y="1032510"/>
            <a:ext cx="3372326" cy="700088"/>
            <a:chOff x="0" y="0"/>
            <a:chExt cx="2790" cy="912"/>
          </a:xfrm>
        </p:grpSpPr>
        <p:sp>
          <p:nvSpPr>
            <p:cNvPr id="30" name="AutoShape 8"/>
            <p:cNvSpPr>
              <a:spLocks noChangeArrowheads="1"/>
            </p:cNvSpPr>
            <p:nvPr/>
          </p:nvSpPr>
          <p:spPr bwMode="auto">
            <a:xfrm rot="10800000">
              <a:off x="0" y="142"/>
              <a:ext cx="2790" cy="770"/>
            </a:xfrm>
            <a:prstGeom prst="upArrowCallout">
              <a:avLst>
                <a:gd name="adj1" fmla="val 82868"/>
                <a:gd name="adj2" fmla="val 41434"/>
                <a:gd name="adj3" fmla="val 17991"/>
                <a:gd name="adj4" fmla="val 81944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3175" cmpd="sng">
              <a:solidFill>
                <a:srgbClr val="C0C0C0"/>
              </a:solidFill>
              <a:miter lim="800000"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zh-CN" altLang="zh-CN" b="1" i="1" kern="0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1" name="AutoShape 9"/>
            <p:cNvSpPr>
              <a:spLocks noChangeArrowheads="1"/>
            </p:cNvSpPr>
            <p:nvPr/>
          </p:nvSpPr>
          <p:spPr bwMode="auto">
            <a:xfrm rot="10800000">
              <a:off x="0" y="0"/>
              <a:ext cx="2790" cy="132"/>
            </a:xfrm>
            <a:custGeom>
              <a:avLst/>
              <a:gdLst>
                <a:gd name="T0" fmla="*/ 2721 w 21600"/>
                <a:gd name="T1" fmla="*/ 66 h 21600"/>
                <a:gd name="T2" fmla="*/ 1395 w 21600"/>
                <a:gd name="T3" fmla="*/ 132 h 21600"/>
                <a:gd name="T4" fmla="*/ 69 w 21600"/>
                <a:gd name="T5" fmla="*/ 66 h 21600"/>
                <a:gd name="T6" fmla="*/ 1395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072" y="21600"/>
                  </a:lnTo>
                  <a:lnTo>
                    <a:pt x="20528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zh-CN" altLang="zh-CN" b="1" i="1" kern="0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cxnSp>
        <p:nvCxnSpPr>
          <p:cNvPr id="32" name="AutoShape 15"/>
          <p:cNvCxnSpPr>
            <a:cxnSpLocks noChangeShapeType="1"/>
          </p:cNvCxnSpPr>
          <p:nvPr/>
        </p:nvCxnSpPr>
        <p:spPr bwMode="auto">
          <a:xfrm rot="16200000">
            <a:off x="2326481" y="1242060"/>
            <a:ext cx="677466" cy="963216"/>
          </a:xfrm>
          <a:prstGeom prst="bentConnector2">
            <a:avLst/>
          </a:prstGeom>
          <a:noFill/>
          <a:ln w="19050" cmpd="sng">
            <a:solidFill>
              <a:srgbClr val="FF6600"/>
            </a:solidFill>
            <a:miter lim="800000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0" name="Group 25"/>
          <p:cNvGrpSpPr/>
          <p:nvPr/>
        </p:nvGrpSpPr>
        <p:grpSpPr bwMode="auto">
          <a:xfrm>
            <a:off x="6137910" y="2247900"/>
            <a:ext cx="1524953" cy="1073468"/>
            <a:chOff x="0" y="0"/>
            <a:chExt cx="1452" cy="1139"/>
          </a:xfrm>
        </p:grpSpPr>
        <p:sp>
          <p:nvSpPr>
            <p:cNvPr id="41" name="Rectangle 26"/>
            <p:cNvSpPr>
              <a:spLocks noChangeArrowheads="1"/>
            </p:cNvSpPr>
            <p:nvPr/>
          </p:nvSpPr>
          <p:spPr bwMode="auto">
            <a:xfrm rot="10800000">
              <a:off x="0" y="157"/>
              <a:ext cx="1452" cy="982"/>
            </a:xfrm>
            <a:prstGeom prst="rect">
              <a:avLst/>
            </a:prstGeom>
            <a:gradFill rotWithShape="1">
              <a:gsLst>
                <a:gs pos="0">
                  <a:srgbClr val="0095B8"/>
                </a:gs>
                <a:gs pos="100000">
                  <a:srgbClr val="00B4DE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zh-CN" altLang="zh-CN" b="1" i="1" kern="0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2" name="AutoShape 27"/>
            <p:cNvSpPr>
              <a:spLocks noChangeArrowheads="1"/>
            </p:cNvSpPr>
            <p:nvPr/>
          </p:nvSpPr>
          <p:spPr bwMode="auto">
            <a:xfrm rot="10800000">
              <a:off x="0" y="0"/>
              <a:ext cx="1452" cy="151"/>
            </a:xfrm>
            <a:custGeom>
              <a:avLst/>
              <a:gdLst>
                <a:gd name="T0" fmla="*/ 1267 w 21600"/>
                <a:gd name="T1" fmla="*/ 76 h 21600"/>
                <a:gd name="T2" fmla="*/ 726 w 21600"/>
                <a:gd name="T3" fmla="*/ 151 h 21600"/>
                <a:gd name="T4" fmla="*/ 185 w 21600"/>
                <a:gd name="T5" fmla="*/ 76 h 21600"/>
                <a:gd name="T6" fmla="*/ 72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89" y="21600"/>
                  </a:lnTo>
                  <a:lnTo>
                    <a:pt x="16111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B4DE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zh-CN" altLang="zh-CN" b="1" i="1" kern="0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1546821" y="2485931"/>
            <a:ext cx="937260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0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风娃娃</a:t>
            </a:r>
            <a:endParaRPr lang="zh-CN" altLang="en-US" sz="2100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3514427" y="1212286"/>
            <a:ext cx="2804160" cy="39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defRPr/>
            </a:pPr>
            <a:r>
              <a:rPr lang="zh-CN" altLang="en-US" sz="2100"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想像妈妈一样去帮助人</a:t>
            </a:r>
            <a:endParaRPr lang="zh-CN" altLang="en-US" sz="21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3234690" y="2293144"/>
            <a:ext cx="2152174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sz="21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说明了风娃娃是个善良的好孩子。</a:t>
            </a:r>
            <a:endParaRPr lang="zh-CN" altLang="en-US" sz="2100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3725150" y="4020208"/>
            <a:ext cx="1470660" cy="39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defRPr/>
            </a:pPr>
            <a:r>
              <a:rPr lang="zh-CN" altLang="en-US" sz="2100"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到田野里去</a:t>
            </a:r>
            <a:endParaRPr lang="zh-CN" altLang="en-US" sz="21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446520" y="2546509"/>
            <a:ext cx="1138238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风妈妈</a:t>
            </a:r>
            <a:endParaRPr lang="zh-CN" altLang="en-US" sz="2100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0830" y="791052"/>
            <a:ext cx="2332673" cy="1233011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8" grpId="0"/>
      <p:bldP spid="49" grpId="0"/>
      <p:bldP spid="5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956"/>
  <p:tag name="MH_LIBRARY" val="GRAPHIC"/>
  <p:tag name="MH_ORDER" val="Chevron 1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956"/>
  <p:tag name="MH_LIBRARY" val="GRAPHIC"/>
  <p:tag name="MH_ORDER" val="Chevron 19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1412</Words>
  <Application>Microsoft Office PowerPoint</Application>
  <PresentationFormat>全屏显示(16:9)</PresentationFormat>
  <Paragraphs>216</Paragraphs>
  <Slides>23</Slides>
  <Notes>22</Notes>
  <HiddenSlides>0</HiddenSlides>
  <MMClips>2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6" baseType="lpstr">
      <vt:lpstr>Meiryo</vt:lpstr>
      <vt:lpstr>等线</vt:lpstr>
      <vt:lpstr>等线 Light</vt:lpstr>
      <vt:lpstr>宋体</vt:lpstr>
      <vt:lpstr>微软雅黑</vt:lpstr>
      <vt:lpstr>字体视界-狮子座体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157</cp:revision>
  <dcterms:created xsi:type="dcterms:W3CDTF">2017-07-06T02:21:00Z</dcterms:created>
  <dcterms:modified xsi:type="dcterms:W3CDTF">2021-06-04T05:52:48Z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