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9" r:id="rId2"/>
  </p:sldMasterIdLst>
  <p:notesMasterIdLst>
    <p:notesMasterId r:id="rId32"/>
  </p:notesMasterIdLst>
  <p:handoutMasterIdLst>
    <p:handoutMasterId r:id="rId33"/>
  </p:handoutMasterIdLst>
  <p:sldIdLst>
    <p:sldId id="358" r:id="rId3"/>
    <p:sldId id="410" r:id="rId4"/>
    <p:sldId id="361" r:id="rId5"/>
    <p:sldId id="362" r:id="rId6"/>
    <p:sldId id="363" r:id="rId7"/>
    <p:sldId id="364" r:id="rId8"/>
    <p:sldId id="374" r:id="rId9"/>
    <p:sldId id="375" r:id="rId10"/>
    <p:sldId id="376" r:id="rId11"/>
    <p:sldId id="377" r:id="rId12"/>
    <p:sldId id="378" r:id="rId13"/>
    <p:sldId id="411" r:id="rId14"/>
    <p:sldId id="412" r:id="rId15"/>
    <p:sldId id="395" r:id="rId16"/>
    <p:sldId id="409" r:id="rId17"/>
    <p:sldId id="396" r:id="rId18"/>
    <p:sldId id="413" r:id="rId19"/>
    <p:sldId id="414" r:id="rId20"/>
    <p:sldId id="415" r:id="rId21"/>
    <p:sldId id="416" r:id="rId22"/>
    <p:sldId id="417" r:id="rId23"/>
    <p:sldId id="418" r:id="rId24"/>
    <p:sldId id="419" r:id="rId25"/>
    <p:sldId id="420" r:id="rId26"/>
    <p:sldId id="421" r:id="rId27"/>
    <p:sldId id="422" r:id="rId28"/>
    <p:sldId id="423" r:id="rId29"/>
    <p:sldId id="399" r:id="rId30"/>
    <p:sldId id="424" r:id="rId31"/>
  </p:sldIdLst>
  <p:sldSz cx="9144000" cy="5143500" type="screen16x9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6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CCCC"/>
    <a:srgbClr val="808000"/>
    <a:srgbClr val="CC3300"/>
    <a:srgbClr val="00CC00"/>
    <a:srgbClr val="0000CC"/>
    <a:srgbClr val="99FF33"/>
    <a:srgbClr val="66FF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08" y="120"/>
      </p:cViewPr>
      <p:guideLst>
        <p:guide orient="horz" pos="16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44210-C7CF-432D-9AE8-29B7F00F8621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718F8-156C-44F9-BAFD-6C950DABE7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136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FE7F3F-AEBB-422F-B56F-01CAA96A09D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9703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2F566B5-45AE-434A-8694-805A19CF5EF1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793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3F9208D-C16A-4CA5-897C-B214BB416926}" type="slidenum">
              <a:rPr lang="zh-CN" altLang="en-US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8287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E7F3F-AEBB-422F-B56F-01CAA96A09DF}" type="slidenum">
              <a:rPr lang="en-US" altLang="zh-CN" smtClean="0"/>
              <a:pPr/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7664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5144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171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5899D43-BCA1-46A1-BBDB-DAEDDDF16B38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771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921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219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84A64F2-40AB-44C1-8AF4-0EF4E29EBAE2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494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126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1267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C45C4FF-6F7F-4900-90D4-D944FB5A9B98}" type="slidenum">
              <a:rPr lang="zh-CN" altLang="en-US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171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3315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4C6AE8C-DF1A-4AB7-8DCE-239DA2190DF9}" type="slidenum">
              <a:rPr lang="zh-CN" altLang="en-US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472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5363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5944D75-44F3-4DE6-A0F7-586199B8B7F7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990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7411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AAB40CF-613C-4C52-8F95-DF43C4034C09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320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9459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279D300-AFA8-44E4-8182-7ABAA580044A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629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3218AA1-6F09-4567-B54C-2695BE354C01}" type="slidenum">
              <a:rPr lang="zh-CN" altLang="en-US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985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591F4FA-43E8-4A69-AD5B-33ACD3E055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655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924BE9D-9ADC-427D-9340-14AAAE87333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459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9409041-2379-4699-B4DA-A5D9779AC8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661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7B10602-20EA-4441-8C9E-ECC0C0F5283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39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E3DB813-5804-4284-84B8-C3A1603130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385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E1132A5-FD76-4E14-8D11-6D8334E10D1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098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6B08E52-745C-43B5-8369-FE75B53229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887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AF9F597-D590-43FD-92F7-15C04516EDF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445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9279F94-7AD3-4640-9944-4E5B5FD48D4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892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1CB57AE-F3D5-44F9-8CD7-CFD6C8AE903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692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F17F78-17F7-42D0-8D81-24B0E7024C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03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4E4DEE-A85F-408F-9591-A4B6DC6D147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26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7BA6E5-5A78-4922-9507-1C09CC5862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742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78E8169-1CF8-4B98-A542-075D9636C28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103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F87DCE-DE3C-4B90-A8F3-B1715D394B2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6318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5EDC355-5DD4-4272-94F5-48D72F2FE94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8434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55D8BBE-A87E-433D-B7B1-0F154F92206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710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04CB3C3-E93D-49E5-BAA9-725A43E24EF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260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09E4406-DAFC-4441-BA5C-82E71DB822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9999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87B7567-1658-469D-B299-7BE50354B0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7631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A3553CA-FEEB-4C9C-8FE4-A812205D9B1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7919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08ABA33-5AC0-4298-B396-4EC5786CDB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52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76EAFF8-3538-436D-9241-322898F6E6F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396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D7A1DA1-4D6A-4F5C-9D15-ED96A80F7C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649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25E577-F639-41A9-BD65-CA054858148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9207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B4C05B4-F1E6-428F-BC69-2C600D1F87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51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5715A20-AB84-4CFF-8073-07C043D149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0647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7C8561-BB4D-49C6-B629-C9F77399BB4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8558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C7355BF-A6BE-49D8-958F-813A1892CF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3208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2711D2C-0A40-45C0-B7C4-84B6B75EF5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7095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071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852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302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33A7138-8ED0-4C29-A5B9-4911E6334BF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1280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112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4603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894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2899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3379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781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9223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2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FC69599-4A90-436C-9BE6-21CF3804ABD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195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42BB8E2-E814-4B69-A449-32A8EE04B9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11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5756D47-8491-4F38-9356-F66E19FECA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963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F69FD78-1E26-4C39-8EAC-D2DC1E8F14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025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63B6A1C-F6BC-45A3-AA17-A3F3D6A2D8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54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40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7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8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39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0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1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2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F9642D70-70B2-468B-BCCD-256794A0119B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4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4" r:id="rId15"/>
    <p:sldLayoutId id="2147483693" r:id="rId16"/>
    <p:sldLayoutId id="2147483692" r:id="rId17"/>
    <p:sldLayoutId id="2147483691" r:id="rId18"/>
    <p:sldLayoutId id="2147483690" r:id="rId19"/>
    <p:sldLayoutId id="2147483689" r:id="rId20"/>
    <p:sldLayoutId id="2147483688" r:id="rId21"/>
    <p:sldLayoutId id="2147483687" r:id="rId22"/>
    <p:sldLayoutId id="2147483686" r:id="rId23"/>
    <p:sldLayoutId id="2147483685" r:id="rId24"/>
    <p:sldLayoutId id="2147483684" r:id="rId25"/>
    <p:sldLayoutId id="2147483683" r:id="rId26"/>
    <p:sldLayoutId id="2147483682" r:id="rId27"/>
    <p:sldLayoutId id="2147483681" r:id="rId28"/>
    <p:sldLayoutId id="2147483680" r:id="rId29"/>
    <p:sldLayoutId id="2147483679" r:id="rId30"/>
    <p:sldLayoutId id="2147483678" r:id="rId31"/>
    <p:sldLayoutId id="2147483677" r:id="rId32"/>
    <p:sldLayoutId id="2147483676" r:id="rId33"/>
    <p:sldLayoutId id="2147483675" r:id="rId34"/>
    <p:sldLayoutId id="2147483674" r:id="rId35"/>
    <p:sldLayoutId id="2147483673" r:id="rId36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6574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10.xml"/><Relationship Id="rId7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jpeg"/><Relationship Id="rId5" Type="http://schemas.openxmlformats.org/officeDocument/2006/relationships/slide" Target="slide11.xml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10.xml"/><Relationship Id="rId7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jpeg"/><Relationship Id="rId5" Type="http://schemas.openxmlformats.org/officeDocument/2006/relationships/slide" Target="slide11.xml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5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31.jpe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5.xm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slide" Target="slide3.xml"/><Relationship Id="rId4" Type="http://schemas.openxmlformats.org/officeDocument/2006/relationships/slide" Target="slide4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4.xml"/><Relationship Id="rId7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slide" Target="slide5.xml"/><Relationship Id="rId10" Type="http://schemas.openxmlformats.org/officeDocument/2006/relationships/image" Target="../media/image9.jpeg"/><Relationship Id="rId4" Type="http://schemas.openxmlformats.org/officeDocument/2006/relationships/image" Target="../media/image6.jpeg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4.xml"/><Relationship Id="rId7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slide" Target="slide5.xml"/><Relationship Id="rId10" Type="http://schemas.openxmlformats.org/officeDocument/2006/relationships/image" Target="../media/image9.jpeg"/><Relationship Id="rId4" Type="http://schemas.openxmlformats.org/officeDocument/2006/relationships/image" Target="../media/image6.jpeg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6.jpeg"/><Relationship Id="rId18" Type="http://schemas.openxmlformats.org/officeDocument/2006/relationships/slide" Target="slide6.xml"/><Relationship Id="rId3" Type="http://schemas.openxmlformats.org/officeDocument/2006/relationships/slide" Target="slide13.xml"/><Relationship Id="rId7" Type="http://schemas.openxmlformats.org/officeDocument/2006/relationships/slide" Target="slide18.xml"/><Relationship Id="rId12" Type="http://schemas.openxmlformats.org/officeDocument/2006/relationships/slide" Target="slide7.xml"/><Relationship Id="rId1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6" Type="http://schemas.openxmlformats.org/officeDocument/2006/relationships/slide" Target="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6.xml"/><Relationship Id="rId11" Type="http://schemas.openxmlformats.org/officeDocument/2006/relationships/image" Target="../media/image10.png"/><Relationship Id="rId5" Type="http://schemas.openxmlformats.org/officeDocument/2006/relationships/slide" Target="slide15.xml"/><Relationship Id="rId15" Type="http://schemas.openxmlformats.org/officeDocument/2006/relationships/image" Target="../media/image7.jpeg"/><Relationship Id="rId10" Type="http://schemas.openxmlformats.org/officeDocument/2006/relationships/slide" Target="slide21.xml"/><Relationship Id="rId19" Type="http://schemas.openxmlformats.org/officeDocument/2006/relationships/image" Target="../media/image11.jpeg"/><Relationship Id="rId4" Type="http://schemas.openxmlformats.org/officeDocument/2006/relationships/slide" Target="slide14.xml"/><Relationship Id="rId9" Type="http://schemas.openxmlformats.org/officeDocument/2006/relationships/slide" Target="slide20.xml"/><Relationship Id="rId1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7.xml"/><Relationship Id="rId7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slide" Target="slide8.xml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7.xml"/><Relationship Id="rId7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slide" Target="slide8.xml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10.xml"/><Relationship Id="rId7" Type="http://schemas.openxmlformats.org/officeDocument/2006/relationships/slide" Target="slid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eg"/><Relationship Id="rId5" Type="http://schemas.openxmlformats.org/officeDocument/2006/relationships/slide" Target="slide11.xml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0" y="843558"/>
            <a:ext cx="9144000" cy="74635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400" b="1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400" b="1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801" y="1926952"/>
            <a:ext cx="4629770" cy="248467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451596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654844" y="489348"/>
            <a:ext cx="7761685" cy="72032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424238" y="1653778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广场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842272" y="1653778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田野</a:t>
            </a: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4842272" y="2419350"/>
            <a:ext cx="1333500" cy="53816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还要</a:t>
            </a: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1854994" y="3152775"/>
            <a:ext cx="1333500" cy="53816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风车</a:t>
            </a: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3424238" y="2419350"/>
            <a:ext cx="1333500" cy="53816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秧苗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4842272" y="3152775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defRPr sz="4065">
                <a:latin typeface="楷体_GB2312" pitchFamily="49" charset="-122"/>
                <a:ea typeface="楷体_GB2312" pitchFamily="49" charset="-122"/>
              </a:defRPr>
            </a:lvl1pPr>
          </a:lstStyle>
          <a:p>
            <a:pPr eaLnBrk="0" hangingPunct="0">
              <a:defRPr/>
            </a:pPr>
            <a:r>
              <a:rPr lang="zh-CN" altLang="en-US" sz="3000" dirty="0"/>
              <a:t>急忙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3424238" y="3152775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defRPr sz="4065">
                <a:latin typeface="楷体_GB2312" pitchFamily="49" charset="-122"/>
                <a:ea typeface="楷体_GB2312" pitchFamily="49" charset="-122"/>
              </a:defRPr>
            </a:lvl1pPr>
          </a:lstStyle>
          <a:p>
            <a:pPr eaLnBrk="0" hangingPunct="0">
              <a:defRPr/>
            </a:pPr>
            <a:r>
              <a:rPr lang="zh-CN" altLang="en-US" sz="3000" dirty="0"/>
              <a:t>伤心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854994" y="2419350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路边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771650" y="1635919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飞快</a:t>
            </a:r>
          </a:p>
        </p:txBody>
      </p:sp>
      <p:pic>
        <p:nvPicPr>
          <p:cNvPr id="20491" name="图片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5047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图片 3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16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图片 39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1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图片 40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344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28"/>
          <p:cNvSpPr txBox="1">
            <a:spLocks noChangeArrowheads="1"/>
          </p:cNvSpPr>
          <p:nvPr/>
        </p:nvSpPr>
        <p:spPr bwMode="auto">
          <a:xfrm>
            <a:off x="6038850" y="3148012"/>
            <a:ext cx="1333500" cy="53816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点头</a:t>
            </a:r>
          </a:p>
        </p:txBody>
      </p:sp>
      <p:sp>
        <p:nvSpPr>
          <p:cNvPr id="17" name="文本框 35"/>
          <p:cNvSpPr txBox="1"/>
          <p:nvPr/>
        </p:nvSpPr>
        <p:spPr>
          <a:xfrm>
            <a:off x="6038850" y="2414587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不住</a:t>
            </a:r>
          </a:p>
        </p:txBody>
      </p:sp>
      <p:sp>
        <p:nvSpPr>
          <p:cNvPr id="18" name="文本框 36"/>
          <p:cNvSpPr txBox="1"/>
          <p:nvPr/>
        </p:nvSpPr>
        <p:spPr>
          <a:xfrm>
            <a:off x="6030516" y="1653778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事情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50" presetID="5" presetClass="entr" presetSubtype="10" fill="hold" grpId="0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7" grpId="0"/>
      <p:bldP spid="29" grpId="0"/>
      <p:bldP spid="31" grpId="0"/>
      <p:bldP spid="33" grpId="0"/>
      <p:bldP spid="34" grpId="0"/>
      <p:bldP spid="36" grpId="0"/>
      <p:bldP spid="37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654844" y="489348"/>
            <a:ext cx="7761685" cy="72032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5112544" y="1545431"/>
            <a:ext cx="1188244" cy="53816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风车</a:t>
            </a: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151460" y="1620441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defRPr sz="4065">
                <a:latin typeface="楷体_GB2312" pitchFamily="49" charset="-122"/>
                <a:ea typeface="楷体_GB2312" pitchFamily="49" charset="-122"/>
              </a:defRPr>
            </a:lvl1pPr>
          </a:lstStyle>
          <a:p>
            <a:pPr eaLnBrk="0" hangingPunct="0">
              <a:defRPr/>
            </a:pPr>
            <a:r>
              <a:rPr lang="zh-CN" altLang="en-US" sz="3000" dirty="0"/>
              <a:t>急忙</a:t>
            </a: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3600450" y="3112294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defRPr sz="4065">
                <a:latin typeface="楷体_GB2312" pitchFamily="49" charset="-122"/>
                <a:ea typeface="楷体_GB2312" pitchFamily="49" charset="-122"/>
              </a:defRPr>
            </a:lvl1pPr>
          </a:lstStyle>
          <a:p>
            <a:pPr eaLnBrk="0" hangingPunct="0">
              <a:defRPr/>
            </a:pPr>
            <a:r>
              <a:rPr lang="zh-CN" altLang="en-US" sz="3000" dirty="0"/>
              <a:t>广场</a:t>
            </a: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3600450" y="2340769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defRPr sz="4065">
                <a:latin typeface="楷体_GB2312" pitchFamily="49" charset="-122"/>
                <a:ea typeface="楷体_GB2312" pitchFamily="49" charset="-122"/>
              </a:defRPr>
            </a:lvl1pPr>
          </a:lstStyle>
          <a:p>
            <a:pPr eaLnBrk="0" hangingPunct="0">
              <a:defRPr/>
            </a:pPr>
            <a:r>
              <a:rPr lang="zh-CN" altLang="en-US" sz="3000" dirty="0"/>
              <a:t>路边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112544" y="2297906"/>
            <a:ext cx="1040606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秧苗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112544" y="3069431"/>
            <a:ext cx="1040606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不住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2151460" y="2372916"/>
            <a:ext cx="1333500" cy="53816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还要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600450" y="1588294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伤心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151460" y="3144441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田野</a:t>
            </a:r>
          </a:p>
        </p:txBody>
      </p:sp>
      <p:pic>
        <p:nvPicPr>
          <p:cNvPr id="22539" name="图片 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5047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图片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16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图片 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1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图片 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581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25"/>
          <p:cNvSpPr txBox="1">
            <a:spLocks noChangeArrowheads="1"/>
          </p:cNvSpPr>
          <p:nvPr/>
        </p:nvSpPr>
        <p:spPr bwMode="auto">
          <a:xfrm>
            <a:off x="6407944" y="1600200"/>
            <a:ext cx="1188244" cy="53816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点头</a:t>
            </a:r>
          </a:p>
        </p:txBody>
      </p:sp>
      <p:sp>
        <p:nvSpPr>
          <p:cNvPr id="17" name="文本框 30"/>
          <p:cNvSpPr txBox="1"/>
          <p:nvPr/>
        </p:nvSpPr>
        <p:spPr>
          <a:xfrm>
            <a:off x="6407944" y="2352675"/>
            <a:ext cx="1040606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事情</a:t>
            </a:r>
          </a:p>
        </p:txBody>
      </p:sp>
      <p:sp>
        <p:nvSpPr>
          <p:cNvPr id="18" name="文本框 31"/>
          <p:cNvSpPr txBox="1"/>
          <p:nvPr/>
        </p:nvSpPr>
        <p:spPr>
          <a:xfrm>
            <a:off x="6407944" y="3124200"/>
            <a:ext cx="1040606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飞快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1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0" grpId="0"/>
      <p:bldP spid="31" grpId="0"/>
      <p:bldP spid="32" grpId="0"/>
      <p:bldP spid="34" grpId="0"/>
      <p:bldP spid="39" grpId="0"/>
      <p:bldP spid="40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3888581"/>
            <a:ext cx="565547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279" y="1004888"/>
            <a:ext cx="446484" cy="149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2"/>
          <p:cNvSpPr txBox="1">
            <a:spLocks noChangeArrowheads="1"/>
          </p:cNvSpPr>
          <p:nvPr/>
        </p:nvSpPr>
        <p:spPr bwMode="auto">
          <a:xfrm>
            <a:off x="1570435" y="1869281"/>
            <a:ext cx="6210300" cy="297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风娃娃为什么想到帮人们做事？</a:t>
            </a:r>
            <a:endParaRPr lang="en-US" altLang="zh-CN" sz="24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思考：风娃娃为人们做了哪些事？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读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完课文后，风娃娃给你留下了什么印象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70435" y="915592"/>
            <a:ext cx="6210300" cy="62984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正确、流利地朗读课文，想一想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3888581"/>
            <a:ext cx="565547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279" y="1004888"/>
            <a:ext cx="446484" cy="149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709738" y="897732"/>
            <a:ext cx="5832872" cy="91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539750" indent="-647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750"/>
              </a:spcBef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风娃娃长大了。风妈妈说：“到田野里去吧，在那里，你可以帮人们做许多事。”</a:t>
            </a:r>
          </a:p>
        </p:txBody>
      </p:sp>
      <p:pic>
        <p:nvPicPr>
          <p:cNvPr id="9" name="Picture 2" descr="100083706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8085" y="2012157"/>
            <a:ext cx="1350169" cy="86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100083708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7335" y="2002632"/>
            <a:ext cx="1350169" cy="86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100083712"/>
          <p:cNvPicPr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6110" y="2012157"/>
            <a:ext cx="1350169" cy="86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100083711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8691" y="2012157"/>
            <a:ext cx="1350169" cy="86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871663" y="3024188"/>
            <a:ext cx="121324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000">
                <a:latin typeface="楷体" pitchFamily="49" charset="-122"/>
                <a:ea typeface="楷体" pitchFamily="49" charset="-122"/>
              </a:rPr>
              <a:t>吹大风车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517107" y="3024188"/>
            <a:ext cx="1150144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000">
                <a:latin typeface="楷体" pitchFamily="49" charset="-122"/>
                <a:ea typeface="楷体" pitchFamily="49" charset="-122"/>
              </a:rPr>
              <a:t>吹帆船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219700" y="3024188"/>
            <a:ext cx="957263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000">
                <a:latin typeface="楷体" pitchFamily="49" charset="-122"/>
                <a:ea typeface="楷体" pitchFamily="49" charset="-122"/>
              </a:rPr>
              <a:t>吹风筝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462713" y="3024188"/>
            <a:ext cx="172759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000">
                <a:latin typeface="楷体" pitchFamily="49" charset="-122"/>
                <a:ea typeface="楷体" pitchFamily="49" charset="-122"/>
              </a:rPr>
              <a:t>吹衣服、小树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004" y="681037"/>
            <a:ext cx="545306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图片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0278" y="675085"/>
            <a:ext cx="308372" cy="1034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3982" y="1980010"/>
            <a:ext cx="2756297" cy="2122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29841" y="946547"/>
            <a:ext cx="4158853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吹大风车：第</a:t>
            </a:r>
            <a:r>
              <a:rPr lang="en-US" altLang="zh-CN" sz="2700" b="1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自然段</a:t>
            </a:r>
            <a:endParaRPr lang="en-US" altLang="zh-CN" sz="27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36997" y="1852612"/>
            <a:ext cx="2777728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风娃娃看见了什么？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他怎么做的？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_GB2312" pitchFamily="49" charset="-122"/>
                <a:ea typeface="楷体_GB2312" pitchFamily="49" charset="-122"/>
              </a:rPr>
              <a:t>结果如何？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670698" y="1980010"/>
            <a:ext cx="1350169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“——”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43313" y="3105151"/>
            <a:ext cx="135016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“~~~~”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643313" y="2531269"/>
            <a:ext cx="126563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圈出动词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004" y="681037"/>
            <a:ext cx="545306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10008370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300" y="1754981"/>
            <a:ext cx="3267075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620316" y="954881"/>
            <a:ext cx="415885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风娃娃来到田野，看见</a:t>
            </a:r>
            <a:endParaRPr lang="zh-CN" altLang="en-US" sz="2400" b="1" dirty="0">
              <a:solidFill>
                <a:srgbClr val="A50021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2400" b="1" dirty="0">
              <a:solidFill>
                <a:schemeClr val="accent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12007" y="1600200"/>
            <a:ext cx="4112419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一架大风车正在    转动，抽上来的水        地流着。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555206" y="1597819"/>
            <a:ext cx="863204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慢慢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334816" y="2049066"/>
            <a:ext cx="1435894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断断续续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837009" y="2612231"/>
            <a:ext cx="2708672" cy="991791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600"/>
              </a:lnSpc>
              <a:defRPr/>
            </a:pPr>
            <a:r>
              <a:rPr kumimoji="1"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向田里流去，</a:t>
            </a:r>
          </a:p>
          <a:p>
            <a:pPr>
              <a:lnSpc>
                <a:spcPts val="3600"/>
              </a:lnSpc>
              <a:defRPr/>
            </a:pPr>
            <a:r>
              <a:rPr kumimoji="1" lang="zh-CN" altLang="en-US" sz="24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秧苗正口渴呢。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555206" y="1600200"/>
            <a:ext cx="863204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慢慢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334816" y="2052638"/>
            <a:ext cx="1435894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断断续续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3" grpId="1"/>
      <p:bldP spid="14" grpId="0"/>
      <p:bldP spid="1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21494" y="915591"/>
            <a:ext cx="6426994" cy="51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solidFill>
                  <a:schemeClr val="accent2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他      </a:t>
            </a:r>
            <a:r>
              <a:rPr lang="zh-CN" altLang="en-US" sz="2400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吸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了一口气，    向风车</a:t>
            </a:r>
            <a:r>
              <a:rPr lang="zh-CN" altLang="en-US" sz="2400" dirty="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吹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去。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272779" y="929878"/>
            <a:ext cx="11334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深深地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038600" y="929878"/>
            <a:ext cx="80843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使劲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412206" y="1395412"/>
            <a:ext cx="4158854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/>
            <a:r>
              <a:rPr lang="en-US" altLang="zh-CN" sz="23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3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风娃娃很卖力地吹大风车。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272779" y="929878"/>
            <a:ext cx="108465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深深地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038600" y="931069"/>
            <a:ext cx="113228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使劲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953691" y="1932385"/>
            <a:ext cx="5940028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风车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一下子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转得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飞快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！</a:t>
            </a:r>
          </a:p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抽上来的水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奔跑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着，向田里流去。</a:t>
            </a:r>
          </a:p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秧苗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喝足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了水，笑着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不住地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点头，</a:t>
            </a:r>
          </a:p>
          <a:p>
            <a:pPr>
              <a:lnSpc>
                <a:spcPts val="3600"/>
              </a:lnSpc>
            </a:pPr>
            <a:endParaRPr lang="zh-CN" altLang="en-US" sz="2400">
              <a:latin typeface="楷体" pitchFamily="49" charset="-122"/>
              <a:ea typeface="楷体" pitchFamily="49" charset="-122"/>
            </a:endParaRPr>
          </a:p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风娃娃也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高兴极了</a:t>
            </a:r>
            <a:r>
              <a:rPr lang="zh-CN" altLang="en-US" sz="2400">
                <a:solidFill>
                  <a:schemeClr val="accent2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67954" y="3389710"/>
            <a:ext cx="5778103" cy="4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秧苗笑着对风娃娃说：</a:t>
            </a:r>
            <a:r>
              <a:rPr lang="en-US" altLang="zh-CN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________</a:t>
            </a: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7838" y="2158604"/>
            <a:ext cx="278130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0" grpId="1"/>
      <p:bldP spid="11" grpId="0"/>
      <p:bldP spid="11" grpId="1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3399235" y="1977628"/>
            <a:ext cx="5338763" cy="2756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700">
                <a:latin typeface="楷体" pitchFamily="49" charset="-122"/>
                <a:ea typeface="楷体" pitchFamily="49" charset="-122"/>
              </a:rPr>
              <a:t>风娃娃去了哪里，看到什么</a:t>
            </a:r>
            <a:r>
              <a:rPr lang="en-US" altLang="zh-CN" sz="2700">
                <a:latin typeface="楷体" pitchFamily="49" charset="-122"/>
                <a:ea typeface="楷体" pitchFamily="49" charset="-122"/>
              </a:rPr>
              <a:t>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700">
                <a:latin typeface="楷体" pitchFamily="49" charset="-122"/>
                <a:ea typeface="楷体" pitchFamily="49" charset="-122"/>
              </a:rPr>
              <a:t>怎么做</a:t>
            </a:r>
            <a:r>
              <a:rPr lang="en-US" altLang="zh-CN" sz="2700">
                <a:latin typeface="楷体" pitchFamily="49" charset="-122"/>
                <a:ea typeface="楷体" pitchFamily="49" charset="-122"/>
              </a:rPr>
              <a:t>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700">
                <a:latin typeface="楷体" pitchFamily="49" charset="-122"/>
                <a:ea typeface="楷体" pitchFamily="49" charset="-122"/>
              </a:rPr>
              <a:t>结果怎样</a:t>
            </a:r>
            <a:r>
              <a:rPr lang="en-US" altLang="zh-CN" sz="2700">
                <a:latin typeface="楷体" pitchFamily="49" charset="-122"/>
                <a:ea typeface="楷体" pitchFamily="49" charset="-122"/>
              </a:rPr>
              <a:t>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3399235" y="903685"/>
            <a:ext cx="2069306" cy="857250"/>
          </a:xfrm>
        </p:spPr>
        <p:txBody>
          <a:bodyPr lIns="68580" tIns="34290" rIns="68580" bIns="34290"/>
          <a:lstStyle/>
          <a:p>
            <a:r>
              <a:rPr lang="zh-CN" altLang="en-US" sz="3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我会学！</a:t>
            </a:r>
          </a:p>
        </p:txBody>
      </p:sp>
      <p:pic>
        <p:nvPicPr>
          <p:cNvPr id="37892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170385"/>
            <a:ext cx="2024063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004" y="681037"/>
            <a:ext cx="545306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4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0278" y="675085"/>
            <a:ext cx="308372" cy="1034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629841" y="946547"/>
            <a:ext cx="4158853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吹帆船：第</a:t>
            </a:r>
            <a:r>
              <a:rPr lang="en-US" altLang="zh-CN" sz="2700" b="1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自然段</a:t>
            </a:r>
            <a:endParaRPr lang="en-US" altLang="zh-CN" sz="27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36997" y="1852612"/>
            <a:ext cx="2777728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风娃娃看见了什么？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他怎么做的？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结果如何？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670698" y="1980010"/>
            <a:ext cx="1350169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“——”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43313" y="3105151"/>
            <a:ext cx="135016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“~~~~”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643313" y="2531269"/>
            <a:ext cx="126563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圈出动词</a:t>
            </a:r>
          </a:p>
        </p:txBody>
      </p:sp>
      <p:pic>
        <p:nvPicPr>
          <p:cNvPr id="3892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3950" y="1978819"/>
            <a:ext cx="3006329" cy="151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004" y="681037"/>
            <a:ext cx="545306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620316" y="954881"/>
            <a:ext cx="415885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风娃娃来到河边，看见</a:t>
            </a:r>
            <a:endParaRPr lang="zh-CN" altLang="en-US" sz="2400" b="1">
              <a:solidFill>
                <a:srgbClr val="A50021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2400" b="1">
              <a:solidFill>
                <a:schemeClr val="accent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28663" y="2195513"/>
            <a:ext cx="4112419" cy="99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他们  着腰，  着汗，  着号子，船却走得很  。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325166" y="2174081"/>
            <a:ext cx="8620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弯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319212" y="2174081"/>
            <a:ext cx="8620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弯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39379" y="1643063"/>
            <a:ext cx="411241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许多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纤夫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正拉着一艘船。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537222" y="2193131"/>
            <a:ext cx="8620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流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746897" y="2193131"/>
            <a:ext cx="8620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喊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849166" y="2651522"/>
            <a:ext cx="86320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慢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2537222" y="2185988"/>
            <a:ext cx="8620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流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742135" y="2189560"/>
            <a:ext cx="8620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喊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864644" y="2658667"/>
            <a:ext cx="8620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慢</a:t>
            </a:r>
          </a:p>
        </p:txBody>
      </p:sp>
      <p:pic>
        <p:nvPicPr>
          <p:cNvPr id="39949" name="Picture 4" descr="bian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1328" y="1757363"/>
            <a:ext cx="3432572" cy="199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3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9" y="735807"/>
            <a:ext cx="365522" cy="1221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图片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222" y="3858816"/>
            <a:ext cx="702469" cy="70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033588" y="1504950"/>
            <a:ext cx="3131344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ts val="5100"/>
              </a:lnSpc>
            </a:pPr>
            <a:r>
              <a:rPr lang="zh-CN" altLang="en-US" sz="3600" dirty="0">
                <a:solidFill>
                  <a:srgbClr val="002A00"/>
                </a:solidFill>
                <a:latin typeface="楷体" pitchFamily="49" charset="-122"/>
                <a:ea typeface="楷体" pitchFamily="49" charset="-122"/>
              </a:rPr>
              <a:t>解落三秋叶，</a:t>
            </a:r>
          </a:p>
          <a:p>
            <a:pPr>
              <a:lnSpc>
                <a:spcPts val="5100"/>
              </a:lnSpc>
            </a:pPr>
            <a:r>
              <a:rPr lang="zh-CN" altLang="en-US" sz="3600" dirty="0">
                <a:solidFill>
                  <a:srgbClr val="002A00"/>
                </a:solidFill>
                <a:latin typeface="楷体" pitchFamily="49" charset="-122"/>
                <a:ea typeface="楷体" pitchFamily="49" charset="-122"/>
              </a:rPr>
              <a:t>能开二月花。</a:t>
            </a:r>
          </a:p>
          <a:p>
            <a:pPr>
              <a:lnSpc>
                <a:spcPts val="5100"/>
              </a:lnSpc>
            </a:pPr>
            <a:r>
              <a:rPr lang="zh-CN" altLang="en-US" sz="3600" dirty="0">
                <a:solidFill>
                  <a:srgbClr val="002A00"/>
                </a:solidFill>
                <a:latin typeface="楷体" pitchFamily="49" charset="-122"/>
                <a:ea typeface="楷体" pitchFamily="49" charset="-122"/>
              </a:rPr>
              <a:t>过江千尺浪，</a:t>
            </a:r>
          </a:p>
          <a:p>
            <a:pPr>
              <a:lnSpc>
                <a:spcPts val="5100"/>
              </a:lnSpc>
            </a:pPr>
            <a:r>
              <a:rPr lang="zh-CN" altLang="en-US" sz="3600" dirty="0">
                <a:solidFill>
                  <a:srgbClr val="002A00"/>
                </a:solidFill>
                <a:latin typeface="楷体" pitchFamily="49" charset="-122"/>
                <a:ea typeface="楷体" pitchFamily="49" charset="-122"/>
              </a:rPr>
              <a:t>入竹万竿斜。</a:t>
            </a:r>
          </a:p>
        </p:txBody>
      </p:sp>
      <p:sp>
        <p:nvSpPr>
          <p:cNvPr id="6" name="Text Box 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5566172" y="3543300"/>
            <a:ext cx="1522809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答案：风</a:t>
            </a:r>
          </a:p>
        </p:txBody>
      </p:sp>
      <p:sp>
        <p:nvSpPr>
          <p:cNvPr id="3077" name="Text Box 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018110" y="735807"/>
            <a:ext cx="1600438" cy="6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猜一猜</a:t>
            </a:r>
          </a:p>
        </p:txBody>
      </p:sp>
      <p:pic>
        <p:nvPicPr>
          <p:cNvPr id="3079" name="图片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898" y="1707357"/>
            <a:ext cx="1350169" cy="178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292080" y="33950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E"/>
                </a:solidFill>
              </a:rPr>
              <a:t>https://www.ypppt.com/</a:t>
            </a:r>
            <a:endParaRPr lang="zh-CN" altLang="en-US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36997" y="1001316"/>
            <a:ext cx="4861322" cy="51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他    </a:t>
            </a:r>
            <a:r>
              <a:rPr lang="zh-CN" altLang="en-US" sz="240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跑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过去，对着船帆</a:t>
            </a:r>
            <a:r>
              <a:rPr lang="zh-CN" altLang="en-US" sz="240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吹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起来。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40606" y="1007269"/>
            <a:ext cx="1133475" cy="4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急忙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736057" y="1446610"/>
            <a:ext cx="2699147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3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风娃娃愿干，肯干。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47750" y="1008460"/>
            <a:ext cx="1085850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急忙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736997" y="1941910"/>
            <a:ext cx="4752975" cy="145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船在水面上</a:t>
            </a:r>
            <a:r>
              <a:rPr lang="zh-CN" altLang="en-US" sz="240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飞快地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行驶。</a:t>
            </a:r>
          </a:p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纤夫们</a:t>
            </a:r>
            <a:r>
              <a:rPr lang="zh-CN" altLang="en-US" sz="240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笑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了，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一边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收起纤绳，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一边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向风娃娃表示感谢。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751285" y="3380185"/>
            <a:ext cx="4738688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纤夫们擦了一把汗，对风娃娃大声欢呼道：</a:t>
            </a:r>
            <a:r>
              <a:rPr lang="en-US" altLang="zh-CN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________</a:t>
            </a: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>
              <a:solidFill>
                <a:schemeClr val="hlink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Picture 3" descr="20072414383389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1941910"/>
            <a:ext cx="2782491" cy="2246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0" grpId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83419" y="1059656"/>
            <a:ext cx="4320779" cy="283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黑体" pitchFamily="49" charset="-122"/>
                <a:ea typeface="黑体" pitchFamily="49" charset="-122"/>
              </a:rPr>
              <a:t>那里有几个孩子正在放风筝。</a:t>
            </a:r>
          </a:p>
          <a:p>
            <a:endParaRPr lang="zh-CN" altLang="en-US" sz="80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>
                <a:latin typeface="黑体" pitchFamily="49" charset="-122"/>
                <a:ea typeface="黑体" pitchFamily="49" charset="-122"/>
              </a:rPr>
              <a:t>风娃娃看见了，</a:t>
            </a:r>
          </a:p>
          <a:p>
            <a:endParaRPr lang="zh-CN" altLang="en-US" sz="2400" b="1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赶紧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过去</a:t>
            </a:r>
            <a:r>
              <a:rPr lang="zh-CN" altLang="en-US" sz="240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使劲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吹风。</a:t>
            </a:r>
          </a:p>
          <a:p>
            <a:endParaRPr lang="zh-CN" altLang="en-US" sz="240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风筝在空中</a:t>
            </a:r>
            <a:r>
              <a:rPr lang="zh-CN" altLang="en-US" sz="2400">
                <a:solidFill>
                  <a:srgbClr val="CC6600"/>
                </a:solidFill>
                <a:latin typeface="楷体" pitchFamily="49" charset="-122"/>
                <a:ea typeface="楷体" pitchFamily="49" charset="-122"/>
              </a:rPr>
              <a:t>摇摇摆摆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，有的还翻起了跟头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  <p:pic>
        <p:nvPicPr>
          <p:cNvPr id="12" name="Picture 2" descr="1000837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0" y="1653779"/>
            <a:ext cx="3245644" cy="197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4304" y="1869281"/>
            <a:ext cx="2591990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770335" y="1356122"/>
            <a:ext cx="473749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不一会儿，风筝        被吹得，孩子们    极了。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532585" y="1797844"/>
            <a:ext cx="1214438" cy="36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9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19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不见了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70335" y="2463404"/>
            <a:ext cx="5076825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风筝（   ） 地说：</a:t>
            </a:r>
            <a:r>
              <a:rPr lang="zh-CN" altLang="en-US" sz="2400" u="sng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             </a:t>
            </a: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  <a:p>
            <a:r>
              <a:rPr lang="zh-CN" altLang="en-US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哭着、大声地喊</a:t>
            </a:r>
            <a:r>
              <a:rPr lang="en-US" altLang="zh-CN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759054" y="1306116"/>
            <a:ext cx="1524000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吹飞风筝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876550" y="1356123"/>
            <a:ext cx="1582341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无影无踪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669256" y="1797844"/>
            <a:ext cx="810816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伤心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876550" y="1352550"/>
            <a:ext cx="1582341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无影无踪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669256" y="1797844"/>
            <a:ext cx="810816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伤心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1000837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7610" y="1924050"/>
            <a:ext cx="228242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007269" y="897732"/>
            <a:ext cx="3996929" cy="191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风娃娃却一点儿也不知道，</a:t>
            </a:r>
          </a:p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他</a:t>
            </a:r>
            <a:r>
              <a:rPr lang="zh-CN" altLang="en-US" sz="2400">
                <a:solidFill>
                  <a:srgbClr val="3366FF"/>
                </a:solidFill>
                <a:latin typeface="楷体" pitchFamily="49" charset="-122"/>
                <a:ea typeface="楷体" pitchFamily="49" charset="-122"/>
              </a:rPr>
              <a:t>仍然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东吹吹，西吹吹，</a:t>
            </a:r>
          </a:p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吹跑了人们晒的衣服，</a:t>
            </a:r>
          </a:p>
          <a:p>
            <a:pPr>
              <a:lnSpc>
                <a:spcPts val="36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折断了路边新栽的小树。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539979" y="904875"/>
            <a:ext cx="1369606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吹跑衣服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524500" y="1329929"/>
            <a:ext cx="1369606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折断小树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007269" y="3219451"/>
            <a:ext cx="7615238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衣服</a:t>
            </a:r>
            <a:r>
              <a:rPr lang="zh-CN" altLang="en-US" sz="2400" u="sng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地对风娃娃说：</a:t>
            </a:r>
            <a:r>
              <a:rPr lang="zh-CN" altLang="en-US" sz="2400" u="sng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             </a:t>
            </a: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ts val="3600"/>
              </a:lnSpc>
            </a:pP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折断的小树</a:t>
            </a:r>
            <a:r>
              <a:rPr lang="zh-CN" altLang="en-US" sz="2400" u="sng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地对风娃娃说：</a:t>
            </a:r>
            <a:r>
              <a:rPr lang="zh-CN" altLang="en-US" sz="2400" u="sng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             </a:t>
            </a:r>
            <a:r>
              <a:rPr lang="zh-CN" altLang="en-US" sz="2400">
                <a:solidFill>
                  <a:schemeClr val="hlink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3310" y="856060"/>
            <a:ext cx="2483644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531519" y="857250"/>
            <a:ext cx="121562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latin typeface="Times New Roman" pitchFamily="18" charset="0"/>
                <a:ea typeface="楷体_GB2312" pitchFamily="49" charset="-122"/>
              </a:rPr>
              <a:t>吹飞风筝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520804" y="1309688"/>
            <a:ext cx="1215628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latin typeface="Times New Roman" pitchFamily="18" charset="0"/>
                <a:ea typeface="楷体_GB2312" pitchFamily="49" charset="-122"/>
              </a:rPr>
              <a:t>吹跑衣服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531519" y="1776413"/>
            <a:ext cx="1215629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latin typeface="Times New Roman" pitchFamily="18" charset="0"/>
                <a:ea typeface="楷体_GB2312" pitchFamily="49" charset="-122"/>
              </a:rPr>
              <a:t>折断小树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544616" y="2151460"/>
            <a:ext cx="67627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……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13310" y="2645569"/>
            <a:ext cx="6206728" cy="888206"/>
          </a:xfrm>
        </p:spPr>
        <p:txBody>
          <a:bodyPr lIns="68580" tIns="34290" rIns="68580" bIns="34290"/>
          <a:lstStyle/>
          <a:p>
            <a:pPr>
              <a:lnSpc>
                <a:spcPct val="90000"/>
              </a:lnSpc>
              <a:defRPr/>
            </a:pPr>
            <a:r>
              <a:rPr kumimoji="1" lang="zh-CN" altLang="en-US" sz="2400" b="0" spc="0" dirty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  人们做事，为什么他们      我呢？</a:t>
            </a:r>
            <a:br>
              <a:rPr kumimoji="1" lang="zh-CN" altLang="en-US" sz="2400" b="0" spc="0" dirty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kumimoji="1" lang="zh-CN" altLang="zh-CN" sz="2400" b="0" spc="0" dirty="0"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5374481" y="2688431"/>
            <a:ext cx="1168004" cy="43815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还责怪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701403" y="3153966"/>
            <a:ext cx="4023122" cy="5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人们都</a:t>
            </a: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责怪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他。</a:t>
            </a: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1701404" y="3721894"/>
            <a:ext cx="352305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风娃娃听了，很</a:t>
            </a:r>
            <a:r>
              <a:rPr lang="zh-CN" altLang="en-US" sz="2400" u="sng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205413" y="3734991"/>
            <a:ext cx="110728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难过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6042423" y="3734991"/>
            <a:ext cx="7548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委屈</a:t>
            </a: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2037160" y="2686050"/>
            <a:ext cx="519113" cy="439341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帮</a:t>
            </a: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5374481" y="2692004"/>
            <a:ext cx="1168004" cy="43815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还责怪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2037160" y="2672954"/>
            <a:ext cx="519113" cy="43815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kumimoji="1"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帮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3967163" y="3674269"/>
            <a:ext cx="1107281" cy="4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伤心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7" grpId="0"/>
      <p:bldP spid="21" grpId="0"/>
      <p:bldP spid="22" grpId="0"/>
      <p:bldP spid="23" grpId="0"/>
      <p:bldP spid="25" grpId="0"/>
      <p:bldP spid="25" grpId="1"/>
      <p:bldP spid="26" grpId="0"/>
      <p:bldP spid="26" grpId="1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221832" y="2756298"/>
            <a:ext cx="5347097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700">
                <a:latin typeface="Times New Roman" pitchFamily="18" charset="0"/>
                <a:ea typeface="楷体_GB2312" pitchFamily="49" charset="-122"/>
              </a:rPr>
              <a:t>帮别人做好事，光有力气不行，还要（</a:t>
            </a:r>
            <a:r>
              <a:rPr lang="zh-CN" altLang="en-US" sz="2700">
                <a:latin typeface="Times New Roman" pitchFamily="18" charset="0"/>
              </a:rPr>
              <a:t>                                     ）。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3910012" y="3165873"/>
            <a:ext cx="3511154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7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看是不是对别人有用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221831" y="1378744"/>
            <a:ext cx="5253038" cy="99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700" dirty="0">
                <a:latin typeface="Times New Roman" pitchFamily="18" charset="0"/>
                <a:ea typeface="楷体_GB2312" pitchFamily="49" charset="-122"/>
              </a:rPr>
              <a:t>帮助人们做好事，真容易，只要有力气就行。</a:t>
            </a:r>
          </a:p>
        </p:txBody>
      </p:sp>
      <p:pic>
        <p:nvPicPr>
          <p:cNvPr id="4608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343" y="1471612"/>
            <a:ext cx="2214563" cy="218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914650" y="2680098"/>
            <a:ext cx="5076825" cy="145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  <a:spcBef>
                <a:spcPct val="50000"/>
              </a:spcBef>
            </a:pPr>
            <a:r>
              <a:rPr lang="zh-CN" altLang="en-US" sz="2700" dirty="0">
                <a:latin typeface="Times New Roman" pitchFamily="18" charset="0"/>
                <a:ea typeface="楷体_GB2312" pitchFamily="49" charset="-122"/>
              </a:rPr>
              <a:t>做事前要动脑筋，看是否正确，对别人是不是有用处，不要盲目的做事，帮了别人倒忙。</a:t>
            </a:r>
          </a:p>
        </p:txBody>
      </p:sp>
      <p:sp>
        <p:nvSpPr>
          <p:cNvPr id="47107" name="Rectangle 6"/>
          <p:cNvSpPr>
            <a:spLocks noChangeArrowheads="1"/>
          </p:cNvSpPr>
          <p:nvPr/>
        </p:nvSpPr>
        <p:spPr bwMode="auto">
          <a:xfrm>
            <a:off x="2914650" y="915591"/>
            <a:ext cx="5148263" cy="145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600"/>
              </a:lnSpc>
            </a:pPr>
            <a:r>
              <a:rPr lang="zh-CN" altLang="en-US" sz="2700" dirty="0">
                <a:latin typeface="Times New Roman" pitchFamily="18" charset="0"/>
                <a:ea typeface="楷体_GB2312" pitchFamily="49" charset="-122"/>
              </a:rPr>
              <a:t>风娃娃越想越觉得委屈，于是风娃娃告诉了风妈妈。风妈妈会对风娃娃说些什么呢？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118" y="1001316"/>
            <a:ext cx="1404938" cy="138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图片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073" y="789385"/>
            <a:ext cx="321469" cy="107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5110" y="671513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Rectangle 6"/>
          <p:cNvSpPr>
            <a:spLocks noChangeArrowheads="1"/>
          </p:cNvSpPr>
          <p:nvPr/>
        </p:nvSpPr>
        <p:spPr bwMode="auto">
          <a:xfrm>
            <a:off x="3924300" y="1275159"/>
            <a:ext cx="4570810" cy="269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4050"/>
              </a:lnSpc>
            </a:pPr>
            <a:r>
              <a:rPr lang="zh-CN" altLang="en-US" sz="2700">
                <a:latin typeface="Times New Roman" pitchFamily="18" charset="0"/>
                <a:ea typeface="楷体_GB2312" pitchFamily="49" charset="-122"/>
              </a:rPr>
              <a:t>        善良的风娃娃带着美好的心愿，第二天又出门了，这一天他来到了</a:t>
            </a:r>
            <a:r>
              <a:rPr lang="zh-CN" altLang="en-US" sz="2700" u="sng">
                <a:latin typeface="Times New Roman" pitchFamily="18" charset="0"/>
                <a:ea typeface="楷体_GB2312" pitchFamily="49" charset="-122"/>
              </a:rPr>
              <a:t>                </a:t>
            </a:r>
            <a:r>
              <a:rPr lang="zh-CN" altLang="en-US" sz="2700">
                <a:latin typeface="Times New Roman" pitchFamily="18" charset="0"/>
                <a:ea typeface="楷体_GB2312" pitchFamily="49" charset="-122"/>
              </a:rPr>
              <a:t>，看到了</a:t>
            </a:r>
            <a:r>
              <a:rPr lang="zh-CN" altLang="en-US" sz="2700" u="sng">
                <a:latin typeface="Times New Roman" pitchFamily="18" charset="0"/>
                <a:ea typeface="楷体_GB2312" pitchFamily="49" charset="-122"/>
              </a:rPr>
              <a:t>                     </a:t>
            </a:r>
            <a:r>
              <a:rPr lang="zh-CN" altLang="en-US" sz="2700">
                <a:latin typeface="Times New Roman" pitchFamily="18" charset="0"/>
                <a:ea typeface="楷体_GB2312" pitchFamily="49" charset="-122"/>
              </a:rPr>
              <a:t>，于是他 </a:t>
            </a:r>
            <a:r>
              <a:rPr lang="zh-CN" altLang="en-US" sz="2700" u="sng">
                <a:latin typeface="Times New Roman" pitchFamily="18" charset="0"/>
                <a:ea typeface="楷体_GB2312" pitchFamily="49" charset="-122"/>
              </a:rPr>
              <a:t>                    </a:t>
            </a:r>
            <a:r>
              <a:rPr lang="zh-CN" altLang="en-US" sz="2700">
                <a:latin typeface="Times New Roman" pitchFamily="18" charset="0"/>
                <a:ea typeface="楷体_GB2312" pitchFamily="49" charset="-122"/>
              </a:rPr>
              <a:t> 。 </a:t>
            </a:r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344" y="1356122"/>
            <a:ext cx="2781300" cy="245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图片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5585" y="681037"/>
            <a:ext cx="485775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图片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691" y="764381"/>
            <a:ext cx="708422" cy="46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685" y="771526"/>
            <a:ext cx="316706" cy="105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Rectangle 2"/>
          <p:cNvSpPr>
            <a:spLocks noChangeArrowheads="1"/>
          </p:cNvSpPr>
          <p:nvPr/>
        </p:nvSpPr>
        <p:spPr bwMode="auto">
          <a:xfrm>
            <a:off x="1637110" y="1571231"/>
            <a:ext cx="3996928" cy="222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eaLnBrk="0" hangingPunct="0">
              <a:lnSpc>
                <a:spcPts val="4200"/>
              </a:lnSpc>
            </a:pPr>
            <a:r>
              <a:rPr lang="en-US" altLang="zh-CN" sz="2700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sz="2700">
                <a:latin typeface="Times New Roman" pitchFamily="18" charset="0"/>
                <a:ea typeface="楷体_GB2312" pitchFamily="49" charset="-122"/>
              </a:rPr>
              <a:t>、风娃娃还可能做哪些好事呢，写一写吧！</a:t>
            </a:r>
            <a:endParaRPr lang="en-US" altLang="zh-CN" sz="2700">
              <a:latin typeface="Times New Roman" pitchFamily="18" charset="0"/>
              <a:ea typeface="楷体_GB2312" pitchFamily="49" charset="-122"/>
            </a:endParaRPr>
          </a:p>
          <a:p>
            <a:pPr eaLnBrk="0" hangingPunct="0">
              <a:lnSpc>
                <a:spcPts val="4200"/>
              </a:lnSpc>
            </a:pPr>
            <a:r>
              <a:rPr lang="en-US" altLang="zh-CN" sz="2700"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2700">
                <a:latin typeface="Times New Roman" pitchFamily="18" charset="0"/>
                <a:ea typeface="楷体_GB2312" pitchFamily="49" charset="-122"/>
              </a:rPr>
              <a:t>、将故事讲给爸爸妈妈听听</a:t>
            </a:r>
            <a:r>
              <a:rPr lang="en-US" altLang="zh-CN" sz="2700">
                <a:latin typeface="Times New Roman" pitchFamily="18" charset="0"/>
                <a:ea typeface="楷体_GB2312" pitchFamily="49" charset="-122"/>
              </a:rPr>
              <a:t>!</a:t>
            </a:r>
            <a:endParaRPr lang="zh-CN" altLang="en-US" sz="2700">
              <a:latin typeface="Times New Roman" pitchFamily="18" charset="0"/>
              <a:ea typeface="楷体_GB2312" pitchFamily="49" charset="-122"/>
            </a:endParaRPr>
          </a:p>
        </p:txBody>
      </p:sp>
      <p:pic>
        <p:nvPicPr>
          <p:cNvPr id="49157" name="图片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038" y="1282304"/>
            <a:ext cx="3087291" cy="261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529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4844" y="489348"/>
            <a:ext cx="7761685" cy="72032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447801" y="1653779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助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112419" y="1653779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使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388769" y="1653779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劲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1390651" y="1365647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/>
              <a:t>zhù</a:t>
            </a:r>
            <a:endParaRPr lang="zh-CN" altLang="en-US" sz="2400">
              <a:ea typeface="方正大标宋简体" pitchFamily="65" charset="-122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4090988" y="1365647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/>
              <a:t>shǐ</a:t>
            </a:r>
            <a:endParaRPr lang="zh-CN" altLang="en-US" sz="2400">
              <a:ea typeface="方正大标宋简体" pitchFamily="65" charset="-122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5303044" y="1365647"/>
            <a:ext cx="130849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/>
              <a:t>jìn</a:t>
            </a:r>
            <a:endParaRPr lang="zh-CN" altLang="en-US" sz="2400">
              <a:ea typeface="方正大标宋简体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678217" y="1653779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哗</a:t>
            </a: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6647260" y="1365647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>
                <a:latin typeface="GB Pinyinok-B" charset="-122"/>
                <a:ea typeface="GB Pinyinok-B" charset="-122"/>
              </a:rPr>
              <a:t>huā</a:t>
            </a:r>
            <a:endParaRPr lang="zh-CN" altLang="en-US" sz="2400">
              <a:latin typeface="GB Pinyinok-B" charset="-122"/>
              <a:ea typeface="GB Pinyinok-B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47801" y="2681288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秧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176713" y="2681288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表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454254" y="2681288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示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1465660" y="2388394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>
                <a:latin typeface="GB Pinyinok-B" charset="-122"/>
                <a:ea typeface="GB Pinyinok-B" charset="-122"/>
              </a:rPr>
              <a:t>yāng</a:t>
            </a:r>
            <a:endParaRPr lang="zh-CN" altLang="en-US" sz="2400">
              <a:ea typeface="方正大标宋简体" pitchFamily="65" charset="-122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156473" y="2388394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>
                <a:latin typeface="GB Pinyinok-B" charset="-122"/>
                <a:ea typeface="GB Pinyinok-B" charset="-122"/>
              </a:rPr>
              <a:t>biǎo</a:t>
            </a:r>
            <a:endParaRPr lang="zh-CN" altLang="en-US" sz="2400">
              <a:ea typeface="方正大标宋简体" pitchFamily="65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5416154" y="2388394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/>
              <a:t>shì</a:t>
            </a:r>
            <a:endParaRPr lang="zh-CN" altLang="en-US" sz="2400">
              <a:ea typeface="方正大标宋简体" pitchFamily="65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805113" y="3734991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翻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137423" y="3734991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栽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5414963" y="3734991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责</a:t>
            </a: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2822973" y="3430191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>
                <a:latin typeface="GB Pinyinok-B" charset="-122"/>
                <a:ea typeface="GB Pinyinok-B" charset="-122"/>
              </a:rPr>
              <a:t>fān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4173141" y="3430191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>
                <a:latin typeface="GB Pinyinok-B" charset="-122"/>
                <a:ea typeface="GB Pinyinok-B" charset="-122"/>
              </a:rPr>
              <a:t>zāi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5409010" y="3430191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/>
              <a:t>zé</a:t>
            </a:r>
            <a:endParaRPr lang="zh-CN" altLang="en-US" sz="2400">
              <a:ea typeface="方正大标宋简体" pitchFamily="65" charset="-122"/>
            </a:endParaRPr>
          </a:p>
        </p:txBody>
      </p:sp>
      <p:pic>
        <p:nvPicPr>
          <p:cNvPr id="6166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2066" y="4300538"/>
            <a:ext cx="2294334" cy="29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文本框 38"/>
          <p:cNvSpPr txBox="1"/>
          <p:nvPr/>
        </p:nvSpPr>
        <p:spPr>
          <a:xfrm>
            <a:off x="2828926" y="2682479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拉</a:t>
            </a: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2799160" y="2377679"/>
            <a:ext cx="116085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>
                <a:latin typeface="GB Pinyinok-B" charset="-122"/>
                <a:ea typeface="GB Pinyinok-B" charset="-122"/>
              </a:rPr>
              <a:t>lā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465660" y="3730229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摆</a:t>
            </a: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1528763" y="3437335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>
                <a:latin typeface="GB Pinyinok-B" charset="-122"/>
                <a:ea typeface="GB Pinyinok-B" charset="-122"/>
              </a:rPr>
              <a:t>bǎi</a:t>
            </a:r>
          </a:p>
        </p:txBody>
      </p:sp>
      <p:pic>
        <p:nvPicPr>
          <p:cNvPr id="6171" name="图片 5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5047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2" name="图片 58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16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3" name="图片 59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1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4" name="图片 60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344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文本框 23"/>
          <p:cNvSpPr txBox="1"/>
          <p:nvPr/>
        </p:nvSpPr>
        <p:spPr>
          <a:xfrm>
            <a:off x="2789635" y="1762125"/>
            <a:ext cx="1116806" cy="6191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抽</a:t>
            </a:r>
          </a:p>
        </p:txBody>
      </p:sp>
      <p:sp>
        <p:nvSpPr>
          <p:cNvPr id="43" name="文本框 36"/>
          <p:cNvSpPr txBox="1">
            <a:spLocks noChangeArrowheads="1"/>
          </p:cNvSpPr>
          <p:nvPr/>
        </p:nvSpPr>
        <p:spPr bwMode="auto">
          <a:xfrm>
            <a:off x="2768204" y="1473994"/>
            <a:ext cx="11168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0" hangingPunct="0"/>
            <a:r>
              <a:rPr lang="en-US" altLang="zh-CN" sz="2400" dirty="0" err="1"/>
              <a:t>chōu</a:t>
            </a:r>
            <a:r>
              <a:rPr lang="en-US" altLang="zh-CN" sz="2400" dirty="0"/>
              <a:t> </a:t>
            </a:r>
            <a:endParaRPr lang="zh-CN" altLang="en-US" sz="2400" dirty="0">
              <a:ea typeface="方正大标宋简体" pitchFamily="65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3" grpId="0"/>
      <p:bldP spid="37" grpId="0"/>
      <p:bldP spid="38" grpId="0"/>
      <p:bldP spid="29" grpId="0"/>
      <p:bldP spid="35" grpId="0"/>
      <p:bldP spid="36" grpId="0"/>
      <p:bldP spid="42" grpId="0"/>
      <p:bldP spid="50" grpId="0"/>
      <p:bldP spid="51" grpId="0"/>
      <p:bldP spid="52" grpId="0"/>
      <p:bldP spid="40" grpId="0"/>
      <p:bldP spid="57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654844" y="489348"/>
            <a:ext cx="7761685" cy="72032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sp>
        <p:nvSpPr>
          <p:cNvPr id="26" name="矩形 25"/>
          <p:cNvSpPr/>
          <p:nvPr/>
        </p:nvSpPr>
        <p:spPr>
          <a:xfrm>
            <a:off x="1575198" y="1329929"/>
            <a:ext cx="920353" cy="301228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哗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劲</a:t>
            </a:r>
            <a:endParaRPr lang="en-US" altLang="zh-CN" sz="4000" dirty="0">
              <a:latin typeface="楷体_GB2312" pitchFamily="49" charset="-122"/>
              <a:ea typeface="楷体_GB2312" pitchFamily="49" charset="-122"/>
            </a:endParaRP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抽</a:t>
            </a:r>
          </a:p>
        </p:txBody>
      </p:sp>
      <p:sp>
        <p:nvSpPr>
          <p:cNvPr id="27" name="矩形 26"/>
          <p:cNvSpPr/>
          <p:nvPr/>
        </p:nvSpPr>
        <p:spPr>
          <a:xfrm>
            <a:off x="2651523" y="1329929"/>
            <a:ext cx="840581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表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责</a:t>
            </a:r>
          </a:p>
        </p:txBody>
      </p:sp>
      <p:sp>
        <p:nvSpPr>
          <p:cNvPr id="28" name="矩形 27"/>
          <p:cNvSpPr/>
          <p:nvPr/>
        </p:nvSpPr>
        <p:spPr>
          <a:xfrm>
            <a:off x="3677841" y="1329929"/>
            <a:ext cx="586978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摆</a:t>
            </a:r>
            <a:endParaRPr lang="en-US" altLang="zh-CN" sz="4000" dirty="0">
              <a:latin typeface="楷体_GB2312" pitchFamily="49" charset="-122"/>
              <a:ea typeface="楷体_GB2312" pitchFamily="49" charset="-122"/>
            </a:endParaRP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翻</a:t>
            </a:r>
          </a:p>
        </p:txBody>
      </p:sp>
      <p:sp>
        <p:nvSpPr>
          <p:cNvPr id="10" name="矩形 9"/>
          <p:cNvSpPr/>
          <p:nvPr/>
        </p:nvSpPr>
        <p:spPr>
          <a:xfrm>
            <a:off x="4757738" y="1329929"/>
            <a:ext cx="840581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栽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示</a:t>
            </a:r>
          </a:p>
        </p:txBody>
      </p:sp>
      <p:sp>
        <p:nvSpPr>
          <p:cNvPr id="11" name="矩形 10"/>
          <p:cNvSpPr/>
          <p:nvPr/>
        </p:nvSpPr>
        <p:spPr>
          <a:xfrm>
            <a:off x="5806679" y="1329929"/>
            <a:ext cx="840581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秧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使</a:t>
            </a:r>
          </a:p>
        </p:txBody>
      </p:sp>
      <p:sp>
        <p:nvSpPr>
          <p:cNvPr id="12" name="矩形 11"/>
          <p:cNvSpPr/>
          <p:nvPr/>
        </p:nvSpPr>
        <p:spPr>
          <a:xfrm>
            <a:off x="6863954" y="1329929"/>
            <a:ext cx="840581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助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拉</a:t>
            </a:r>
          </a:p>
        </p:txBody>
      </p:sp>
      <p:pic>
        <p:nvPicPr>
          <p:cNvPr id="8200" name="图片 1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5047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图片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16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图片 14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1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图片 1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154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654844" y="489348"/>
            <a:ext cx="7761685" cy="72032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pic>
        <p:nvPicPr>
          <p:cNvPr id="10242" name="图片 1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5047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1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16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图片 20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1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图片 21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154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5868591" y="1278732"/>
            <a:ext cx="863203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助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栽</a:t>
            </a:r>
          </a:p>
        </p:txBody>
      </p:sp>
      <p:sp>
        <p:nvSpPr>
          <p:cNvPr id="19" name="矩形 18"/>
          <p:cNvSpPr/>
          <p:nvPr/>
        </p:nvSpPr>
        <p:spPr>
          <a:xfrm>
            <a:off x="6894910" y="1278732"/>
            <a:ext cx="863203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拉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表</a:t>
            </a:r>
          </a:p>
        </p:txBody>
      </p:sp>
      <p:sp>
        <p:nvSpPr>
          <p:cNvPr id="21" name="矩形 20"/>
          <p:cNvSpPr/>
          <p:nvPr/>
        </p:nvSpPr>
        <p:spPr>
          <a:xfrm>
            <a:off x="1656160" y="1278732"/>
            <a:ext cx="863203" cy="301228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抽劲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秧</a:t>
            </a:r>
          </a:p>
        </p:txBody>
      </p:sp>
      <p:sp>
        <p:nvSpPr>
          <p:cNvPr id="22" name="矩形 21"/>
          <p:cNvSpPr/>
          <p:nvPr/>
        </p:nvSpPr>
        <p:spPr>
          <a:xfrm>
            <a:off x="2682479" y="1278732"/>
            <a:ext cx="863203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示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摆</a:t>
            </a:r>
          </a:p>
        </p:txBody>
      </p:sp>
      <p:sp>
        <p:nvSpPr>
          <p:cNvPr id="23" name="矩形 22"/>
          <p:cNvSpPr/>
          <p:nvPr/>
        </p:nvSpPr>
        <p:spPr>
          <a:xfrm>
            <a:off x="4788694" y="1278732"/>
            <a:ext cx="863204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翻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使</a:t>
            </a:r>
          </a:p>
        </p:txBody>
      </p:sp>
      <p:sp>
        <p:nvSpPr>
          <p:cNvPr id="24" name="矩形 23"/>
          <p:cNvSpPr/>
          <p:nvPr/>
        </p:nvSpPr>
        <p:spPr>
          <a:xfrm>
            <a:off x="3707607" y="1278732"/>
            <a:ext cx="864394" cy="2031206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责</a:t>
            </a:r>
          </a:p>
          <a:p>
            <a:pPr eaLnBrk="0" hangingPunct="0">
              <a:lnSpc>
                <a:spcPts val="7680"/>
              </a:lnSpc>
              <a:defRPr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哗</a:t>
            </a:r>
            <a:endParaRPr lang="en-US" altLang="zh-CN" sz="40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6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8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4844" y="489348"/>
            <a:ext cx="7761685" cy="72032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sp>
        <p:nvSpPr>
          <p:cNvPr id="23" name="文本框 22">
            <a:hlinkClick r:id="rId3" action="ppaction://hlinksldjump"/>
          </p:cNvPr>
          <p:cNvSpPr txBox="1"/>
          <p:nvPr/>
        </p:nvSpPr>
        <p:spPr>
          <a:xfrm>
            <a:off x="2110979" y="1593056"/>
            <a:ext cx="1116806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车</a:t>
            </a:r>
          </a:p>
        </p:txBody>
      </p:sp>
      <p:sp>
        <p:nvSpPr>
          <p:cNvPr id="24" name="文本框 23">
            <a:hlinkClick r:id="rId4" action="ppaction://hlinksldjump"/>
          </p:cNvPr>
          <p:cNvSpPr txBox="1"/>
          <p:nvPr/>
        </p:nvSpPr>
        <p:spPr>
          <a:xfrm>
            <a:off x="3277791" y="1593056"/>
            <a:ext cx="1116806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得</a:t>
            </a:r>
          </a:p>
        </p:txBody>
      </p:sp>
      <p:sp>
        <p:nvSpPr>
          <p:cNvPr id="25" name="文本框 24">
            <a:hlinkClick r:id="rId5" action="ppaction://hlinksldjump"/>
          </p:cNvPr>
          <p:cNvSpPr txBox="1"/>
          <p:nvPr/>
        </p:nvSpPr>
        <p:spPr>
          <a:xfrm>
            <a:off x="4513660" y="1593056"/>
            <a:ext cx="1116806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秧</a:t>
            </a:r>
          </a:p>
        </p:txBody>
      </p:sp>
      <p:sp>
        <p:nvSpPr>
          <p:cNvPr id="19" name="文本框 18">
            <a:hlinkClick r:id="rId6" action="ppaction://hlinksldjump"/>
          </p:cNvPr>
          <p:cNvSpPr txBox="1"/>
          <p:nvPr/>
        </p:nvSpPr>
        <p:spPr>
          <a:xfrm>
            <a:off x="5794773" y="1593056"/>
            <a:ext cx="1116806" cy="72985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苗</a:t>
            </a:r>
          </a:p>
        </p:txBody>
      </p:sp>
      <p:sp>
        <p:nvSpPr>
          <p:cNvPr id="31" name="文本框 30">
            <a:hlinkClick r:id="rId7" action="ppaction://hlinksldjump"/>
          </p:cNvPr>
          <p:cNvSpPr txBox="1"/>
          <p:nvPr/>
        </p:nvSpPr>
        <p:spPr>
          <a:xfrm>
            <a:off x="2147888" y="2706291"/>
            <a:ext cx="1116806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汗</a:t>
            </a:r>
          </a:p>
        </p:txBody>
      </p:sp>
      <p:sp>
        <p:nvSpPr>
          <p:cNvPr id="32" name="文本框 31">
            <a:hlinkClick r:id="rId8" action="ppaction://hlinksldjump"/>
          </p:cNvPr>
          <p:cNvSpPr txBox="1"/>
          <p:nvPr/>
        </p:nvSpPr>
        <p:spPr>
          <a:xfrm>
            <a:off x="3348038" y="2706291"/>
            <a:ext cx="1116806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场</a:t>
            </a:r>
          </a:p>
        </p:txBody>
      </p:sp>
      <p:sp>
        <p:nvSpPr>
          <p:cNvPr id="34" name="文本框 33">
            <a:hlinkClick r:id="rId9" action="ppaction://hlinksldjump"/>
          </p:cNvPr>
          <p:cNvSpPr txBox="1"/>
          <p:nvPr/>
        </p:nvSpPr>
        <p:spPr>
          <a:xfrm>
            <a:off x="4582717" y="2706291"/>
            <a:ext cx="1116806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伤</a:t>
            </a:r>
          </a:p>
        </p:txBody>
      </p:sp>
      <p:sp>
        <p:nvSpPr>
          <p:cNvPr id="43" name="文本框 42">
            <a:hlinkClick r:id="rId10" action="ppaction://hlinksldjump"/>
          </p:cNvPr>
          <p:cNvSpPr txBox="1"/>
          <p:nvPr/>
        </p:nvSpPr>
        <p:spPr>
          <a:xfrm>
            <a:off x="5831682" y="2706291"/>
            <a:ext cx="1116806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路</a:t>
            </a:r>
          </a:p>
        </p:txBody>
      </p:sp>
      <p:pic>
        <p:nvPicPr>
          <p:cNvPr id="12298" name="图片 1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4637" y="4299347"/>
            <a:ext cx="2300288" cy="298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图片 17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5047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图片 19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16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图片 25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1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图片 26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344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654844" y="489348"/>
            <a:ext cx="7761685" cy="72032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442097" y="1670448"/>
            <a:ext cx="971550" cy="72985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场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654154" y="1670448"/>
            <a:ext cx="971550" cy="72985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625579" y="2664619"/>
            <a:ext cx="97274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伤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438525" y="2655094"/>
            <a:ext cx="97155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208610" y="1670447"/>
            <a:ext cx="97274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秧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817394" y="1670447"/>
            <a:ext cx="972741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路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03847" y="2655094"/>
            <a:ext cx="97155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车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834063" y="2664619"/>
            <a:ext cx="972741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汗</a:t>
            </a:r>
          </a:p>
        </p:txBody>
      </p:sp>
      <p:pic>
        <p:nvPicPr>
          <p:cNvPr id="14346" name="图片 2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5047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图片 2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16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图片 2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1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图片 2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679" y="1581150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654844" y="489348"/>
            <a:ext cx="7761685" cy="72032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438525" y="1620441"/>
            <a:ext cx="972741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伤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709047" y="2488406"/>
            <a:ext cx="97155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场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539854" y="1620441"/>
            <a:ext cx="97274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306242" y="2488406"/>
            <a:ext cx="97274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路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706667" y="1620441"/>
            <a:ext cx="97274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440906" y="2488406"/>
            <a:ext cx="97155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车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574381" y="2488406"/>
            <a:ext cx="972741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秧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356247" y="1620441"/>
            <a:ext cx="971550" cy="7286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4300" dirty="0">
                <a:latin typeface="楷体_GB2312" pitchFamily="49" charset="-122"/>
                <a:ea typeface="楷体_GB2312" pitchFamily="49" charset="-122"/>
              </a:rPr>
              <a:t>苗</a:t>
            </a:r>
          </a:p>
        </p:txBody>
      </p:sp>
      <p:pic>
        <p:nvPicPr>
          <p:cNvPr id="16394" name="图片 2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5047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图片 2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16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图片 26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1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图片 1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344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91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818085" y="1545431"/>
            <a:ext cx="15240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田野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113485" y="1558528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事情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354116" y="1558528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风车</a:t>
            </a:r>
          </a:p>
        </p:txBody>
      </p:sp>
      <p:sp>
        <p:nvSpPr>
          <p:cNvPr id="18438" name="文本框 21"/>
          <p:cNvSpPr txBox="1">
            <a:spLocks noChangeArrowheads="1"/>
          </p:cNvSpPr>
          <p:nvPr/>
        </p:nvSpPr>
        <p:spPr bwMode="auto">
          <a:xfrm>
            <a:off x="1870472" y="2303860"/>
            <a:ext cx="1333500" cy="694036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buFontTx/>
              <a:buNone/>
              <a:defRPr sz="4060"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pPr eaLnBrk="0" hangingPunct="0">
              <a:defRPr/>
            </a:pPr>
            <a:r>
              <a:rPr lang="zh-CN" altLang="en-US" dirty="0" smtClean="0"/>
              <a:t>秧苗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925241" y="3057525"/>
            <a:ext cx="1333500" cy="694036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buFontTx/>
              <a:buNone/>
              <a:defRPr sz="4060"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pPr eaLnBrk="0" hangingPunct="0">
              <a:defRPr/>
            </a:pPr>
            <a:r>
              <a:rPr lang="zh-CN" altLang="en-US" dirty="0" smtClean="0"/>
              <a:t>广场</a:t>
            </a:r>
            <a:endParaRPr lang="zh-CN" altLang="en-US" dirty="0"/>
          </a:p>
        </p:txBody>
      </p:sp>
      <p:sp>
        <p:nvSpPr>
          <p:cNvPr id="42" name="文本框 41"/>
          <p:cNvSpPr txBox="1"/>
          <p:nvPr/>
        </p:nvSpPr>
        <p:spPr>
          <a:xfrm>
            <a:off x="4354116" y="2303860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点头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654844" y="489348"/>
            <a:ext cx="7761685" cy="72032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zh-CN" altLang="en-US" sz="4200" kern="2000" dirty="0">
                <a:latin typeface="黑体" panose="02010609060101010101" pitchFamily="49" charset="-122"/>
                <a:ea typeface="黑体" panose="02010609060101010101" pitchFamily="49" charset="-122"/>
              </a:rPr>
              <a:t>、风娃娃</a:t>
            </a:r>
          </a:p>
        </p:txBody>
      </p:sp>
      <p:sp>
        <p:nvSpPr>
          <p:cNvPr id="17419" name="文本框 30"/>
          <p:cNvSpPr txBox="1">
            <a:spLocks noChangeArrowheads="1"/>
          </p:cNvSpPr>
          <p:nvPr/>
        </p:nvSpPr>
        <p:spPr bwMode="auto">
          <a:xfrm>
            <a:off x="3113485" y="2303860"/>
            <a:ext cx="1333500" cy="53816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不住</a:t>
            </a:r>
          </a:p>
        </p:txBody>
      </p:sp>
      <p:sp>
        <p:nvSpPr>
          <p:cNvPr id="18444" name="文本框 15"/>
          <p:cNvSpPr txBox="1">
            <a:spLocks noChangeArrowheads="1"/>
          </p:cNvSpPr>
          <p:nvPr/>
        </p:nvSpPr>
        <p:spPr bwMode="auto">
          <a:xfrm>
            <a:off x="3113485" y="3057525"/>
            <a:ext cx="1333500" cy="694036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buFontTx/>
              <a:buNone/>
              <a:defRPr sz="4060"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9pPr>
          </a:lstStyle>
          <a:p>
            <a:pPr eaLnBrk="0" hangingPunct="0">
              <a:defRPr/>
            </a:pPr>
            <a:r>
              <a:rPr lang="zh-CN" altLang="en-US" dirty="0" smtClean="0"/>
              <a:t>伤心</a:t>
            </a:r>
          </a:p>
        </p:txBody>
      </p:sp>
      <p:sp>
        <p:nvSpPr>
          <p:cNvPr id="18445" name="文本框 17"/>
          <p:cNvSpPr txBox="1">
            <a:spLocks noChangeArrowheads="1"/>
          </p:cNvSpPr>
          <p:nvPr/>
        </p:nvSpPr>
        <p:spPr bwMode="auto">
          <a:xfrm>
            <a:off x="4427935" y="3061097"/>
            <a:ext cx="1333500" cy="6948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defRPr sz="4065">
                <a:latin typeface="楷体_GB2312" pitchFamily="49" charset="-122"/>
                <a:ea typeface="楷体_GB2312" pitchFamily="49" charset="-122"/>
              </a:defRPr>
            </a:lvl1pPr>
          </a:lstStyle>
          <a:p>
            <a:pPr eaLnBrk="0" hangingPunct="0">
              <a:defRPr/>
            </a:pPr>
            <a:r>
              <a:rPr lang="zh-CN" altLang="en-US" dirty="0" smtClean="0"/>
              <a:t>路边</a:t>
            </a:r>
          </a:p>
        </p:txBody>
      </p:sp>
      <p:pic>
        <p:nvPicPr>
          <p:cNvPr id="18443" name="图片 2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5047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2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416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5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610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6" name="图片 2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581" y="1620441"/>
            <a:ext cx="323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4"/>
          <p:cNvSpPr txBox="1"/>
          <p:nvPr/>
        </p:nvSpPr>
        <p:spPr>
          <a:xfrm>
            <a:off x="5578079" y="1554956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飞快</a:t>
            </a:r>
          </a:p>
        </p:txBody>
      </p:sp>
      <p:sp>
        <p:nvSpPr>
          <p:cNvPr id="17" name="文本框 41"/>
          <p:cNvSpPr txBox="1"/>
          <p:nvPr/>
        </p:nvSpPr>
        <p:spPr>
          <a:xfrm>
            <a:off x="5578079" y="2300287"/>
            <a:ext cx="1333500" cy="53816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急忙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651897" y="3057525"/>
            <a:ext cx="1333500" cy="6948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defRPr sz="4065">
                <a:latin typeface="楷体_GB2312" pitchFamily="49" charset="-122"/>
                <a:ea typeface="楷体_GB2312" pitchFamily="49" charset="-122"/>
              </a:defRPr>
            </a:lvl1pPr>
          </a:lstStyle>
          <a:p>
            <a:pPr eaLnBrk="0" hangingPunct="0">
              <a:defRPr/>
            </a:pPr>
            <a:r>
              <a:rPr lang="zh-CN" altLang="en-US" dirty="0" smtClean="0"/>
              <a:t>还要</a:t>
            </a:r>
          </a:p>
        </p:txBody>
      </p:sp>
    </p:spTree>
  </p:cSld>
  <p:clrMapOvr>
    <a:masterClrMapping/>
  </p:clrMapOvr>
  <p:transition spd="slow">
    <p:random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9551cf28431c5a4ea45bb56f2f5842a9af617d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939</Words>
  <Application>Microsoft Office PowerPoint</Application>
  <PresentationFormat>全屏显示(16:9)</PresentationFormat>
  <Paragraphs>261</Paragraphs>
  <Slides>29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GB Pinyinok-B</vt:lpstr>
      <vt:lpstr>Meiryo</vt:lpstr>
      <vt:lpstr>方正大标宋简体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我会学！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  人们做事，为什么他们      我呢？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182</cp:revision>
  <dcterms:created xsi:type="dcterms:W3CDTF">2003-10-23T03:46:00Z</dcterms:created>
  <dcterms:modified xsi:type="dcterms:W3CDTF">2021-06-04T05:40:31Z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