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4"/>
  </p:notesMasterIdLst>
  <p:handoutMasterIdLst>
    <p:handoutMasterId r:id="rId35"/>
  </p:handoutMasterIdLst>
  <p:sldIdLst>
    <p:sldId id="497" r:id="rId3"/>
    <p:sldId id="535" r:id="rId4"/>
    <p:sldId id="566" r:id="rId5"/>
    <p:sldId id="583" r:id="rId6"/>
    <p:sldId id="438" r:id="rId7"/>
    <p:sldId id="567" r:id="rId8"/>
    <p:sldId id="568" r:id="rId9"/>
    <p:sldId id="570" r:id="rId10"/>
    <p:sldId id="580" r:id="rId11"/>
    <p:sldId id="571" r:id="rId12"/>
    <p:sldId id="572" r:id="rId13"/>
    <p:sldId id="573" r:id="rId14"/>
    <p:sldId id="574" r:id="rId15"/>
    <p:sldId id="575" r:id="rId16"/>
    <p:sldId id="581" r:id="rId17"/>
    <p:sldId id="582" r:id="rId18"/>
    <p:sldId id="576" r:id="rId19"/>
    <p:sldId id="507" r:id="rId20"/>
    <p:sldId id="544" r:id="rId21"/>
    <p:sldId id="591" r:id="rId22"/>
    <p:sldId id="446" r:id="rId23"/>
    <p:sldId id="577" r:id="rId24"/>
    <p:sldId id="578" r:id="rId25"/>
    <p:sldId id="579" r:id="rId26"/>
    <p:sldId id="584" r:id="rId27"/>
    <p:sldId id="585" r:id="rId28"/>
    <p:sldId id="586" r:id="rId29"/>
    <p:sldId id="587" r:id="rId30"/>
    <p:sldId id="588" r:id="rId31"/>
    <p:sldId id="469" r:id="rId32"/>
    <p:sldId id="592" r:id="rId33"/>
  </p:sldIdLst>
  <p:sldSz cx="9144000" cy="5143500" type="screen16x9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F574B"/>
    <a:srgbClr val="0066FF"/>
    <a:srgbClr val="1A60A8"/>
    <a:srgbClr val="990033"/>
    <a:srgbClr val="FF33CC"/>
    <a:srgbClr val="FDDA1E"/>
    <a:srgbClr val="D4A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DA9F75DA-0AFE-42F0-9B08-E85262C9485C}" type="datetimeFigureOut">
              <a:rPr lang="zh-CN" altLang="en-US"/>
              <a:pPr/>
              <a:t>2021/6/4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6510D3-B6E3-46A4-8994-B869AAC6E7F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133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D2A48B96-639E-45A3-A0BA-2464DFDB1FAA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819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09613" y="4926013"/>
            <a:ext cx="568325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FA9F7C-3953-426D-BE6A-E87756C2819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74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A9F7C-3953-426D-BE6A-E87756C28190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162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3354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3511" y="103129"/>
            <a:ext cx="8846109" cy="4942758"/>
            <a:chOff x="153511" y="103129"/>
            <a:chExt cx="8846109" cy="4942758"/>
          </a:xfrm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grpSpPr>
        <p:sp>
          <p:nvSpPr>
            <p:cNvPr id="3" name="矩形 2"/>
            <p:cNvSpPr/>
            <p:nvPr userDrawn="1"/>
          </p:nvSpPr>
          <p:spPr>
            <a:xfrm>
              <a:off x="153511" y="103129"/>
              <a:ext cx="8846109" cy="4942758"/>
            </a:xfrm>
            <a:prstGeom prst="rect">
              <a:avLst/>
            </a:prstGeom>
            <a:solidFill>
              <a:srgbClr val="FFFFFF">
                <a:alpha val="8470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4" name="矩形 3"/>
            <p:cNvSpPr/>
            <p:nvPr userDrawn="1"/>
          </p:nvSpPr>
          <p:spPr>
            <a:xfrm>
              <a:off x="288230" y="201740"/>
              <a:ext cx="8576671" cy="4745536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</p:grpSp>
      <p:pic>
        <p:nvPicPr>
          <p:cNvPr id="5" name="图片 1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8913" y="4468813"/>
            <a:ext cx="2020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94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9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093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25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40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213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287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199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12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81287" y="131264"/>
            <a:ext cx="8849248" cy="4881250"/>
            <a:chOff x="791751" y="1421047"/>
            <a:chExt cx="10661376" cy="5093254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圆角矩形 2"/>
            <p:cNvSpPr/>
            <p:nvPr/>
          </p:nvSpPr>
          <p:spPr>
            <a:xfrm>
              <a:off x="791751" y="2435003"/>
              <a:ext cx="10661376" cy="4079298"/>
            </a:xfrm>
            <a:prstGeom prst="roundRect">
              <a:avLst>
                <a:gd name="adj" fmla="val 7157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>
                <a:latin typeface="inpin heiti" charset="-122"/>
                <a:ea typeface="inpin heiti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6990"/>
            <a:stretch>
              <a:fillRect/>
            </a:stretch>
          </p:blipFill>
          <p:spPr>
            <a:xfrm>
              <a:off x="6103438" y="1421047"/>
              <a:ext cx="5349689" cy="235964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6990"/>
            <a:stretch>
              <a:fillRect/>
            </a:stretch>
          </p:blipFill>
          <p:spPr>
            <a:xfrm>
              <a:off x="791751" y="1421048"/>
              <a:ext cx="5349689" cy="2359644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2075" y="95250"/>
            <a:ext cx="2408238" cy="6715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12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5263" y="-261938"/>
            <a:ext cx="1600201" cy="152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1693892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92504" y="131264"/>
            <a:ext cx="8765866" cy="4881250"/>
            <a:chOff x="791751" y="1421047"/>
            <a:chExt cx="10661376" cy="5093254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圆角矩形 2"/>
            <p:cNvSpPr/>
            <p:nvPr/>
          </p:nvSpPr>
          <p:spPr>
            <a:xfrm>
              <a:off x="791751" y="2435003"/>
              <a:ext cx="10661376" cy="4079298"/>
            </a:xfrm>
            <a:prstGeom prst="roundRect">
              <a:avLst>
                <a:gd name="adj" fmla="val 7157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>
                <a:latin typeface="inpin heiti" charset="-122"/>
                <a:ea typeface="inpin heiti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6990"/>
            <a:stretch>
              <a:fillRect/>
            </a:stretch>
          </p:blipFill>
          <p:spPr>
            <a:xfrm>
              <a:off x="6103438" y="1421047"/>
              <a:ext cx="5349689" cy="235964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6990"/>
            <a:stretch>
              <a:fillRect/>
            </a:stretch>
          </p:blipFill>
          <p:spPr>
            <a:xfrm>
              <a:off x="791751" y="1421048"/>
              <a:ext cx="5349689" cy="23596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35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92504" y="131264"/>
            <a:ext cx="8765866" cy="4881250"/>
            <a:chOff x="791751" y="1421047"/>
            <a:chExt cx="10661376" cy="5093254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圆角矩形 2"/>
            <p:cNvSpPr/>
            <p:nvPr/>
          </p:nvSpPr>
          <p:spPr>
            <a:xfrm>
              <a:off x="791751" y="2435003"/>
              <a:ext cx="10661376" cy="4079298"/>
            </a:xfrm>
            <a:prstGeom prst="roundRect">
              <a:avLst>
                <a:gd name="adj" fmla="val 7157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>
                <a:latin typeface="inpin heiti" charset="-122"/>
                <a:ea typeface="inpin heiti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6990"/>
            <a:stretch>
              <a:fillRect/>
            </a:stretch>
          </p:blipFill>
          <p:spPr>
            <a:xfrm>
              <a:off x="6103438" y="1421047"/>
              <a:ext cx="5349689" cy="235964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6990"/>
            <a:stretch>
              <a:fillRect/>
            </a:stretch>
          </p:blipFill>
          <p:spPr>
            <a:xfrm>
              <a:off x="791751" y="1421048"/>
              <a:ext cx="5349689" cy="2359644"/>
            </a:xfrm>
            <a:prstGeom prst="rect">
              <a:avLst/>
            </a:prstGeom>
          </p:spPr>
        </p:pic>
      </p:grpSp>
      <p:pic>
        <p:nvPicPr>
          <p:cNvPr id="6" name="图片 14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88" y="447675"/>
            <a:ext cx="10763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81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849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9342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125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378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42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55" r:id="rId5"/>
    <p:sldLayoutId id="2147483660" r:id="rId6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  <a:ea typeface="黑体" pitchFamily="49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  <a:ea typeface="黑体" pitchFamily="49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  <a:ea typeface="黑体" pitchFamily="49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  <a:ea typeface="黑体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  <a:ea typeface="黑体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  <a:ea typeface="黑体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  <a:ea typeface="黑体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  <a:ea typeface="黑体" pitchFamily="49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6245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&#35266;.wm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slide" Target="slide3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1"/>
          <p:cNvSpPr txBox="1">
            <a:spLocks noChangeArrowheads="1"/>
          </p:cNvSpPr>
          <p:nvPr/>
        </p:nvSpPr>
        <p:spPr bwMode="auto">
          <a:xfrm>
            <a:off x="1949449" y="753268"/>
            <a:ext cx="35909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 dirty="0">
                <a:latin typeface="楷体" pitchFamily="49" charset="-122"/>
                <a:ea typeface="楷体" pitchFamily="49" charset="-122"/>
              </a:rPr>
              <a:t>纸船和风筝</a:t>
            </a:r>
          </a:p>
        </p:txBody>
      </p:sp>
      <p:grpSp>
        <p:nvGrpSpPr>
          <p:cNvPr id="12291" name="组合 5"/>
          <p:cNvGrpSpPr>
            <a:grpSpLocks/>
          </p:cNvGrpSpPr>
          <p:nvPr/>
        </p:nvGrpSpPr>
        <p:grpSpPr bwMode="auto">
          <a:xfrm>
            <a:off x="1085850" y="728663"/>
            <a:ext cx="752475" cy="769937"/>
            <a:chOff x="2322152" y="1381176"/>
            <a:chExt cx="752129" cy="769442"/>
          </a:xfrm>
        </p:grpSpPr>
        <p:sp>
          <p:nvSpPr>
            <p:cNvPr id="7" name="椭圆 6"/>
            <p:cNvSpPr/>
            <p:nvPr/>
          </p:nvSpPr>
          <p:spPr>
            <a:xfrm>
              <a:off x="2338020" y="1430356"/>
              <a:ext cx="720394" cy="720262"/>
            </a:xfrm>
            <a:prstGeom prst="ellipse">
              <a:avLst/>
            </a:prstGeom>
            <a:solidFill>
              <a:srgbClr val="F49800"/>
            </a:solidFill>
            <a:ln>
              <a:solidFill>
                <a:srgbClr val="F498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2800" b="1" noProof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93" name="矩形 7"/>
            <p:cNvSpPr>
              <a:spLocks noChangeArrowheads="1"/>
            </p:cNvSpPr>
            <p:nvPr/>
          </p:nvSpPr>
          <p:spPr bwMode="auto">
            <a:xfrm>
              <a:off x="2322152" y="1381176"/>
              <a:ext cx="752129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4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23</a:t>
              </a:r>
              <a:endParaRPr lang="zh-CN" altLang="en-US" sz="4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12294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511" y="3857747"/>
            <a:ext cx="39068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464010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1"/>
          <p:cNvSpPr>
            <a:spLocks noChangeArrowheads="1"/>
          </p:cNvSpPr>
          <p:nvPr/>
        </p:nvSpPr>
        <p:spPr bwMode="auto">
          <a:xfrm>
            <a:off x="1166813" y="519113"/>
            <a:ext cx="3884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学习第</a:t>
            </a:r>
            <a:r>
              <a:rPr lang="en-US" altLang="zh-CN" sz="3200" b="1" dirty="0">
                <a:latin typeface="宋体" pitchFamily="2" charset="-122"/>
              </a:rPr>
              <a:t>2</a:t>
            </a:r>
            <a:r>
              <a:rPr lang="zh-CN" altLang="zh-CN" sz="3200" b="1" dirty="0">
                <a:latin typeface="宋体" pitchFamily="2" charset="-122"/>
              </a:rPr>
              <a:t>、</a:t>
            </a:r>
            <a:r>
              <a:rPr lang="en-US" altLang="zh-CN" sz="3200" b="1" dirty="0">
                <a:latin typeface="宋体" pitchFamily="2" charset="-122"/>
              </a:rPr>
              <a:t>4</a:t>
            </a:r>
            <a:r>
              <a:rPr lang="zh-CN" altLang="zh-CN" sz="3200" b="1" dirty="0">
                <a:latin typeface="宋体" pitchFamily="2" charset="-122"/>
              </a:rPr>
              <a:t>自然段</a:t>
            </a:r>
            <a:r>
              <a:rPr lang="zh-CN" altLang="en-US" sz="3200" b="1" dirty="0">
                <a:latin typeface="宋体" pitchFamily="2" charset="-122"/>
              </a:rPr>
              <a:t>。</a:t>
            </a:r>
          </a:p>
        </p:txBody>
      </p:sp>
      <p:sp>
        <p:nvSpPr>
          <p:cNvPr id="18434" name="矩形 2"/>
          <p:cNvSpPr>
            <a:spLocks noChangeArrowheads="1"/>
          </p:cNvSpPr>
          <p:nvPr/>
        </p:nvSpPr>
        <p:spPr bwMode="auto">
          <a:xfrm>
            <a:off x="1147763" y="1174750"/>
            <a:ext cx="72136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纸船漂到了小熊家门口。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纸船漂哇漂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漂到了小熊家门口。</a:t>
            </a:r>
          </a:p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风筝飘到了松鼠家门口。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风筝飘哇飘，飘到了松鼠家门口。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1166813" y="1377950"/>
            <a:ext cx="225425" cy="1133475"/>
          </a:xfrm>
          <a:prstGeom prst="leftBrace">
            <a:avLst>
              <a:gd name="adj1" fmla="val 54122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7" name="左大括号 6"/>
          <p:cNvSpPr/>
          <p:nvPr/>
        </p:nvSpPr>
        <p:spPr>
          <a:xfrm>
            <a:off x="1166813" y="2797175"/>
            <a:ext cx="225425" cy="1133475"/>
          </a:xfrm>
          <a:prstGeom prst="leftBrace">
            <a:avLst>
              <a:gd name="adj1" fmla="val 54122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81075" y="1314450"/>
            <a:ext cx="7231063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200" b="1" dirty="0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3200" b="1" dirty="0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第一组的第二个句子，多了</a:t>
            </a:r>
            <a:r>
              <a:rPr lang="en-US" altLang="zh-CN" sz="3200" b="1" dirty="0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3200" b="1" dirty="0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漂哇漂</a:t>
            </a:r>
            <a:r>
              <a:rPr lang="en-US" altLang="zh-CN" sz="3200" b="1" dirty="0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3200" b="1" dirty="0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，就写出了纸船从山顶漂到山脚的路途的弯弯曲曲，说明了漫长的</a:t>
            </a:r>
            <a:r>
              <a:rPr lang="en-US" altLang="zh-CN" sz="3200" b="1" dirty="0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3200" b="1" dirty="0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漂</a:t>
            </a:r>
            <a:r>
              <a:rPr lang="en-US" altLang="zh-CN" sz="3200" b="1" dirty="0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3200" b="1" dirty="0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的过程。</a:t>
            </a:r>
          </a:p>
        </p:txBody>
      </p:sp>
      <p:sp>
        <p:nvSpPr>
          <p:cNvPr id="19458" name="矩形 2"/>
          <p:cNvSpPr>
            <a:spLocks noChangeArrowheads="1"/>
          </p:cNvSpPr>
          <p:nvPr/>
        </p:nvSpPr>
        <p:spPr bwMode="auto">
          <a:xfrm>
            <a:off x="1082675" y="538163"/>
            <a:ext cx="6775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比一比</a:t>
            </a:r>
            <a:r>
              <a:rPr lang="zh-CN" altLang="en-US" sz="3200" b="1" dirty="0">
                <a:latin typeface="宋体" pitchFamily="2" charset="-122"/>
              </a:rPr>
              <a:t>，</a:t>
            </a:r>
            <a:r>
              <a:rPr lang="zh-CN" altLang="zh-CN" sz="3200" b="1" dirty="0">
                <a:latin typeface="宋体" pitchFamily="2" charset="-122"/>
              </a:rPr>
              <a:t>这两组句子有什么不一样？</a:t>
            </a:r>
            <a:endParaRPr lang="zh-CN" altLang="en-US" sz="3200" b="1" dirty="0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888" y="153988"/>
            <a:ext cx="18272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zh-CN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拓展练习</a:t>
            </a:r>
            <a:endParaRPr lang="zh-CN" altLang="en-US" sz="32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0482" name="矩形 2"/>
          <p:cNvSpPr>
            <a:spLocks noChangeArrowheads="1"/>
          </p:cNvSpPr>
          <p:nvPr/>
        </p:nvSpPr>
        <p:spPr bwMode="auto">
          <a:xfrm>
            <a:off x="1128713" y="1046163"/>
            <a:ext cx="73723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来学着说一说，表达出兔子跳得不容易和乌龟爬得很辛苦。</a:t>
            </a:r>
            <a:endParaRPr lang="zh-CN" altLang="en-US" sz="3200" b="1" dirty="0">
              <a:latin typeface="宋体" pitchFamily="2" charset="-122"/>
            </a:endParaRPr>
          </a:p>
        </p:txBody>
      </p:sp>
      <p:sp>
        <p:nvSpPr>
          <p:cNvPr id="20483" name="矩形 4"/>
          <p:cNvSpPr>
            <a:spLocks noChangeArrowheads="1"/>
          </p:cNvSpPr>
          <p:nvPr/>
        </p:nvSpPr>
        <p:spPr bwMode="auto">
          <a:xfrm>
            <a:off x="1223963" y="2573338"/>
            <a:ext cx="457200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①小兔子跳到了山那边。</a:t>
            </a:r>
          </a:p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②乌龟爬到了终点。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1"/>
          <p:cNvSpPr>
            <a:spLocks noChangeArrowheads="1"/>
          </p:cNvSpPr>
          <p:nvPr/>
        </p:nvSpPr>
        <p:spPr bwMode="auto">
          <a:xfrm>
            <a:off x="1160463" y="1366838"/>
            <a:ext cx="6694487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宋体" pitchFamily="2" charset="-122"/>
              </a:rPr>
              <a:t>①小兔子</a:t>
            </a:r>
            <a:r>
              <a:rPr lang="zh-CN" altLang="zh-CN" sz="3200" b="1" dirty="0">
                <a:solidFill>
                  <a:srgbClr val="0066FF"/>
                </a:solidFill>
                <a:latin typeface="宋体" pitchFamily="2" charset="-122"/>
              </a:rPr>
              <a:t>跳哇跳</a:t>
            </a:r>
            <a:r>
              <a:rPr lang="zh-CN" altLang="zh-CN" sz="3200" b="1" dirty="0">
                <a:latin typeface="宋体" pitchFamily="2" charset="-122"/>
              </a:rPr>
              <a:t>，跳到了山那边。</a:t>
            </a:r>
          </a:p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宋体" pitchFamily="2" charset="-122"/>
              </a:rPr>
              <a:t>②乌龟</a:t>
            </a:r>
            <a:r>
              <a:rPr lang="zh-CN" altLang="zh-CN" sz="3200" b="1" dirty="0">
                <a:solidFill>
                  <a:srgbClr val="0066FF"/>
                </a:solidFill>
                <a:latin typeface="宋体" pitchFamily="2" charset="-122"/>
              </a:rPr>
              <a:t>爬呀爬</a:t>
            </a:r>
            <a:r>
              <a:rPr lang="zh-CN" altLang="zh-CN" sz="3200" b="1" dirty="0">
                <a:latin typeface="宋体" pitchFamily="2" charset="-122"/>
              </a:rPr>
              <a:t>，爬到了终点。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2"/>
          <p:cNvSpPr>
            <a:spLocks noChangeArrowheads="1"/>
          </p:cNvSpPr>
          <p:nvPr/>
        </p:nvSpPr>
        <p:spPr bwMode="auto">
          <a:xfrm>
            <a:off x="928688" y="423863"/>
            <a:ext cx="6811962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宋体" pitchFamily="2" charset="-122"/>
              </a:rPr>
              <a:t>默读第</a:t>
            </a:r>
            <a:r>
              <a:rPr lang="en-US" altLang="zh-CN" sz="3200" b="1" dirty="0">
                <a:latin typeface="宋体" pitchFamily="2" charset="-122"/>
              </a:rPr>
              <a:t>3</a:t>
            </a:r>
            <a:r>
              <a:rPr lang="zh-CN" altLang="zh-CN" sz="3200" b="1" dirty="0">
                <a:latin typeface="宋体" pitchFamily="2" charset="-122"/>
              </a:rPr>
              <a:t>、</a:t>
            </a:r>
            <a:r>
              <a:rPr lang="en-US" altLang="zh-CN" sz="3200" b="1" dirty="0">
                <a:latin typeface="宋体" pitchFamily="2" charset="-122"/>
              </a:rPr>
              <a:t>5</a:t>
            </a:r>
            <a:r>
              <a:rPr lang="zh-CN" altLang="zh-CN" sz="3200" b="1" dirty="0">
                <a:latin typeface="宋体" pitchFamily="2" charset="-122"/>
              </a:rPr>
              <a:t>自然段，说说你从什么地方感受到了他们的心情。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65163" y="1976438"/>
            <a:ext cx="8126412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3200" b="1">
                <a:latin typeface="楷体" pitchFamily="49" charset="-122"/>
                <a:ea typeface="楷体" pitchFamily="49" charset="-122"/>
              </a:rPr>
              <a:t>小熊拿起纸船一看，乐坏了。</a:t>
            </a:r>
          </a:p>
          <a:p>
            <a:pPr indent="266700">
              <a:lnSpc>
                <a:spcPct val="150000"/>
              </a:lnSpc>
            </a:pPr>
            <a:r>
              <a:rPr lang="zh-CN" altLang="zh-CN" sz="3200" b="1">
                <a:latin typeface="楷体" pitchFamily="49" charset="-122"/>
                <a:ea typeface="楷体" pitchFamily="49" charset="-122"/>
              </a:rPr>
              <a:t>松鼠一把抓住风筝的线一看，也乐坏了。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65163" y="3619500"/>
            <a:ext cx="5127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宋体" pitchFamily="2" charset="-122"/>
              </a:rPr>
              <a:t>“</a:t>
            </a:r>
            <a:r>
              <a:rPr lang="zh-CN" altLang="zh-CN" sz="3200" b="1">
                <a:solidFill>
                  <a:srgbClr val="0066FF"/>
                </a:solidFill>
                <a:latin typeface="宋体" pitchFamily="2" charset="-122"/>
              </a:rPr>
              <a:t>乐坏了</a:t>
            </a:r>
            <a:r>
              <a:rPr lang="en-US" altLang="zh-CN" sz="3200" b="1">
                <a:solidFill>
                  <a:srgbClr val="0066FF"/>
                </a:solidFill>
                <a:latin typeface="宋体" pitchFamily="2" charset="-122"/>
              </a:rPr>
              <a:t>”</a:t>
            </a:r>
            <a:r>
              <a:rPr lang="zh-CN" altLang="zh-CN" sz="3200" b="1">
                <a:solidFill>
                  <a:srgbClr val="0066FF"/>
                </a:solidFill>
                <a:latin typeface="宋体" pitchFamily="2" charset="-122"/>
              </a:rPr>
              <a:t>还可以怎么说？</a:t>
            </a:r>
            <a:endParaRPr lang="zh-CN" altLang="en-US" sz="3200" b="1">
              <a:solidFill>
                <a:srgbClr val="0066FF"/>
              </a:solidFill>
              <a:latin typeface="宋体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28688" y="4352925"/>
            <a:ext cx="7599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开心极了、高兴极了、高兴得不得了</a:t>
            </a:r>
            <a:r>
              <a:rPr lang="en-US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4675" y="114300"/>
            <a:ext cx="1831975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zh-CN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创设情境</a:t>
            </a:r>
            <a:endParaRPr lang="zh-CN" altLang="en-US" sz="32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3554" name="矩形 2"/>
          <p:cNvSpPr>
            <a:spLocks noChangeArrowheads="1"/>
          </p:cNvSpPr>
          <p:nvPr/>
        </p:nvSpPr>
        <p:spPr bwMode="auto">
          <a:xfrm>
            <a:off x="749300" y="1184275"/>
            <a:ext cx="8061325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400" b="1">
                <a:latin typeface="宋体" pitchFamily="2" charset="-122"/>
              </a:rPr>
              <a:t>问：</a:t>
            </a:r>
            <a:r>
              <a:rPr lang="zh-CN" altLang="zh-CN" sz="3400" b="1">
                <a:latin typeface="宋体" pitchFamily="2" charset="-122"/>
              </a:rPr>
              <a:t>小熊，小熊，你为什么这么开心呀？</a:t>
            </a:r>
            <a:endParaRPr lang="zh-CN" altLang="en-US" sz="3400" b="1">
              <a:latin typeface="宋体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49300" y="1887538"/>
            <a:ext cx="7462838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4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zh-CN" sz="34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因为我收到了松鼠折的纸船，收到了香香的松果，收到了松鼠的祝福，感觉很幸福。（不唯一）</a:t>
            </a:r>
            <a:endParaRPr lang="zh-CN" altLang="en-US" sz="3400" b="1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3"/>
          <p:cNvSpPr>
            <a:spLocks noChangeArrowheads="1"/>
          </p:cNvSpPr>
          <p:nvPr/>
        </p:nvSpPr>
        <p:spPr bwMode="auto">
          <a:xfrm>
            <a:off x="866775" y="1035050"/>
            <a:ext cx="7869238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>
                <a:latin typeface="宋体" pitchFamily="2" charset="-122"/>
              </a:rPr>
              <a:t>问：</a:t>
            </a:r>
            <a:r>
              <a:rPr lang="zh-CN" altLang="zh-CN" sz="3200" b="1">
                <a:latin typeface="宋体" pitchFamily="2" charset="-122"/>
              </a:rPr>
              <a:t>松鼠，松鼠，你为什么这么高兴啊？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11250" y="1865313"/>
            <a:ext cx="704532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zh-CN" sz="32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因为我收到了小熊扎的风筝，收到了甜甜的草莓，收到了小熊的祝福，感觉很幸福。（不唯一）</a:t>
            </a:r>
            <a:endParaRPr lang="zh-CN" altLang="en-US" sz="3200" b="1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1"/>
          <p:cNvSpPr>
            <a:spLocks noChangeArrowheads="1"/>
          </p:cNvSpPr>
          <p:nvPr/>
        </p:nvSpPr>
        <p:spPr bwMode="auto">
          <a:xfrm>
            <a:off x="574675" y="1112838"/>
            <a:ext cx="86280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latin typeface="宋体" pitchFamily="2" charset="-122"/>
              </a:rPr>
              <a:t>齐读第</a:t>
            </a:r>
            <a:r>
              <a:rPr lang="en-US" altLang="zh-CN" sz="3200" b="1">
                <a:latin typeface="宋体" pitchFamily="2" charset="-122"/>
              </a:rPr>
              <a:t>1</a:t>
            </a:r>
            <a:r>
              <a:rPr lang="zh-CN" altLang="en-US" sz="3200" b="1">
                <a:latin typeface="宋体" pitchFamily="2" charset="-122"/>
              </a:rPr>
              <a:t>～</a:t>
            </a:r>
            <a:r>
              <a:rPr lang="en-US" altLang="zh-CN" sz="3200" b="1">
                <a:latin typeface="宋体" pitchFamily="2" charset="-122"/>
              </a:rPr>
              <a:t>6</a:t>
            </a:r>
            <a:r>
              <a:rPr lang="zh-CN" altLang="zh-CN" sz="3200" b="1">
                <a:latin typeface="宋体" pitchFamily="2" charset="-122"/>
              </a:rPr>
              <a:t>自然段，感受松鼠和小熊的友谊。</a:t>
            </a:r>
            <a:endParaRPr lang="zh-CN" altLang="en-US" sz="3200" b="1">
              <a:latin typeface="宋体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14375" y="1931988"/>
            <a:ext cx="71945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>
                <a:solidFill>
                  <a:srgbClr val="0066FF"/>
                </a:solidFill>
                <a:latin typeface="宋体" pitchFamily="2" charset="-122"/>
              </a:rPr>
              <a:t>小结：真好，纸船和风筝让松鼠和小熊</a:t>
            </a:r>
            <a:r>
              <a:rPr lang="en-US" altLang="zh-CN" sz="3200" b="1">
                <a:solidFill>
                  <a:srgbClr val="0066FF"/>
                </a:solidFill>
                <a:latin typeface="宋体" pitchFamily="2" charset="-122"/>
              </a:rPr>
              <a:t>	 </a:t>
            </a:r>
            <a:r>
              <a:rPr lang="zh-CN" altLang="zh-CN" sz="3200" b="1">
                <a:solidFill>
                  <a:srgbClr val="0066FF"/>
                </a:solidFill>
                <a:latin typeface="宋体" pitchFamily="2" charset="-122"/>
              </a:rPr>
              <a:t>成为了好朋友。</a:t>
            </a:r>
            <a:endParaRPr lang="zh-CN" altLang="en-US" sz="3200" b="1">
              <a:solidFill>
                <a:srgbClr val="0066FF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矩形 1"/>
          <p:cNvSpPr>
            <a:spLocks noChangeArrowheads="1"/>
          </p:cNvSpPr>
          <p:nvPr/>
        </p:nvSpPr>
        <p:spPr bwMode="auto">
          <a:xfrm>
            <a:off x="107950" y="1966913"/>
            <a:ext cx="8848725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松鼠</a:t>
            </a: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抓住</a:t>
            </a: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树枝</a:t>
            </a: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哭了</a:t>
            </a: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幸福</a:t>
            </a:r>
          </a:p>
        </p:txBody>
      </p:sp>
      <p:sp>
        <p:nvSpPr>
          <p:cNvPr id="11" name="矩形 10"/>
          <p:cNvSpPr/>
          <p:nvPr/>
        </p:nvSpPr>
        <p:spPr>
          <a:xfrm>
            <a:off x="781050" y="114300"/>
            <a:ext cx="1420813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我会读</a:t>
            </a:r>
          </a:p>
        </p:txBody>
      </p:sp>
      <p:sp>
        <p:nvSpPr>
          <p:cNvPr id="3" name="椭圆 2"/>
          <p:cNvSpPr/>
          <p:nvPr/>
        </p:nvSpPr>
        <p:spPr>
          <a:xfrm>
            <a:off x="1192213" y="2781300"/>
            <a:ext cx="57150" cy="57150"/>
          </a:xfrm>
          <a:prstGeom prst="ellipse">
            <a:avLst/>
          </a:prstGeom>
          <a:solidFill>
            <a:srgbClr val="C00000"/>
          </a:solidFill>
          <a:ln>
            <a:solidFill>
              <a:srgbClr val="DF57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" name="椭圆 4"/>
          <p:cNvSpPr/>
          <p:nvPr/>
        </p:nvSpPr>
        <p:spPr>
          <a:xfrm>
            <a:off x="2259013" y="2787650"/>
            <a:ext cx="57150" cy="57150"/>
          </a:xfrm>
          <a:prstGeom prst="ellipse">
            <a:avLst/>
          </a:prstGeom>
          <a:solidFill>
            <a:srgbClr val="C00000"/>
          </a:solidFill>
          <a:ln>
            <a:solidFill>
              <a:srgbClr val="DF57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6" name="椭圆 5"/>
          <p:cNvSpPr/>
          <p:nvPr/>
        </p:nvSpPr>
        <p:spPr>
          <a:xfrm>
            <a:off x="4643438" y="2782888"/>
            <a:ext cx="57150" cy="57150"/>
          </a:xfrm>
          <a:prstGeom prst="ellipse">
            <a:avLst/>
          </a:prstGeom>
          <a:solidFill>
            <a:srgbClr val="C00000"/>
          </a:solidFill>
          <a:ln>
            <a:solidFill>
              <a:srgbClr val="DF57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7" name="椭圆 6"/>
          <p:cNvSpPr/>
          <p:nvPr/>
        </p:nvSpPr>
        <p:spPr>
          <a:xfrm>
            <a:off x="5911850" y="2746375"/>
            <a:ext cx="57150" cy="57150"/>
          </a:xfrm>
          <a:prstGeom prst="ellipse">
            <a:avLst/>
          </a:prstGeom>
          <a:solidFill>
            <a:srgbClr val="C00000"/>
          </a:solidFill>
          <a:ln>
            <a:solidFill>
              <a:srgbClr val="DF57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8" name="椭圆 7"/>
          <p:cNvSpPr/>
          <p:nvPr/>
        </p:nvSpPr>
        <p:spPr>
          <a:xfrm>
            <a:off x="7761288" y="2803525"/>
            <a:ext cx="55562" cy="57150"/>
          </a:xfrm>
          <a:prstGeom prst="ellipse">
            <a:avLst/>
          </a:prstGeom>
          <a:solidFill>
            <a:srgbClr val="C00000"/>
          </a:solidFill>
          <a:ln>
            <a:solidFill>
              <a:srgbClr val="DF57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1"/>
          <p:cNvGrpSpPr>
            <a:grpSpLocks/>
          </p:cNvGrpSpPr>
          <p:nvPr/>
        </p:nvGrpSpPr>
        <p:grpSpPr bwMode="auto">
          <a:xfrm>
            <a:off x="2913063" y="914400"/>
            <a:ext cx="1389062" cy="1495425"/>
            <a:chOff x="4492546" y="1670467"/>
            <a:chExt cx="835031" cy="900472"/>
          </a:xfrm>
        </p:grpSpPr>
        <p:grpSp>
          <p:nvGrpSpPr>
            <p:cNvPr id="27650" name="组合 7"/>
            <p:cNvGrpSpPr>
              <a:grpSpLocks/>
            </p:cNvGrpSpPr>
            <p:nvPr/>
          </p:nvGrpSpPr>
          <p:grpSpPr bwMode="auto">
            <a:xfrm>
              <a:off x="4492546" y="1718781"/>
              <a:ext cx="835031" cy="852158"/>
              <a:chOff x="2437" y="2032"/>
              <a:chExt cx="1244" cy="1264"/>
            </a:xfrm>
          </p:grpSpPr>
          <p:sp>
            <p:nvSpPr>
              <p:cNvPr id="27651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algn="r"/>
                <a:endParaRPr lang="zh-CN" altLang="en-US" sz="8800">
                  <a:latin typeface="Arial" pitchFamily="34" charset="0"/>
                </a:endParaRPr>
              </a:p>
            </p:txBody>
          </p:sp>
          <p:cxnSp>
            <p:nvCxnSpPr>
              <p:cNvPr id="27652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653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7654" name="矩形 153">
              <a:hlinkClick r:id="rId2" action="ppaction://hlinkfile"/>
            </p:cNvPr>
            <p:cNvSpPr>
              <a:spLocks noChangeArrowheads="1"/>
            </p:cNvSpPr>
            <p:nvPr/>
          </p:nvSpPr>
          <p:spPr bwMode="auto">
            <a:xfrm>
              <a:off x="4514485" y="1670467"/>
              <a:ext cx="792306" cy="871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8800" b="1">
                  <a:latin typeface="楷体" pitchFamily="49" charset="-122"/>
                  <a:ea typeface="楷体" pitchFamily="49" charset="-122"/>
                </a:rPr>
                <a:t>折</a:t>
              </a:r>
            </a:p>
          </p:txBody>
        </p:sp>
      </p:grpSp>
      <p:grpSp>
        <p:nvGrpSpPr>
          <p:cNvPr id="27655" name="组合 1"/>
          <p:cNvGrpSpPr>
            <a:grpSpLocks/>
          </p:cNvGrpSpPr>
          <p:nvPr/>
        </p:nvGrpSpPr>
        <p:grpSpPr bwMode="auto">
          <a:xfrm>
            <a:off x="4926013" y="914400"/>
            <a:ext cx="1389062" cy="1495425"/>
            <a:chOff x="4492546" y="1670467"/>
            <a:chExt cx="835031" cy="900472"/>
          </a:xfrm>
        </p:grpSpPr>
        <p:grpSp>
          <p:nvGrpSpPr>
            <p:cNvPr id="27656" name="组合 7"/>
            <p:cNvGrpSpPr>
              <a:grpSpLocks/>
            </p:cNvGrpSpPr>
            <p:nvPr/>
          </p:nvGrpSpPr>
          <p:grpSpPr bwMode="auto">
            <a:xfrm>
              <a:off x="4492546" y="1718781"/>
              <a:ext cx="835031" cy="852158"/>
              <a:chOff x="2437" y="2032"/>
              <a:chExt cx="1244" cy="1264"/>
            </a:xfrm>
          </p:grpSpPr>
          <p:sp>
            <p:nvSpPr>
              <p:cNvPr id="27657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algn="r"/>
                <a:endParaRPr lang="zh-CN" altLang="en-US" sz="8800">
                  <a:latin typeface="Arial" pitchFamily="34" charset="0"/>
                </a:endParaRPr>
              </a:p>
            </p:txBody>
          </p:sp>
          <p:cxnSp>
            <p:nvCxnSpPr>
              <p:cNvPr id="27658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659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7660" name="矩形 153">
              <a:hlinkClick r:id="rId2" action="ppaction://hlinkfile"/>
            </p:cNvPr>
            <p:cNvSpPr>
              <a:spLocks noChangeArrowheads="1"/>
            </p:cNvSpPr>
            <p:nvPr/>
          </p:nvSpPr>
          <p:spPr bwMode="auto">
            <a:xfrm>
              <a:off x="4514485" y="1670467"/>
              <a:ext cx="792306" cy="871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8800" b="1">
                  <a:latin typeface="楷体" pitchFamily="49" charset="-122"/>
                  <a:ea typeface="楷体" pitchFamily="49" charset="-122"/>
                </a:rPr>
                <a:t>张</a:t>
              </a:r>
            </a:p>
          </p:txBody>
        </p:sp>
      </p:grpSp>
      <p:grpSp>
        <p:nvGrpSpPr>
          <p:cNvPr id="27661" name="组合 1"/>
          <p:cNvGrpSpPr>
            <a:grpSpLocks/>
          </p:cNvGrpSpPr>
          <p:nvPr/>
        </p:nvGrpSpPr>
        <p:grpSpPr bwMode="auto">
          <a:xfrm>
            <a:off x="1897063" y="2674938"/>
            <a:ext cx="1389062" cy="1495425"/>
            <a:chOff x="4492546" y="1670467"/>
            <a:chExt cx="835031" cy="900472"/>
          </a:xfrm>
        </p:grpSpPr>
        <p:grpSp>
          <p:nvGrpSpPr>
            <p:cNvPr id="27662" name="组合 7"/>
            <p:cNvGrpSpPr>
              <a:grpSpLocks/>
            </p:cNvGrpSpPr>
            <p:nvPr/>
          </p:nvGrpSpPr>
          <p:grpSpPr bwMode="auto">
            <a:xfrm>
              <a:off x="4492546" y="1718781"/>
              <a:ext cx="835031" cy="852158"/>
              <a:chOff x="2437" y="2032"/>
              <a:chExt cx="1244" cy="1264"/>
            </a:xfrm>
          </p:grpSpPr>
          <p:sp>
            <p:nvSpPr>
              <p:cNvPr id="2766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algn="r"/>
                <a:endParaRPr lang="zh-CN" altLang="en-US" sz="8800">
                  <a:latin typeface="Arial" pitchFamily="34" charset="0"/>
                </a:endParaRPr>
              </a:p>
            </p:txBody>
          </p:sp>
          <p:cxnSp>
            <p:nvCxnSpPr>
              <p:cNvPr id="2766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665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7666" name="矩形 153">
              <a:hlinkClick r:id="rId2" action="ppaction://hlinkfile"/>
            </p:cNvPr>
            <p:cNvSpPr>
              <a:spLocks noChangeArrowheads="1"/>
            </p:cNvSpPr>
            <p:nvPr/>
          </p:nvSpPr>
          <p:spPr bwMode="auto">
            <a:xfrm>
              <a:off x="4514485" y="1670467"/>
              <a:ext cx="792306" cy="871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8800" b="1">
                  <a:latin typeface="楷体" pitchFamily="49" charset="-122"/>
                  <a:ea typeface="楷体" pitchFamily="49" charset="-122"/>
                </a:rPr>
                <a:t>祝</a:t>
              </a:r>
            </a:p>
          </p:txBody>
        </p:sp>
      </p:grpSp>
      <p:grpSp>
        <p:nvGrpSpPr>
          <p:cNvPr id="27667" name="组合 1"/>
          <p:cNvGrpSpPr>
            <a:grpSpLocks/>
          </p:cNvGrpSpPr>
          <p:nvPr/>
        </p:nvGrpSpPr>
        <p:grpSpPr bwMode="auto">
          <a:xfrm>
            <a:off x="3910013" y="2674938"/>
            <a:ext cx="1389062" cy="1495425"/>
            <a:chOff x="4492546" y="1670467"/>
            <a:chExt cx="835031" cy="900472"/>
          </a:xfrm>
        </p:grpSpPr>
        <p:grpSp>
          <p:nvGrpSpPr>
            <p:cNvPr id="27668" name="组合 7"/>
            <p:cNvGrpSpPr>
              <a:grpSpLocks/>
            </p:cNvGrpSpPr>
            <p:nvPr/>
          </p:nvGrpSpPr>
          <p:grpSpPr bwMode="auto">
            <a:xfrm>
              <a:off x="4492546" y="1718781"/>
              <a:ext cx="835031" cy="852158"/>
              <a:chOff x="2437" y="2032"/>
              <a:chExt cx="1244" cy="1264"/>
            </a:xfrm>
          </p:grpSpPr>
          <p:sp>
            <p:nvSpPr>
              <p:cNvPr id="2766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algn="r"/>
                <a:endParaRPr lang="zh-CN" altLang="en-US" sz="8800">
                  <a:latin typeface="Arial" pitchFamily="34" charset="0"/>
                </a:endParaRPr>
              </a:p>
            </p:txBody>
          </p:sp>
          <p:cxnSp>
            <p:nvCxnSpPr>
              <p:cNvPr id="2767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671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7672" name="矩形 153">
              <a:hlinkClick r:id="rId2" action="ppaction://hlinkfile"/>
            </p:cNvPr>
            <p:cNvSpPr>
              <a:spLocks noChangeArrowheads="1"/>
            </p:cNvSpPr>
            <p:nvPr/>
          </p:nvSpPr>
          <p:spPr bwMode="auto">
            <a:xfrm>
              <a:off x="4514485" y="1670467"/>
              <a:ext cx="792306" cy="871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8800" b="1">
                  <a:latin typeface="楷体" pitchFamily="49" charset="-122"/>
                  <a:ea typeface="楷体" pitchFamily="49" charset="-122"/>
                </a:rPr>
                <a:t>抓</a:t>
              </a:r>
            </a:p>
          </p:txBody>
        </p:sp>
      </p:grpSp>
      <p:grpSp>
        <p:nvGrpSpPr>
          <p:cNvPr id="27673" name="组合 1"/>
          <p:cNvGrpSpPr>
            <a:grpSpLocks/>
          </p:cNvGrpSpPr>
          <p:nvPr/>
        </p:nvGrpSpPr>
        <p:grpSpPr bwMode="auto">
          <a:xfrm>
            <a:off x="5962650" y="2674938"/>
            <a:ext cx="1389063" cy="1495425"/>
            <a:chOff x="4492546" y="1670467"/>
            <a:chExt cx="835031" cy="900472"/>
          </a:xfrm>
        </p:grpSpPr>
        <p:grpSp>
          <p:nvGrpSpPr>
            <p:cNvPr id="27674" name="组合 7"/>
            <p:cNvGrpSpPr>
              <a:grpSpLocks/>
            </p:cNvGrpSpPr>
            <p:nvPr/>
          </p:nvGrpSpPr>
          <p:grpSpPr bwMode="auto">
            <a:xfrm>
              <a:off x="4492546" y="1718781"/>
              <a:ext cx="835031" cy="852158"/>
              <a:chOff x="2437" y="2032"/>
              <a:chExt cx="1244" cy="1264"/>
            </a:xfrm>
          </p:grpSpPr>
          <p:sp>
            <p:nvSpPr>
              <p:cNvPr id="27675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algn="r"/>
                <a:endParaRPr lang="zh-CN" altLang="en-US" sz="8800">
                  <a:latin typeface="Arial" pitchFamily="34" charset="0"/>
                </a:endParaRPr>
              </a:p>
            </p:txBody>
          </p:sp>
          <p:cxnSp>
            <p:nvCxnSpPr>
              <p:cNvPr id="27676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677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7678" name="矩形 153">
              <a:hlinkClick r:id="rId2" action="ppaction://hlinkfile"/>
            </p:cNvPr>
            <p:cNvSpPr>
              <a:spLocks noChangeArrowheads="1"/>
            </p:cNvSpPr>
            <p:nvPr/>
          </p:nvSpPr>
          <p:spPr bwMode="auto">
            <a:xfrm>
              <a:off x="4514485" y="1670467"/>
              <a:ext cx="792306" cy="871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8800" b="1">
                  <a:latin typeface="楷体" pitchFamily="49" charset="-122"/>
                  <a:ea typeface="楷体" pitchFamily="49" charset="-122"/>
                </a:rPr>
                <a:t>但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781050" y="114300"/>
            <a:ext cx="1420813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我会写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0475" y="593725"/>
            <a:ext cx="2220913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00" y="620713"/>
            <a:ext cx="2220913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文本框 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860550" y="1173163"/>
            <a:ext cx="1781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hlinkClick r:id="rId5" action="ppaction://hlinksldjump"/>
              </a:rPr>
              <a:t>第</a:t>
            </a:r>
            <a:r>
              <a:rPr lang="en-US" altLang="zh-CN" sz="3200" b="1" dirty="0">
                <a:hlinkClick r:id="rId5" action="ppaction://hlinksldjump"/>
              </a:rPr>
              <a:t>1</a:t>
            </a:r>
            <a:r>
              <a:rPr lang="zh-CN" altLang="en-US" sz="3200" b="1" dirty="0">
                <a:hlinkClick r:id="rId5" action="ppaction://hlinksldjump"/>
              </a:rPr>
              <a:t>课时</a:t>
            </a:r>
            <a:endParaRPr lang="zh-CN" altLang="en-US" sz="3200" b="1" dirty="0"/>
          </a:p>
        </p:txBody>
      </p:sp>
      <p:sp>
        <p:nvSpPr>
          <p:cNvPr id="9221" name="文本框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081463" y="1173163"/>
            <a:ext cx="1781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hlinkClick r:id="rId3" action="ppaction://hlinksldjump"/>
              </a:rPr>
              <a:t>第</a:t>
            </a:r>
            <a:r>
              <a:rPr lang="en-US" altLang="zh-CN" sz="3200" b="1">
                <a:hlinkClick r:id="rId3" action="ppaction://hlinksldjump"/>
              </a:rPr>
              <a:t>2</a:t>
            </a:r>
            <a:r>
              <a:rPr lang="zh-CN" altLang="en-US" sz="3200" b="1">
                <a:hlinkClick r:id="rId3" action="ppaction://hlinksldjump"/>
              </a:rPr>
              <a:t>课时</a:t>
            </a:r>
            <a:endParaRPr lang="zh-CN" altLang="en-US" sz="32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00" y="620713"/>
            <a:ext cx="2220913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文本框 1"/>
          <p:cNvSpPr txBox="1">
            <a:spLocks noChangeArrowheads="1"/>
          </p:cNvSpPr>
          <p:nvPr/>
        </p:nvSpPr>
        <p:spPr bwMode="auto">
          <a:xfrm>
            <a:off x="1873250" y="1192213"/>
            <a:ext cx="22225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/>
              <a:t>第</a:t>
            </a:r>
            <a:r>
              <a:rPr lang="en-US" altLang="zh-CN" sz="3600" b="1" dirty="0"/>
              <a:t>2</a:t>
            </a:r>
            <a:r>
              <a:rPr lang="zh-CN" altLang="en-US" sz="3600" b="1" dirty="0"/>
              <a:t>课时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19338" y="1660525"/>
            <a:ext cx="4716462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zh-CN" sz="3200" b="1" dirty="0">
                <a:solidFill>
                  <a:srgbClr val="FF0000"/>
                </a:solidFill>
              </a:rPr>
              <a:t>纸船、松果、纸条、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zh-CN" altLang="zh-CN" sz="3200" b="1" dirty="0">
                <a:solidFill>
                  <a:srgbClr val="FF0000"/>
                </a:solidFill>
              </a:rPr>
              <a:t>难过、但是、屋顶、和好</a:t>
            </a:r>
            <a:endParaRPr lang="zh-CN" altLang="en-US" sz="3200" b="1" dirty="0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29698" name="矩形 7"/>
          <p:cNvSpPr>
            <a:spLocks noChangeArrowheads="1"/>
          </p:cNvSpPr>
          <p:nvPr/>
        </p:nvSpPr>
        <p:spPr bwMode="auto">
          <a:xfrm>
            <a:off x="1073150" y="560388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听写词语</a:t>
            </a:r>
            <a:endParaRPr lang="en-US" altLang="zh-CN" sz="3200" b="1" dirty="0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 3"/>
          <p:cNvSpPr>
            <a:spLocks noChangeArrowheads="1"/>
          </p:cNvSpPr>
          <p:nvPr/>
        </p:nvSpPr>
        <p:spPr bwMode="auto">
          <a:xfrm>
            <a:off x="708025" y="257175"/>
            <a:ext cx="34671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回顾上节课的内容</a:t>
            </a:r>
            <a:endParaRPr lang="zh-CN" altLang="en-US" sz="3200" b="1" dirty="0">
              <a:latin typeface="宋体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08025" y="842963"/>
            <a:ext cx="78803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200" b="1" dirty="0">
                <a:solidFill>
                  <a:srgbClr val="1A60A8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zh-CN" sz="3200" b="1" dirty="0">
                <a:solidFill>
                  <a:srgbClr val="1A60A8"/>
                </a:solidFill>
                <a:latin typeface="楷体" pitchFamily="49" charset="-122"/>
                <a:ea typeface="楷体" pitchFamily="49" charset="-122"/>
              </a:rPr>
              <a:t>松鼠折了一只纸船，纸船沿着小溪漂到了小熊家门口。小熊扎了一只风筝，风筝乘着风飘到松鼠家门口。纸船、风筝上的礼物和祝福语让小熊、松鼠乐坏了。小熊和松鼠成为了好朋友。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矩形 1"/>
          <p:cNvSpPr>
            <a:spLocks noChangeArrowheads="1"/>
          </p:cNvSpPr>
          <p:nvPr/>
        </p:nvSpPr>
        <p:spPr bwMode="auto">
          <a:xfrm>
            <a:off x="1173163" y="514350"/>
            <a:ext cx="4914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  <a:ea typeface="黑体" pitchFamily="49" charset="-122"/>
              </a:rPr>
              <a:t>学习课文第</a:t>
            </a:r>
            <a:r>
              <a:rPr lang="en-US" altLang="zh-CN" sz="3200" b="1" dirty="0">
                <a:latin typeface="宋体" pitchFamily="2" charset="-122"/>
                <a:ea typeface="黑体" pitchFamily="49" charset="-122"/>
              </a:rPr>
              <a:t>7</a:t>
            </a:r>
            <a:r>
              <a:rPr lang="zh-CN" altLang="zh-CN" sz="3200" b="1" dirty="0">
                <a:latin typeface="宋体" pitchFamily="2" charset="-122"/>
                <a:ea typeface="黑体" pitchFamily="49" charset="-122"/>
              </a:rPr>
              <a:t>至</a:t>
            </a:r>
            <a:r>
              <a:rPr lang="en-US" altLang="zh-CN" sz="3200" b="1" dirty="0">
                <a:latin typeface="宋体" pitchFamily="2" charset="-122"/>
                <a:ea typeface="黑体" pitchFamily="49" charset="-122"/>
              </a:rPr>
              <a:t>11</a:t>
            </a:r>
            <a:r>
              <a:rPr lang="zh-CN" altLang="zh-CN" sz="3200" b="1" dirty="0">
                <a:latin typeface="宋体" pitchFamily="2" charset="-122"/>
                <a:ea typeface="黑体" pitchFamily="49" charset="-122"/>
              </a:rPr>
              <a:t>自然段。</a:t>
            </a:r>
            <a:endParaRPr lang="zh-CN" altLang="en-US" sz="3200" b="1" dirty="0">
              <a:latin typeface="宋体" pitchFamily="2" charset="-122"/>
              <a:ea typeface="黑体" pitchFamily="49" charset="-122"/>
            </a:endParaRPr>
          </a:p>
        </p:txBody>
      </p:sp>
      <p:sp>
        <p:nvSpPr>
          <p:cNvPr id="31746" name="矩形 3"/>
          <p:cNvSpPr>
            <a:spLocks noChangeArrowheads="1"/>
          </p:cNvSpPr>
          <p:nvPr/>
        </p:nvSpPr>
        <p:spPr bwMode="auto">
          <a:xfrm>
            <a:off x="396875" y="1168400"/>
            <a:ext cx="903922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latin typeface="宋体" pitchFamily="2" charset="-122"/>
              </a:rPr>
              <a:t>读第</a:t>
            </a:r>
            <a:r>
              <a:rPr lang="en-US" altLang="zh-CN" sz="3200" b="1" dirty="0">
                <a:latin typeface="宋体" pitchFamily="2" charset="-122"/>
              </a:rPr>
              <a:t>7</a:t>
            </a:r>
            <a:r>
              <a:rPr lang="zh-CN" altLang="en-US" sz="3200" b="1" dirty="0">
                <a:latin typeface="宋体" pitchFamily="2" charset="-122"/>
              </a:rPr>
              <a:t>～</a:t>
            </a:r>
            <a:r>
              <a:rPr lang="en-US" altLang="zh-CN" sz="3200" b="1" dirty="0">
                <a:latin typeface="宋体" pitchFamily="2" charset="-122"/>
              </a:rPr>
              <a:t>9</a:t>
            </a:r>
            <a:r>
              <a:rPr lang="zh-CN" altLang="zh-CN" sz="3200" b="1" dirty="0">
                <a:latin typeface="宋体" pitchFamily="2" charset="-122"/>
              </a:rPr>
              <a:t>自然段</a:t>
            </a:r>
            <a:r>
              <a:rPr lang="zh-CN" altLang="en-US" sz="3200" b="1" dirty="0">
                <a:latin typeface="宋体" pitchFamily="2" charset="-122"/>
              </a:rPr>
              <a:t>，</a:t>
            </a:r>
            <a:r>
              <a:rPr lang="zh-CN" altLang="zh-CN" sz="3200" b="1" dirty="0"/>
              <a:t>想象松鼠和小熊的心理活动。</a:t>
            </a:r>
            <a:endParaRPr lang="zh-CN" altLang="en-US" sz="3200" b="1" dirty="0">
              <a:latin typeface="宋体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0025" y="1920875"/>
            <a:ext cx="874395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小熊想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：小松鼠，你好吗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？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我还想和你做朋友。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小松鼠想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：小熊，你能原谅我吗？我不想失去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       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你这个朋友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……</a:t>
            </a:r>
            <a:endParaRPr lang="zh-CN" altLang="zh-CN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矩形 3"/>
          <p:cNvSpPr>
            <a:spLocks noChangeArrowheads="1"/>
          </p:cNvSpPr>
          <p:nvPr/>
        </p:nvSpPr>
        <p:spPr bwMode="auto">
          <a:xfrm>
            <a:off x="687388" y="360363"/>
            <a:ext cx="26527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读第</a:t>
            </a:r>
            <a:r>
              <a:rPr lang="en-US" altLang="zh-CN" sz="3200" b="1" dirty="0">
                <a:latin typeface="宋体" pitchFamily="2" charset="-122"/>
              </a:rPr>
              <a:t>10</a:t>
            </a:r>
            <a:r>
              <a:rPr lang="zh-CN" altLang="zh-CN" sz="3200" b="1" dirty="0">
                <a:latin typeface="宋体" pitchFamily="2" charset="-122"/>
              </a:rPr>
              <a:t>自然段</a:t>
            </a:r>
            <a:endParaRPr lang="zh-CN" altLang="en-US" sz="3200" b="1" dirty="0">
              <a:latin typeface="宋体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76288" y="946150"/>
            <a:ext cx="740092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latin typeface="宋体" pitchFamily="2" charset="-122"/>
              </a:rPr>
              <a:t>①“</a:t>
            </a:r>
            <a:r>
              <a:rPr lang="zh-CN" altLang="zh-CN" sz="32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再也受不了啦</a:t>
            </a:r>
            <a:r>
              <a:rPr lang="zh-CN" altLang="zh-CN" sz="3200" b="1" dirty="0">
                <a:latin typeface="宋体" pitchFamily="2" charset="-122"/>
              </a:rPr>
              <a:t>”，应该读出松鼠实在忍受不住，特别想和小熊和好的心情。</a:t>
            </a:r>
            <a:endParaRPr lang="zh-CN" altLang="en-US" sz="3200" b="1" dirty="0">
              <a:latin typeface="宋体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76288" y="2514600"/>
            <a:ext cx="77343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latin typeface="宋体" pitchFamily="2" charset="-122"/>
              </a:rPr>
              <a:t>②“</a:t>
            </a:r>
            <a:r>
              <a:rPr lang="zh-CN" altLang="zh-CN" sz="32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如果你愿意和好，就放一只风筝吧</a:t>
            </a:r>
            <a:r>
              <a:rPr lang="en-US" altLang="zh-CN" sz="32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!</a:t>
            </a:r>
            <a:r>
              <a:rPr lang="en-US" altLang="zh-CN" sz="3200" b="1" dirty="0">
                <a:latin typeface="宋体" pitchFamily="2" charset="-122"/>
              </a:rPr>
              <a:t>”</a:t>
            </a:r>
            <a:r>
              <a:rPr lang="zh-CN" altLang="zh-CN" sz="3200" b="1" dirty="0">
                <a:latin typeface="宋体" pitchFamily="2" charset="-122"/>
              </a:rPr>
              <a:t>应该读出松鼠很想和小熊和好，很急切、很真诚的语气。</a:t>
            </a:r>
            <a:endParaRPr lang="zh-CN" altLang="en-US" sz="3200" b="1" dirty="0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矩形 1"/>
          <p:cNvSpPr>
            <a:spLocks noChangeArrowheads="1"/>
          </p:cNvSpPr>
          <p:nvPr/>
        </p:nvSpPr>
        <p:spPr bwMode="auto">
          <a:xfrm>
            <a:off x="1114425" y="485775"/>
            <a:ext cx="30638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齐读第</a:t>
            </a:r>
            <a:r>
              <a:rPr lang="en-US" altLang="zh-CN" sz="3200" b="1" dirty="0">
                <a:latin typeface="宋体" pitchFamily="2" charset="-122"/>
              </a:rPr>
              <a:t>11</a:t>
            </a:r>
            <a:r>
              <a:rPr lang="zh-CN" altLang="zh-CN" sz="3200" b="1" dirty="0">
                <a:latin typeface="宋体" pitchFamily="2" charset="-122"/>
              </a:rPr>
              <a:t>自然段</a:t>
            </a:r>
            <a:endParaRPr lang="zh-CN" altLang="en-US" sz="3200" b="1" dirty="0">
              <a:latin typeface="宋体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52463" y="1143000"/>
            <a:ext cx="7748587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>
              <a:lnSpc>
                <a:spcPct val="150000"/>
              </a:lnSpc>
              <a:buFont typeface="inpin heiti" charset="-122"/>
              <a:buAutoNum type="circleNumDbPlain"/>
            </a:pPr>
            <a:r>
              <a:rPr lang="zh-CN" altLang="zh-CN" sz="3200" b="1" dirty="0">
                <a:latin typeface="宋体" pitchFamily="2" charset="-122"/>
              </a:rPr>
              <a:t>理解“</a:t>
            </a:r>
            <a:r>
              <a:rPr lang="zh-CN" altLang="zh-CN" sz="3200" b="1" dirty="0">
                <a:solidFill>
                  <a:srgbClr val="C00000"/>
                </a:solidFill>
                <a:latin typeface="宋体" pitchFamily="2" charset="-122"/>
              </a:rPr>
              <a:t>哭</a:t>
            </a:r>
            <a:r>
              <a:rPr lang="zh-CN" altLang="zh-CN" sz="3200" b="1" dirty="0">
                <a:latin typeface="宋体" pitchFamily="2" charset="-122"/>
              </a:rPr>
              <a:t>”的含义：这是激动的泪水、兴奋的泪水、快乐的泪水、幸福的泪水。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52463" y="2713038"/>
            <a:ext cx="7958137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>
              <a:lnSpc>
                <a:spcPct val="150000"/>
              </a:lnSpc>
              <a:buFont typeface="inpin heiti" charset="-122"/>
              <a:buAutoNum type="circleNumDbPlain" startAt="2"/>
            </a:pPr>
            <a:r>
              <a:rPr lang="zh-CN" altLang="zh-CN" sz="3200" b="1" dirty="0">
                <a:latin typeface="宋体" pitchFamily="2" charset="-122"/>
              </a:rPr>
              <a:t>“</a:t>
            </a:r>
            <a:r>
              <a:rPr lang="zh-CN" altLang="zh-CN" sz="32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美丽的风筝</a:t>
            </a:r>
            <a:r>
              <a:rPr lang="zh-CN" altLang="zh-CN" sz="3200" b="1" dirty="0">
                <a:latin typeface="宋体" pitchFamily="2" charset="-122"/>
              </a:rPr>
              <a:t>”中“</a:t>
            </a:r>
            <a:r>
              <a:rPr lang="zh-CN" altLang="zh-CN" sz="3200" b="1" dirty="0">
                <a:solidFill>
                  <a:srgbClr val="C00000"/>
                </a:solidFill>
                <a:latin typeface="宋体" pitchFamily="2" charset="-122"/>
              </a:rPr>
              <a:t>美丽</a:t>
            </a:r>
            <a:r>
              <a:rPr lang="zh-CN" altLang="zh-CN" sz="3200" b="1" dirty="0">
                <a:latin typeface="宋体" pitchFamily="2" charset="-122"/>
              </a:rPr>
              <a:t>”说明小松鼠看见风筝很高兴、很激动、很惊喜。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矩形 1"/>
          <p:cNvSpPr>
            <a:spLocks noChangeArrowheads="1"/>
          </p:cNvSpPr>
          <p:nvPr/>
        </p:nvSpPr>
        <p:spPr bwMode="auto">
          <a:xfrm>
            <a:off x="1168400" y="484188"/>
            <a:ext cx="42878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黑体" pitchFamily="49" charset="-122"/>
                <a:ea typeface="黑体" pitchFamily="49" charset="-122"/>
              </a:rPr>
              <a:t>练习说话，拓展升华。</a:t>
            </a:r>
            <a:endParaRPr lang="zh-CN" altLang="en-US" sz="32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4818" name="矩形 3"/>
          <p:cNvSpPr>
            <a:spLocks noChangeArrowheads="1"/>
          </p:cNvSpPr>
          <p:nvPr/>
        </p:nvSpPr>
        <p:spPr bwMode="auto">
          <a:xfrm>
            <a:off x="587375" y="1147763"/>
            <a:ext cx="8062913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松鼠将所有的纸船都放进了小溪，一只只纸船载着他深深的情意顺流而下，小熊看到这些纸船向他漂来，会怎样呢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zh-CN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76288" y="3327400"/>
            <a:ext cx="72326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0066FF"/>
                </a:solidFill>
                <a:latin typeface="宋体" pitchFamily="2" charset="-122"/>
              </a:rPr>
              <a:t>小熊看到纸船向他漂来，高兴地说：“太好了，我和松鼠又和好了。”</a:t>
            </a:r>
            <a:endParaRPr lang="zh-CN" altLang="en-US" sz="3200" b="1" dirty="0">
              <a:solidFill>
                <a:srgbClr val="0066FF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矩形 1"/>
          <p:cNvSpPr>
            <a:spLocks noChangeArrowheads="1"/>
          </p:cNvSpPr>
          <p:nvPr/>
        </p:nvSpPr>
        <p:spPr bwMode="auto">
          <a:xfrm>
            <a:off x="361950" y="192088"/>
            <a:ext cx="53990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学完课文，你懂得了什么？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38188" y="1143000"/>
            <a:ext cx="78835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>
              <a:lnSpc>
                <a:spcPct val="150000"/>
              </a:lnSpc>
              <a:buFont typeface="inpin heiti" charset="-122"/>
              <a:buAutoNum type="circleNumDbPlain"/>
            </a:pPr>
            <a:r>
              <a:rPr lang="zh-CN" altLang="zh-CN" sz="3200" b="1" dirty="0">
                <a:solidFill>
                  <a:srgbClr val="FF0000"/>
                </a:solidFill>
                <a:latin typeface="宋体" pitchFamily="2" charset="-122"/>
              </a:rPr>
              <a:t>以后交朋友时要注意，不要因为一点小事和朋友吵架。</a:t>
            </a:r>
            <a:endParaRPr lang="en-US" altLang="zh-CN" sz="3200" b="1" dirty="0">
              <a:solidFill>
                <a:srgbClr val="FF0000"/>
              </a:solidFill>
              <a:latin typeface="宋体" pitchFamily="2" charset="-122"/>
            </a:endParaRPr>
          </a:p>
          <a:p>
            <a:pPr marL="514350" indent="-514350">
              <a:lnSpc>
                <a:spcPct val="150000"/>
              </a:lnSpc>
              <a:buFont typeface="inpin heiti" charset="-122"/>
              <a:buAutoNum type="circleNumDbPlain"/>
            </a:pPr>
            <a:r>
              <a:rPr lang="zh-CN" altLang="zh-CN" sz="3200" b="1" dirty="0">
                <a:solidFill>
                  <a:srgbClr val="FF0000"/>
                </a:solidFill>
                <a:latin typeface="宋体" pitchFamily="2" charset="-122"/>
              </a:rPr>
              <a:t>和朋友吵了架，要勇于承认自己的错误，主动和朋友和好。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矩形 1"/>
          <p:cNvSpPr>
            <a:spLocks noChangeArrowheads="1"/>
          </p:cNvSpPr>
          <p:nvPr/>
        </p:nvSpPr>
        <p:spPr bwMode="auto">
          <a:xfrm>
            <a:off x="511175" y="695325"/>
            <a:ext cx="79629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			</a:t>
            </a:r>
          </a:p>
          <a:p>
            <a:pPr indent="266700">
              <a:lnSpc>
                <a:spcPct val="150000"/>
              </a:lnSpc>
            </a:pPr>
            <a:r>
              <a:rPr lang="en-US" altLang="zh-CN" sz="3200" b="1" dirty="0">
                <a:latin typeface="宋体" pitchFamily="2" charset="-122"/>
              </a:rPr>
              <a:t>   </a:t>
            </a:r>
            <a:r>
              <a:rPr lang="zh-CN" altLang="zh-CN" sz="3200" b="1" dirty="0">
                <a:latin typeface="宋体" pitchFamily="2" charset="-122"/>
              </a:rPr>
              <a:t>我们要学会用</a:t>
            </a:r>
            <a:r>
              <a:rPr lang="zh-CN" altLang="zh-CN" sz="3200" b="1" dirty="0">
                <a:solidFill>
                  <a:srgbClr val="FF0000"/>
                </a:solidFill>
                <a:latin typeface="宋体" pitchFamily="2" charset="-122"/>
              </a:rPr>
              <a:t>一颗真诚、宽容的心</a:t>
            </a:r>
            <a:r>
              <a:rPr lang="zh-CN" altLang="zh-CN" sz="3200" b="1" dirty="0">
                <a:latin typeface="宋体" pitchFamily="2" charset="-122"/>
              </a:rPr>
              <a:t>去对待朋友，呵护友谊。当朋友之间出现问题的时候，</a:t>
            </a:r>
            <a:r>
              <a:rPr lang="zh-CN" altLang="zh-CN" sz="3200" b="1" dirty="0">
                <a:solidFill>
                  <a:srgbClr val="FF0000"/>
                </a:solidFill>
                <a:latin typeface="宋体" pitchFamily="2" charset="-122"/>
              </a:rPr>
              <a:t>宽容、谅解</a:t>
            </a:r>
            <a:r>
              <a:rPr lang="zh-CN" altLang="zh-CN" sz="3200" b="1" dirty="0">
                <a:latin typeface="宋体" pitchFamily="2" charset="-122"/>
              </a:rPr>
              <a:t>才是最好的解决办法。</a:t>
            </a:r>
          </a:p>
        </p:txBody>
      </p:sp>
      <p:pic>
        <p:nvPicPr>
          <p:cNvPr id="36866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0363" y="49213"/>
            <a:ext cx="33956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文本框 3"/>
          <p:cNvSpPr txBox="1">
            <a:spLocks noChangeArrowheads="1"/>
          </p:cNvSpPr>
          <p:nvPr/>
        </p:nvSpPr>
        <p:spPr bwMode="auto">
          <a:xfrm>
            <a:off x="3835400" y="111125"/>
            <a:ext cx="1781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3200" b="1" dirty="0">
                <a:latin typeface="黑体" pitchFamily="49" charset="-122"/>
                <a:ea typeface="黑体" pitchFamily="49" charset="-122"/>
              </a:rPr>
              <a:t>小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3200" b="1" dirty="0">
                <a:latin typeface="黑体" pitchFamily="49" charset="-122"/>
                <a:ea typeface="黑体" pitchFamily="49" charset="-122"/>
              </a:rPr>
              <a:t>结</a:t>
            </a:r>
            <a:endParaRPr lang="zh-CN" altLang="en-US" sz="32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74675" y="114300"/>
            <a:ext cx="1831975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书写指导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822575" y="1382713"/>
            <a:ext cx="6364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下边是</a:t>
            </a:r>
            <a:r>
              <a:rPr lang="en-US" altLang="zh-CN" sz="3200" b="1" dirty="0">
                <a:latin typeface="宋体" pitchFamily="2" charset="-122"/>
              </a:rPr>
              <a:t>“</a:t>
            </a:r>
            <a:r>
              <a:rPr lang="zh-CN" altLang="zh-CN" sz="3200" b="1" dirty="0">
                <a:latin typeface="宋体" pitchFamily="2" charset="-122"/>
              </a:rPr>
              <a:t>犬</a:t>
            </a:r>
            <a:r>
              <a:rPr lang="en-US" altLang="zh-CN" sz="3200" b="1" dirty="0">
                <a:latin typeface="宋体" pitchFamily="2" charset="-122"/>
              </a:rPr>
              <a:t>”</a:t>
            </a:r>
            <a:r>
              <a:rPr lang="zh-CN" altLang="zh-CN" sz="3200" b="1" dirty="0">
                <a:latin typeface="宋体" pitchFamily="2" charset="-122"/>
              </a:rPr>
              <a:t>，不要写成</a:t>
            </a:r>
            <a:r>
              <a:rPr lang="en-US" altLang="zh-CN" sz="3200" b="1" dirty="0">
                <a:latin typeface="宋体" pitchFamily="2" charset="-122"/>
              </a:rPr>
              <a:t>“</a:t>
            </a:r>
            <a:r>
              <a:rPr lang="zh-CN" altLang="zh-CN" sz="3200" b="1" dirty="0">
                <a:latin typeface="宋体" pitchFamily="2" charset="-122"/>
              </a:rPr>
              <a:t>大</a:t>
            </a:r>
            <a:r>
              <a:rPr lang="en-US" altLang="zh-CN" sz="3200" b="1" dirty="0">
                <a:latin typeface="宋体" pitchFamily="2" charset="-122"/>
              </a:rPr>
              <a:t>”</a:t>
            </a:r>
            <a:r>
              <a:rPr lang="zh-CN" altLang="zh-CN" sz="3200" b="1" dirty="0">
                <a:latin typeface="宋体" pitchFamily="2" charset="-122"/>
              </a:rPr>
              <a:t>。</a:t>
            </a:r>
            <a:endParaRPr lang="zh-CN" altLang="en-US" sz="3200" b="1" dirty="0">
              <a:latin typeface="宋体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006725" y="2562225"/>
            <a:ext cx="5635625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左右宽窄相当，左边长、右边短，“乚”沿着竖中线的右侧书写。</a:t>
            </a:r>
            <a:endParaRPr lang="zh-CN" altLang="en-US" sz="3200" b="1" dirty="0">
              <a:latin typeface="宋体" pitchFamily="2" charset="-122"/>
            </a:endParaRPr>
          </a:p>
        </p:txBody>
      </p:sp>
      <p:pic>
        <p:nvPicPr>
          <p:cNvPr id="4" name="哭">
            <a:hlinkClick r:id="" action="ppaction://media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6188" y="947738"/>
            <a:ext cx="1487487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扎">
            <a:hlinkClick r:id="" action="ppaction://media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6188" y="2908300"/>
            <a:ext cx="151130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411288" y="3886200"/>
            <a:ext cx="1004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松鼠</a:t>
            </a:r>
            <a:endParaRPr lang="zh-CN" altLang="en-US" sz="3200" b="1" dirty="0">
              <a:latin typeface="宋体" pitchFamily="2" charset="-122"/>
            </a:endParaRPr>
          </a:p>
        </p:txBody>
      </p:sp>
      <p:pic>
        <p:nvPicPr>
          <p:cNvPr id="10242" name="Picture 8" descr="https://timgsa.baidu.com/timg?image&amp;quality=80&amp;size=b9999_10000&amp;sec=1561451882141&amp;di=93643c46278166c6767d2be0e2defa26&amp;imgtype=0&amp;src=http%3A%2F%2Fdpic.tiankong.com%2Flx%2F1z%2FQJ86490961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538" y="719138"/>
            <a:ext cx="2257425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0" descr="https://timgsa.baidu.com/timg?image&amp;quality=80&amp;size=b9999_10000&amp;sec=1561451954465&amp;di=b5f52ecd088fce4606e109bc6cc93e74&amp;imgtype=0&amp;src=http%3A%2F%2Fimg02.tooopen.com%2Fimages%2F20160406%2Ftooopen_sy_1583348252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6850" y="850900"/>
            <a:ext cx="2192338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564188" y="3886200"/>
            <a:ext cx="1004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小熊</a:t>
            </a:r>
            <a:endParaRPr lang="zh-CN" altLang="en-US" sz="3200" b="1" dirty="0">
              <a:latin typeface="宋体" pitchFamily="2" charset="-122"/>
            </a:endParaRPr>
          </a:p>
        </p:txBody>
      </p:sp>
      <p:pic>
        <p:nvPicPr>
          <p:cNvPr id="10245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000" y="309563"/>
            <a:ext cx="2220913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文本框 6"/>
          <p:cNvSpPr txBox="1">
            <a:spLocks noChangeArrowheads="1"/>
          </p:cNvSpPr>
          <p:nvPr/>
        </p:nvSpPr>
        <p:spPr bwMode="auto">
          <a:xfrm>
            <a:off x="3238500" y="874713"/>
            <a:ext cx="2222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/>
              <a:t>第</a:t>
            </a:r>
            <a:r>
              <a:rPr lang="en-US" altLang="zh-CN" sz="3600" b="1" dirty="0"/>
              <a:t>1</a:t>
            </a:r>
            <a:r>
              <a:rPr lang="zh-CN" altLang="en-US" sz="3600" b="1" dirty="0"/>
              <a:t>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矩形 30"/>
          <p:cNvSpPr>
            <a:spLocks noChangeArrowheads="1"/>
          </p:cNvSpPr>
          <p:nvPr/>
        </p:nvSpPr>
        <p:spPr bwMode="auto">
          <a:xfrm>
            <a:off x="3579813" y="514350"/>
            <a:ext cx="2641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纸船和风筝</a:t>
            </a:r>
          </a:p>
        </p:txBody>
      </p:sp>
      <p:sp>
        <p:nvSpPr>
          <p:cNvPr id="38914" name="矩形 58"/>
          <p:cNvSpPr>
            <a:spLocks noChangeArrowheads="1"/>
          </p:cNvSpPr>
          <p:nvPr/>
        </p:nvSpPr>
        <p:spPr bwMode="auto">
          <a:xfrm>
            <a:off x="1103313" y="1581150"/>
            <a:ext cx="101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松鼠</a:t>
            </a:r>
          </a:p>
        </p:txBody>
      </p:sp>
      <p:sp>
        <p:nvSpPr>
          <p:cNvPr id="76" name="矩形 75"/>
          <p:cNvSpPr>
            <a:spLocks noChangeArrowheads="1"/>
          </p:cNvSpPr>
          <p:nvPr/>
        </p:nvSpPr>
        <p:spPr bwMode="auto">
          <a:xfrm>
            <a:off x="3657600" y="2478088"/>
            <a:ext cx="18399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友谊之桥天长地久</a:t>
            </a:r>
          </a:p>
        </p:txBody>
      </p:sp>
      <p:cxnSp>
        <p:nvCxnSpPr>
          <p:cNvPr id="3" name="直接箭头连接符 2"/>
          <p:cNvCxnSpPr>
            <a:stCxn id="38914" idx="2"/>
          </p:cNvCxnSpPr>
          <p:nvPr/>
        </p:nvCxnSpPr>
        <p:spPr>
          <a:xfrm>
            <a:off x="1611313" y="2165350"/>
            <a:ext cx="0" cy="1403350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711325" y="2111375"/>
            <a:ext cx="6619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折纸船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849313" y="2289175"/>
            <a:ext cx="6619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吵架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373313" y="3494088"/>
            <a:ext cx="15859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受不了</a:t>
            </a:r>
          </a:p>
        </p:txBody>
      </p:sp>
      <p:cxnSp>
        <p:nvCxnSpPr>
          <p:cNvPr id="21" name="直接箭头连接符 20"/>
          <p:cNvCxnSpPr>
            <a:stCxn id="38914" idx="2"/>
          </p:cNvCxnSpPr>
          <p:nvPr/>
        </p:nvCxnSpPr>
        <p:spPr>
          <a:xfrm flipV="1">
            <a:off x="2373313" y="4049713"/>
            <a:ext cx="1509712" cy="4762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946150" y="3713163"/>
            <a:ext cx="15859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屋顶上</a:t>
            </a: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373313" y="4017963"/>
            <a:ext cx="15859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放纸船</a:t>
            </a:r>
          </a:p>
        </p:txBody>
      </p:sp>
      <p:sp>
        <p:nvSpPr>
          <p:cNvPr id="7" name="心形 6"/>
          <p:cNvSpPr/>
          <p:nvPr/>
        </p:nvSpPr>
        <p:spPr>
          <a:xfrm>
            <a:off x="3933825" y="3568700"/>
            <a:ext cx="1579563" cy="1187450"/>
          </a:xfrm>
          <a:prstGeom prst="hear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3200" b="1" noProof="1">
                <a:solidFill>
                  <a:schemeClr val="tx1"/>
                </a:solidFill>
              </a:rPr>
              <a:t>和好</a:t>
            </a:r>
          </a:p>
        </p:txBody>
      </p:sp>
      <p:sp>
        <p:nvSpPr>
          <p:cNvPr id="38924" name="矩形 29"/>
          <p:cNvSpPr>
            <a:spLocks noChangeArrowheads="1"/>
          </p:cNvSpPr>
          <p:nvPr/>
        </p:nvSpPr>
        <p:spPr bwMode="auto">
          <a:xfrm>
            <a:off x="6975475" y="1581150"/>
            <a:ext cx="101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小熊</a:t>
            </a:r>
          </a:p>
        </p:txBody>
      </p:sp>
      <p:cxnSp>
        <p:nvCxnSpPr>
          <p:cNvPr id="33" name="直接箭头连接符 32"/>
          <p:cNvCxnSpPr>
            <a:stCxn id="38914" idx="2"/>
          </p:cNvCxnSpPr>
          <p:nvPr/>
        </p:nvCxnSpPr>
        <p:spPr>
          <a:xfrm>
            <a:off x="7483475" y="2111375"/>
            <a:ext cx="0" cy="1403350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6804025" y="2055813"/>
            <a:ext cx="6619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扎风筝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7518400" y="2274888"/>
            <a:ext cx="66198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吵架</a:t>
            </a: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6804025" y="3657600"/>
            <a:ext cx="15859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树枝上</a:t>
            </a:r>
          </a:p>
        </p:txBody>
      </p:sp>
      <p:cxnSp>
        <p:nvCxnSpPr>
          <p:cNvPr id="37" name="直接箭头连接符 36"/>
          <p:cNvCxnSpPr>
            <a:stCxn id="38914" idx="2"/>
          </p:cNvCxnSpPr>
          <p:nvPr/>
        </p:nvCxnSpPr>
        <p:spPr>
          <a:xfrm flipH="1">
            <a:off x="5578475" y="4033838"/>
            <a:ext cx="1225550" cy="0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5507038" y="3433763"/>
            <a:ext cx="15859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见纸船</a:t>
            </a: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5548313" y="4019550"/>
            <a:ext cx="15859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放风筝</a:t>
            </a: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2774950" y="1270000"/>
            <a:ext cx="1609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折纸船</a:t>
            </a: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4598988" y="1298575"/>
            <a:ext cx="1609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送松果</a:t>
            </a: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2765425" y="1885950"/>
            <a:ext cx="1609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放风筝</a:t>
            </a: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4598988" y="1889125"/>
            <a:ext cx="1609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送草莓</a:t>
            </a:r>
          </a:p>
        </p:txBody>
      </p:sp>
      <p:sp>
        <p:nvSpPr>
          <p:cNvPr id="32" name="矩形 31"/>
          <p:cNvSpPr/>
          <p:nvPr/>
        </p:nvSpPr>
        <p:spPr>
          <a:xfrm>
            <a:off x="574675" y="114300"/>
            <a:ext cx="1831975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板书设计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17" grpId="0"/>
      <p:bldP spid="19" grpId="0"/>
      <p:bldP spid="20" grpId="0"/>
      <p:bldP spid="28" grpId="0"/>
      <p:bldP spid="29" grpId="0"/>
      <p:bldP spid="7" grpId="0" animBg="1"/>
      <p:bldP spid="34" grpId="0"/>
      <p:bldP spid="35" grpId="0"/>
      <p:bldP spid="36" grpId="0"/>
      <p:bldP spid="38" grpId="0"/>
      <p:bldP spid="41" grpId="0"/>
      <p:bldP spid="42" grpId="0"/>
      <p:bldP spid="43" grpId="0"/>
      <p:bldP spid="44" grpId="0"/>
      <p:bldP spid="4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279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089150"/>
            <a:ext cx="3832225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3775" y="2089150"/>
            <a:ext cx="383857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247775" y="1274763"/>
            <a:ext cx="2403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松鼠</a:t>
            </a:r>
            <a:r>
              <a:rPr lang="zh-CN" altLang="en-US" sz="3200" b="1" dirty="0">
                <a:latin typeface="宋体" pitchFamily="2" charset="-122"/>
              </a:rPr>
              <a:t>折纸船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600700" y="1274763"/>
            <a:ext cx="224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宋体" pitchFamily="2" charset="-122"/>
              </a:rPr>
              <a:t>小熊放风筝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矩形 1"/>
          <p:cNvSpPr>
            <a:spLocks noChangeArrowheads="1"/>
          </p:cNvSpPr>
          <p:nvPr/>
        </p:nvSpPr>
        <p:spPr bwMode="auto">
          <a:xfrm>
            <a:off x="1039813" y="1928813"/>
            <a:ext cx="745648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宋体" pitchFamily="2" charset="-122"/>
              </a:rPr>
              <a:t>自由朗读课文，读准字音，读通句子。</a:t>
            </a:r>
          </a:p>
        </p:txBody>
      </p:sp>
      <p:sp>
        <p:nvSpPr>
          <p:cNvPr id="8" name="矩形 7"/>
          <p:cNvSpPr/>
          <p:nvPr/>
        </p:nvSpPr>
        <p:spPr>
          <a:xfrm>
            <a:off x="622300" y="133350"/>
            <a:ext cx="18256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初读课文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677623" y="787585"/>
            <a:ext cx="2549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1"/>
          <p:cNvSpPr>
            <a:spLocks noChangeArrowheads="1"/>
          </p:cNvSpPr>
          <p:nvPr/>
        </p:nvSpPr>
        <p:spPr bwMode="auto">
          <a:xfrm>
            <a:off x="952500" y="890588"/>
            <a:ext cx="7481888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山顶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山脚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		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小溪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		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松果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草莓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幸福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		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折纸船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扎风筝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受不了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乐坏了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漂哇漂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飘哇飘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吵架</a:t>
            </a:r>
          </a:p>
        </p:txBody>
      </p:sp>
      <p:sp>
        <p:nvSpPr>
          <p:cNvPr id="3" name="矩形 2"/>
          <p:cNvSpPr/>
          <p:nvPr/>
        </p:nvSpPr>
        <p:spPr>
          <a:xfrm>
            <a:off x="825500" y="133350"/>
            <a:ext cx="14208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我会读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81050" y="1774825"/>
            <a:ext cx="805497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纸船漂哇漂，漂到了小熊家门口。</a:t>
            </a:r>
          </a:p>
          <a:p>
            <a:pPr indent="266700">
              <a:lnSpc>
                <a:spcPct val="15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风筝乘着风，飘哇飘，飘到了松鼠家门口。</a:t>
            </a:r>
          </a:p>
        </p:txBody>
      </p:sp>
      <p:sp>
        <p:nvSpPr>
          <p:cNvPr id="15362" name="矩形 1"/>
          <p:cNvSpPr>
            <a:spLocks noChangeArrowheads="1"/>
          </p:cNvSpPr>
          <p:nvPr/>
        </p:nvSpPr>
        <p:spPr bwMode="auto">
          <a:xfrm>
            <a:off x="534988" y="246063"/>
            <a:ext cx="710247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latin typeface="宋体" pitchFamily="2" charset="-122"/>
              </a:rPr>
              <a:t>把“漂哇漂”“飘哇飘”放到句子中，你还认识它们吗？</a:t>
            </a:r>
            <a:endParaRPr lang="zh-CN" altLang="en-US" sz="3200" b="1" dirty="0">
              <a:latin typeface="宋体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258888" y="3789363"/>
            <a:ext cx="6750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C00000"/>
                </a:solidFill>
                <a:latin typeface="宋体" pitchFamily="2" charset="-122"/>
              </a:rPr>
              <a:t>轻声读这些句子，你又发现了什么？</a:t>
            </a:r>
            <a:endParaRPr lang="zh-CN" altLang="en-US" sz="3200" b="1" dirty="0">
              <a:solidFill>
                <a:srgbClr val="C00000"/>
              </a:solidFill>
              <a:latin typeface="宋体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857625" y="1392238"/>
            <a:ext cx="3055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0066FF"/>
                </a:solidFill>
                <a:latin typeface="宋体" pitchFamily="2" charset="-122"/>
              </a:rPr>
              <a:t>物体在水面上漂</a:t>
            </a:r>
            <a:endParaRPr lang="zh-CN" altLang="en-US" sz="3200" b="1">
              <a:solidFill>
                <a:srgbClr val="0066FF"/>
              </a:solidFill>
              <a:latin typeface="宋体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958975" y="1949450"/>
            <a:ext cx="1236663" cy="55086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7" name="圆角矩形 6"/>
          <p:cNvSpPr/>
          <p:nvPr/>
        </p:nvSpPr>
        <p:spPr>
          <a:xfrm>
            <a:off x="3598863" y="2670175"/>
            <a:ext cx="1236662" cy="55245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706938" y="3203575"/>
            <a:ext cx="22367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0066FF"/>
                </a:solidFill>
                <a:latin typeface="宋体" pitchFamily="2" charset="-122"/>
              </a:rPr>
              <a:t>物体随风飘</a:t>
            </a:r>
            <a:endParaRPr lang="zh-CN" altLang="en-US" sz="3200" b="1">
              <a:solidFill>
                <a:srgbClr val="0066FF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7"/>
          <p:cNvSpPr>
            <a:spLocks noChangeArrowheads="1"/>
          </p:cNvSpPr>
          <p:nvPr/>
        </p:nvSpPr>
        <p:spPr bwMode="auto">
          <a:xfrm>
            <a:off x="1617663" y="1874838"/>
            <a:ext cx="6796087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200" b="1" dirty="0">
                <a:latin typeface="宋体" pitchFamily="2" charset="-122"/>
              </a:rPr>
              <a:t>   </a:t>
            </a:r>
            <a:r>
              <a:rPr lang="zh-CN" altLang="zh-CN" sz="3200" b="1" dirty="0">
                <a:latin typeface="宋体" pitchFamily="2" charset="-122"/>
              </a:rPr>
              <a:t>默读第</a:t>
            </a:r>
            <a:r>
              <a:rPr lang="en-US" altLang="zh-CN" sz="3200" b="1" dirty="0">
                <a:latin typeface="宋体" pitchFamily="2" charset="-122"/>
              </a:rPr>
              <a:t>1</a:t>
            </a:r>
            <a:r>
              <a:rPr lang="zh-CN" altLang="zh-CN" sz="3200" b="1" dirty="0">
                <a:latin typeface="宋体" pitchFamily="2" charset="-122"/>
              </a:rPr>
              <a:t>自然段，想想故事中的主人公是谁，他们的家在哪儿。</a:t>
            </a:r>
          </a:p>
        </p:txBody>
      </p:sp>
      <p:sp>
        <p:nvSpPr>
          <p:cNvPr id="16386" name="矩形 10"/>
          <p:cNvSpPr>
            <a:spLocks noChangeArrowheads="1"/>
          </p:cNvSpPr>
          <p:nvPr/>
        </p:nvSpPr>
        <p:spPr bwMode="auto">
          <a:xfrm>
            <a:off x="1227138" y="1003300"/>
            <a:ext cx="34734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  <a:ea typeface="黑体" pitchFamily="49" charset="-122"/>
              </a:rPr>
              <a:t>学习第</a:t>
            </a:r>
            <a:r>
              <a:rPr lang="en-US" altLang="zh-CN" sz="3200" b="1" dirty="0">
                <a:latin typeface="宋体" pitchFamily="2" charset="-122"/>
                <a:ea typeface="黑体" pitchFamily="49" charset="-122"/>
              </a:rPr>
              <a:t>1</a:t>
            </a:r>
            <a:r>
              <a:rPr lang="zh-CN" altLang="zh-CN" sz="3200" b="1" dirty="0">
                <a:latin typeface="宋体" pitchFamily="2" charset="-122"/>
                <a:ea typeface="黑体" pitchFamily="49" charset="-122"/>
              </a:rPr>
              <a:t>至</a:t>
            </a:r>
            <a:r>
              <a:rPr lang="en-US" altLang="zh-CN" sz="3200" b="1" dirty="0">
                <a:latin typeface="宋体" pitchFamily="2" charset="-122"/>
                <a:ea typeface="黑体" pitchFamily="49" charset="-122"/>
              </a:rPr>
              <a:t>6</a:t>
            </a:r>
            <a:r>
              <a:rPr lang="zh-CN" altLang="zh-CN" sz="3200" b="1" dirty="0">
                <a:latin typeface="宋体" pitchFamily="2" charset="-122"/>
                <a:ea typeface="黑体" pitchFamily="49" charset="-122"/>
              </a:rPr>
              <a:t>自然段</a:t>
            </a:r>
            <a:endParaRPr lang="zh-CN" altLang="en-US" sz="3200" b="1" dirty="0">
              <a:latin typeface="宋体" pitchFamily="2" charset="-122"/>
              <a:ea typeface="黑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9125" y="133350"/>
            <a:ext cx="1831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再读课文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1"/>
          <p:cNvSpPr>
            <a:spLocks noChangeArrowheads="1"/>
          </p:cNvSpPr>
          <p:nvPr/>
        </p:nvSpPr>
        <p:spPr bwMode="auto">
          <a:xfrm>
            <a:off x="4430713" y="314325"/>
            <a:ext cx="1004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山顶</a:t>
            </a:r>
            <a:endParaRPr lang="zh-CN" altLang="en-US" sz="3200" b="1">
              <a:solidFill>
                <a:srgbClr val="0066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10" name="矩形 2"/>
          <p:cNvSpPr>
            <a:spLocks noChangeArrowheads="1"/>
          </p:cNvSpPr>
          <p:nvPr/>
        </p:nvSpPr>
        <p:spPr bwMode="auto">
          <a:xfrm>
            <a:off x="2928938" y="314325"/>
            <a:ext cx="1004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山脚</a:t>
            </a:r>
            <a:endParaRPr lang="zh-CN" altLang="en-US" sz="3200" b="1">
              <a:solidFill>
                <a:srgbClr val="0066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257300" y="1011238"/>
            <a:ext cx="5929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latin typeface="宋体" pitchFamily="2" charset="-122"/>
              </a:rPr>
              <a:t>想一想，哪是山顶？哪是山脚？</a:t>
            </a:r>
            <a:endParaRPr lang="zh-CN" altLang="en-US" sz="3200" b="1" dirty="0">
              <a:latin typeface="宋体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8140" y="1707836"/>
            <a:ext cx="5367392" cy="3217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430713" y="314325"/>
            <a:ext cx="1004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山顶</a:t>
            </a:r>
            <a:endParaRPr lang="zh-CN" altLang="en-US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928938" y="314325"/>
            <a:ext cx="1004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山脚</a:t>
            </a:r>
            <a:endParaRPr lang="zh-CN" altLang="en-US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23457E-6 L 0.1 0.7771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000" y="3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23457E-6 L 0.16406 0.3030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8100" y="1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8" grpId="1"/>
      <p:bldP spid="9" grpId="0"/>
      <p:bldP spid="9" grpId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1011</Words>
  <Application>Microsoft Office PowerPoint</Application>
  <PresentationFormat>全屏显示(16:9)</PresentationFormat>
  <Paragraphs>125</Paragraphs>
  <Slides>31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inpin heiti</vt:lpstr>
      <vt:lpstr>Meiryo</vt:lpstr>
      <vt:lpstr>等线</vt:lpstr>
      <vt:lpstr>黑体</vt:lpstr>
      <vt:lpstr>楷体</vt:lpstr>
      <vt:lpstr>宋体</vt:lpstr>
      <vt:lpstr>微软雅黑</vt:lpstr>
      <vt:lpstr>Arial</vt:lpstr>
      <vt:lpstr>Calibri</vt:lpstr>
      <vt:lpstr>Calibri Light</vt:lpstr>
      <vt:lpstr>Cambria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175</cp:revision>
  <dcterms:created xsi:type="dcterms:W3CDTF">2017-07-25T02:42:00Z</dcterms:created>
  <dcterms:modified xsi:type="dcterms:W3CDTF">2021-06-04T02:15:31Z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